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notesSlides/notesSlide1.xml" ContentType="application/vnd.openxmlformats-officedocument.presentationml.notesSlide+xml"/>
  <Override PartName="/ppt/theme/themeOverride19.xml" ContentType="application/vnd.openxmlformats-officedocument.themeOverride+xml"/>
  <Override PartName="/ppt/notesSlides/notesSlide2.xml" ContentType="application/vnd.openxmlformats-officedocument.presentationml.notesSlide+xml"/>
  <Override PartName="/ppt/theme/themeOverride20.xml" ContentType="application/vnd.openxmlformats-officedocument.themeOverride+xml"/>
  <Override PartName="/ppt/notesSlides/notesSlide3.xml" ContentType="application/vnd.openxmlformats-officedocument.presentationml.notesSlide+xml"/>
  <Override PartName="/ppt/theme/themeOverride21.xml" ContentType="application/vnd.openxmlformats-officedocument.themeOverride+xml"/>
  <Override PartName="/ppt/notesSlides/notesSlide4.xml" ContentType="application/vnd.openxmlformats-officedocument.presentationml.notesSlide+xml"/>
  <Override PartName="/ppt/theme/themeOverride22.xml" ContentType="application/vnd.openxmlformats-officedocument.themeOverride+xml"/>
  <Override PartName="/ppt/notesSlides/notesSlide5.xml" ContentType="application/vnd.openxmlformats-officedocument.presentationml.notesSlide+xml"/>
  <Override PartName="/ppt/theme/themeOverride23.xml" ContentType="application/vnd.openxmlformats-officedocument.themeOverride+xml"/>
  <Override PartName="/ppt/notesSlides/notesSlide6.xml" ContentType="application/vnd.openxmlformats-officedocument.presentationml.notesSlide+xml"/>
  <Override PartName="/ppt/theme/themeOverride24.xml" ContentType="application/vnd.openxmlformats-officedocument.themeOverride+xml"/>
  <Override PartName="/ppt/notesSlides/notesSlide7.xml" ContentType="application/vnd.openxmlformats-officedocument.presentationml.notesSlide+xml"/>
  <Override PartName="/ppt/theme/themeOverride25.xml" ContentType="application/vnd.openxmlformats-officedocument.themeOverride+xml"/>
  <Override PartName="/ppt/notesSlides/notesSlide8.xml" ContentType="application/vnd.openxmlformats-officedocument.presentationml.notesSlide+xml"/>
  <Override PartName="/ppt/theme/themeOverride26.xml" ContentType="application/vnd.openxmlformats-officedocument.themeOverride+xml"/>
  <Override PartName="/ppt/notesSlides/notesSlide9.xml" ContentType="application/vnd.openxmlformats-officedocument.presentationml.notesSlide+xml"/>
  <Override PartName="/ppt/theme/themeOverride27.xml" ContentType="application/vnd.openxmlformats-officedocument.themeOverride+xml"/>
  <Override PartName="/ppt/notesSlides/notesSlide10.xml" ContentType="application/vnd.openxmlformats-officedocument.presentationml.notesSlide+xml"/>
  <Override PartName="/ppt/theme/themeOverride28.xml" ContentType="application/vnd.openxmlformats-officedocument.themeOverride+xml"/>
  <Override PartName="/ppt/notesSlides/notesSlide11.xml" ContentType="application/vnd.openxmlformats-officedocument.presentationml.notesSlide+xml"/>
  <Override PartName="/ppt/theme/themeOverride29.xml" ContentType="application/vnd.openxmlformats-officedocument.themeOverride+xml"/>
  <Override PartName="/ppt/notesSlides/notesSlide12.xml" ContentType="application/vnd.openxmlformats-officedocument.presentationml.notesSlide+xml"/>
  <Override PartName="/ppt/theme/themeOverride30.xml" ContentType="application/vnd.openxmlformats-officedocument.themeOverride+xml"/>
  <Override PartName="/ppt/notesSlides/notesSlide13.xml" ContentType="application/vnd.openxmlformats-officedocument.presentationml.notesSlide+xml"/>
  <Override PartName="/ppt/theme/themeOverride31.xml" ContentType="application/vnd.openxmlformats-officedocument.themeOverride+xml"/>
  <Override PartName="/ppt/notesSlides/notesSlide14.xml" ContentType="application/vnd.openxmlformats-officedocument.presentationml.notesSlide+xml"/>
  <Override PartName="/ppt/theme/themeOverride32.xml" ContentType="application/vnd.openxmlformats-officedocument.themeOverride+xml"/>
  <Override PartName="/ppt/notesSlides/notesSlide15.xml" ContentType="application/vnd.openxmlformats-officedocument.presentationml.notesSlide+xml"/>
  <Override PartName="/ppt/theme/themeOverride33.xml" ContentType="application/vnd.openxmlformats-officedocument.themeOverride+xml"/>
  <Override PartName="/ppt/notesSlides/notesSlide16.xml" ContentType="application/vnd.openxmlformats-officedocument.presentationml.notesSlide+xml"/>
  <Override PartName="/ppt/theme/themeOverride34.xml" ContentType="application/vnd.openxmlformats-officedocument.themeOverride+xml"/>
  <Override PartName="/ppt/notesSlides/notesSlide17.xml" ContentType="application/vnd.openxmlformats-officedocument.presentationml.notesSlide+xml"/>
  <Override PartName="/ppt/theme/themeOverride35.xml" ContentType="application/vnd.openxmlformats-officedocument.themeOverride+xml"/>
  <Override PartName="/ppt/notesSlides/notesSlide18.xml" ContentType="application/vnd.openxmlformats-officedocument.presentationml.notesSlide+xml"/>
  <Override PartName="/ppt/theme/themeOverride36.xml" ContentType="application/vnd.openxmlformats-officedocument.themeOverride+xml"/>
  <Override PartName="/ppt/notesSlides/notesSlide19.xml" ContentType="application/vnd.openxmlformats-officedocument.presentationml.notesSlide+xml"/>
  <Override PartName="/ppt/theme/themeOverride37.xml" ContentType="application/vnd.openxmlformats-officedocument.themeOverride+xml"/>
  <Override PartName="/ppt/notesSlides/notesSlide20.xml" ContentType="application/vnd.openxmlformats-officedocument.presentationml.notesSlide+xml"/>
  <Override PartName="/ppt/theme/themeOverride38.xml" ContentType="application/vnd.openxmlformats-officedocument.themeOverride+xml"/>
  <Override PartName="/ppt/notesSlides/notesSlide21.xml" ContentType="application/vnd.openxmlformats-officedocument.presentationml.notesSlide+xml"/>
  <Override PartName="/ppt/theme/themeOverride39.xml" ContentType="application/vnd.openxmlformats-officedocument.themeOverride+xml"/>
  <Override PartName="/ppt/notesSlides/notesSlide22.xml" ContentType="application/vnd.openxmlformats-officedocument.presentationml.notesSlide+xml"/>
  <Override PartName="/ppt/theme/themeOverride40.xml" ContentType="application/vnd.openxmlformats-officedocument.themeOverride+xml"/>
  <Override PartName="/ppt/notesSlides/notesSlide23.xml" ContentType="application/vnd.openxmlformats-officedocument.presentationml.notesSlide+xml"/>
  <Override PartName="/ppt/theme/themeOverride41.xml" ContentType="application/vnd.openxmlformats-officedocument.themeOverride+xml"/>
  <Override PartName="/ppt/notesSlides/notesSlide24.xml" ContentType="application/vnd.openxmlformats-officedocument.presentationml.notesSlide+xml"/>
  <Override PartName="/ppt/theme/themeOverride42.xml" ContentType="application/vnd.openxmlformats-officedocument.themeOverride+xml"/>
  <Override PartName="/ppt/notesSlides/notesSlide25.xml" ContentType="application/vnd.openxmlformats-officedocument.presentationml.notesSlide+xml"/>
  <Override PartName="/ppt/theme/themeOverride43.xml" ContentType="application/vnd.openxmlformats-officedocument.themeOverride+xml"/>
  <Override PartName="/ppt/notesSlides/notesSlide26.xml" ContentType="application/vnd.openxmlformats-officedocument.presentationml.notesSlide+xml"/>
  <Override PartName="/ppt/theme/themeOverride44.xml" ContentType="application/vnd.openxmlformats-officedocument.themeOverride+xml"/>
  <Override PartName="/ppt/notesSlides/notesSlide27.xml" ContentType="application/vnd.openxmlformats-officedocument.presentationml.notesSlide+xml"/>
  <Override PartName="/ppt/theme/themeOverride45.xml" ContentType="application/vnd.openxmlformats-officedocument.themeOverride+xml"/>
  <Override PartName="/ppt/notesSlides/notesSlide28.xml" ContentType="application/vnd.openxmlformats-officedocument.presentationml.notesSlide+xml"/>
  <Override PartName="/ppt/theme/themeOverride46.xml" ContentType="application/vnd.openxmlformats-officedocument.themeOverride+xml"/>
  <Override PartName="/ppt/notesSlides/notesSlide29.xml" ContentType="application/vnd.openxmlformats-officedocument.presentationml.notesSlide+xml"/>
  <Override PartName="/ppt/theme/themeOverride47.xml" ContentType="application/vnd.openxmlformats-officedocument.themeOverride+xml"/>
  <Override PartName="/ppt/notesSlides/notesSlide30.xml" ContentType="application/vnd.openxmlformats-officedocument.presentationml.notesSlide+xml"/>
  <Override PartName="/ppt/theme/themeOverride48.xml" ContentType="application/vnd.openxmlformats-officedocument.themeOverride+xml"/>
  <Override PartName="/ppt/notesSlides/notesSlide31.xml" ContentType="application/vnd.openxmlformats-officedocument.presentationml.notesSlide+xml"/>
  <Override PartName="/ppt/theme/themeOverride49.xml" ContentType="application/vnd.openxmlformats-officedocument.themeOverride+xml"/>
  <Override PartName="/ppt/notesSlides/notesSlide32.xml" ContentType="application/vnd.openxmlformats-officedocument.presentationml.notesSlide+xml"/>
  <Override PartName="/ppt/theme/themeOverride50.xml" ContentType="application/vnd.openxmlformats-officedocument.themeOverride+xml"/>
  <Override PartName="/ppt/notesSlides/notesSlide33.xml" ContentType="application/vnd.openxmlformats-officedocument.presentationml.notesSlide+xml"/>
  <Override PartName="/ppt/theme/themeOverride51.xml" ContentType="application/vnd.openxmlformats-officedocument.themeOverride+xml"/>
  <Override PartName="/ppt/notesSlides/notesSlide34.xml" ContentType="application/vnd.openxmlformats-officedocument.presentationml.notesSlide+xml"/>
  <Override PartName="/ppt/theme/themeOverride52.xml" ContentType="application/vnd.openxmlformats-officedocument.themeOverride+xml"/>
  <Override PartName="/ppt/notesSlides/notesSlide35.xml" ContentType="application/vnd.openxmlformats-officedocument.presentationml.notesSlide+xml"/>
  <Override PartName="/ppt/theme/themeOverride53.xml" ContentType="application/vnd.openxmlformats-officedocument.themeOverride+xml"/>
  <Override PartName="/ppt/notesSlides/notesSlide36.xml" ContentType="application/vnd.openxmlformats-officedocument.presentationml.notesSlide+xml"/>
  <Override PartName="/ppt/theme/themeOverride54.xml" ContentType="application/vnd.openxmlformats-officedocument.themeOverride+xml"/>
  <Override PartName="/ppt/notesSlides/notesSlide37.xml" ContentType="application/vnd.openxmlformats-officedocument.presentationml.notesSlide+xml"/>
  <Override PartName="/ppt/theme/themeOverride55.xml" ContentType="application/vnd.openxmlformats-officedocument.themeOverride+xml"/>
  <Override PartName="/ppt/notesSlides/notesSlide38.xml" ContentType="application/vnd.openxmlformats-officedocument.presentationml.notesSlide+xml"/>
  <Override PartName="/ppt/theme/themeOverride56.xml" ContentType="application/vnd.openxmlformats-officedocument.themeOverride+xml"/>
  <Override PartName="/ppt/theme/themeOverride57.xml" ContentType="application/vnd.openxmlformats-officedocument.themeOverride+xml"/>
  <Override PartName="/ppt/notesSlides/notesSlide39.xml" ContentType="application/vnd.openxmlformats-officedocument.presentationml.notesSlide+xml"/>
  <Override PartName="/ppt/theme/themeOverride58.xml" ContentType="application/vnd.openxmlformats-officedocument.themeOverride+xml"/>
  <Override PartName="/ppt/notesSlides/notesSlide40.xml" ContentType="application/vnd.openxmlformats-officedocument.presentationml.notesSl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notesSlides/notesSlide41.xml" ContentType="application/vnd.openxmlformats-officedocument.presentationml.notesSl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theme/themeOverride77.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heme/themeOverride78.xml" ContentType="application/vnd.openxmlformats-officedocument.themeOverride+xml"/>
  <Override PartName="/ppt/theme/themeOverride79.xml" ContentType="application/vnd.openxmlformats-officedocument.themeOverride+xml"/>
  <Override PartName="/ppt/theme/themeOverride80.xml" ContentType="application/vnd.openxmlformats-officedocument.themeOverride+xml"/>
  <Override PartName="/ppt/theme/themeOverride81.xml" ContentType="application/vnd.openxmlformats-officedocument.themeOverride+xml"/>
  <Override PartName="/ppt/theme/themeOverride82.xml" ContentType="application/vnd.openxmlformats-officedocument.themeOverride+xml"/>
  <Override PartName="/ppt/theme/themeOverride83.xml" ContentType="application/vnd.openxmlformats-officedocument.themeOverride+xml"/>
  <Override PartName="/ppt/theme/themeOverride84.xml" ContentType="application/vnd.openxmlformats-officedocument.themeOverride+xml"/>
  <Override PartName="/ppt/theme/themeOverride85.xml" ContentType="application/vnd.openxmlformats-officedocument.themeOverride+xml"/>
  <Override PartName="/ppt/theme/themeOverride86.xml" ContentType="application/vnd.openxmlformats-officedocument.themeOverride+xml"/>
  <Override PartName="/ppt/theme/themeOverride87.xml" ContentType="application/vnd.openxmlformats-officedocument.themeOverride+xml"/>
  <Override PartName="/ppt/theme/themeOverride88.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 id="2147483654" r:id="rId3"/>
    <p:sldMasterId id="2147483656" r:id="rId4"/>
    <p:sldMasterId id="2147483658" r:id="rId5"/>
    <p:sldMasterId id="2147483660" r:id="rId6"/>
    <p:sldMasterId id="2147483680" r:id="rId7"/>
  </p:sldMasterIdLst>
  <p:notesMasterIdLst>
    <p:notesMasterId r:id="rId117"/>
  </p:notesMasterIdLst>
  <p:handoutMasterIdLst>
    <p:handoutMasterId r:id="rId118"/>
  </p:handoutMasterIdLst>
  <p:sldIdLst>
    <p:sldId id="462" r:id="rId8"/>
    <p:sldId id="821" r:id="rId9"/>
    <p:sldId id="516" r:id="rId10"/>
    <p:sldId id="517" r:id="rId11"/>
    <p:sldId id="822" r:id="rId12"/>
    <p:sldId id="823" r:id="rId13"/>
    <p:sldId id="824" r:id="rId14"/>
    <p:sldId id="825" r:id="rId15"/>
    <p:sldId id="826" r:id="rId16"/>
    <p:sldId id="827" r:id="rId17"/>
    <p:sldId id="828" r:id="rId18"/>
    <p:sldId id="829" r:id="rId19"/>
    <p:sldId id="518" r:id="rId20"/>
    <p:sldId id="595" r:id="rId21"/>
    <p:sldId id="596" r:id="rId22"/>
    <p:sldId id="597" r:id="rId23"/>
    <p:sldId id="598" r:id="rId24"/>
    <p:sldId id="599" r:id="rId25"/>
    <p:sldId id="839" r:id="rId26"/>
    <p:sldId id="539" r:id="rId27"/>
    <p:sldId id="540" r:id="rId28"/>
    <p:sldId id="600" r:id="rId29"/>
    <p:sldId id="601" r:id="rId30"/>
    <p:sldId id="602" r:id="rId31"/>
    <p:sldId id="603" r:id="rId32"/>
    <p:sldId id="604" r:id="rId33"/>
    <p:sldId id="621" r:id="rId34"/>
    <p:sldId id="622" r:id="rId35"/>
    <p:sldId id="623" r:id="rId36"/>
    <p:sldId id="841" r:id="rId37"/>
    <p:sldId id="605" r:id="rId38"/>
    <p:sldId id="606" r:id="rId39"/>
    <p:sldId id="607" r:id="rId40"/>
    <p:sldId id="608" r:id="rId41"/>
    <p:sldId id="609" r:id="rId42"/>
    <p:sldId id="610" r:id="rId43"/>
    <p:sldId id="611" r:id="rId44"/>
    <p:sldId id="612" r:id="rId45"/>
    <p:sldId id="613" r:id="rId46"/>
    <p:sldId id="844" r:id="rId47"/>
    <p:sldId id="624" r:id="rId48"/>
    <p:sldId id="626" r:id="rId49"/>
    <p:sldId id="625" r:id="rId50"/>
    <p:sldId id="842" r:id="rId51"/>
    <p:sldId id="614" r:id="rId52"/>
    <p:sldId id="615" r:id="rId53"/>
    <p:sldId id="616" r:id="rId54"/>
    <p:sldId id="617" r:id="rId55"/>
    <p:sldId id="618" r:id="rId56"/>
    <p:sldId id="627" r:id="rId57"/>
    <p:sldId id="628" r:id="rId58"/>
    <p:sldId id="629" r:id="rId59"/>
    <p:sldId id="630" r:id="rId60"/>
    <p:sldId id="631" r:id="rId61"/>
    <p:sldId id="632" r:id="rId62"/>
    <p:sldId id="633" r:id="rId63"/>
    <p:sldId id="634" r:id="rId64"/>
    <p:sldId id="635" r:id="rId65"/>
    <p:sldId id="636" r:id="rId66"/>
    <p:sldId id="637" r:id="rId67"/>
    <p:sldId id="638" r:id="rId68"/>
    <p:sldId id="639" r:id="rId69"/>
    <p:sldId id="640" r:id="rId70"/>
    <p:sldId id="845" r:id="rId71"/>
    <p:sldId id="846" r:id="rId72"/>
    <p:sldId id="843" r:id="rId73"/>
    <p:sldId id="619" r:id="rId74"/>
    <p:sldId id="620" r:id="rId75"/>
    <p:sldId id="519" r:id="rId76"/>
    <p:sldId id="838" r:id="rId77"/>
    <p:sldId id="830" r:id="rId78"/>
    <p:sldId id="521" r:id="rId79"/>
    <p:sldId id="522" r:id="rId80"/>
    <p:sldId id="523" r:id="rId81"/>
    <p:sldId id="641" r:id="rId82"/>
    <p:sldId id="642" r:id="rId83"/>
    <p:sldId id="643" r:id="rId84"/>
    <p:sldId id="644" r:id="rId85"/>
    <p:sldId id="645" r:id="rId86"/>
    <p:sldId id="836" r:id="rId87"/>
    <p:sldId id="541" r:id="rId88"/>
    <p:sldId id="542" r:id="rId89"/>
    <p:sldId id="646" r:id="rId90"/>
    <p:sldId id="647" r:id="rId91"/>
    <p:sldId id="648" r:id="rId92"/>
    <p:sldId id="649" r:id="rId93"/>
    <p:sldId id="650" r:id="rId94"/>
    <p:sldId id="651" r:id="rId95"/>
    <p:sldId id="652" r:id="rId96"/>
    <p:sldId id="653" r:id="rId97"/>
    <p:sldId id="654" r:id="rId98"/>
    <p:sldId id="655" r:id="rId99"/>
    <p:sldId id="656" r:id="rId100"/>
    <p:sldId id="834" r:id="rId101"/>
    <p:sldId id="835" r:id="rId102"/>
    <p:sldId id="543" r:id="rId103"/>
    <p:sldId id="544" r:id="rId104"/>
    <p:sldId id="657" r:id="rId105"/>
    <p:sldId id="658" r:id="rId106"/>
    <p:sldId id="659" r:id="rId107"/>
    <p:sldId id="832" r:id="rId108"/>
    <p:sldId id="833" r:id="rId109"/>
    <p:sldId id="545" r:id="rId110"/>
    <p:sldId id="546" r:id="rId111"/>
    <p:sldId id="660" r:id="rId112"/>
    <p:sldId id="661" r:id="rId113"/>
    <p:sldId id="524" r:id="rId114"/>
    <p:sldId id="831" r:id="rId115"/>
    <p:sldId id="264" r:id="rId116"/>
  </p:sldIdLst>
  <p:sldSz cx="12192000" cy="6858000"/>
  <p:notesSz cx="6858000" cy="9144000"/>
  <p:custDataLst>
    <p:tags r:id="rId1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2B26"/>
    <a:srgbClr val="FFC000"/>
    <a:srgbClr val="92D050"/>
    <a:srgbClr val="628EE3"/>
    <a:srgbClr val="47B6E7"/>
    <a:srgbClr val="FFFFE4"/>
    <a:srgbClr val="49504F"/>
    <a:srgbClr val="B70006"/>
    <a:srgbClr val="919191"/>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94" autoAdjust="0"/>
    <p:restoredTop sz="95330" autoAdjust="0"/>
  </p:normalViewPr>
  <p:slideViewPr>
    <p:cSldViewPr snapToGrid="0">
      <p:cViewPr varScale="1">
        <p:scale>
          <a:sx n="79" d="100"/>
          <a:sy n="79" d="100"/>
        </p:scale>
        <p:origin x="624" y="43"/>
      </p:cViewPr>
      <p:guideLst/>
    </p:cSldViewPr>
  </p:slideViewPr>
  <p:notesTextViewPr>
    <p:cViewPr>
      <p:scale>
        <a:sx n="1" d="1"/>
        <a:sy n="1" d="1"/>
      </p:scale>
      <p:origin x="0" y="0"/>
    </p:cViewPr>
  </p:notesTextViewPr>
  <p:notesViewPr>
    <p:cSldViewPr snapToGrid="0">
      <p:cViewPr varScale="1">
        <p:scale>
          <a:sx n="97" d="100"/>
          <a:sy n="97" d="100"/>
        </p:scale>
        <p:origin x="3416"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notesMaster" Target="notesMasters/notesMaster1.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handoutMaster" Target="handoutMasters/handoutMaster1.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tags" Target="tags/tag1.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2023/9/27</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2023/9/27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23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33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34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35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36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37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38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39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41</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42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43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24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45</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46</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47</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48</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49</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50</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51</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52</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53</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54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25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55</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56</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57</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58</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59</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60</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61</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62</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63</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67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26</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68</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77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27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28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29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31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32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案例</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步骤</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练习</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互动</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拓展</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5"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2023/9/27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p>
          <a:p>
            <a:pPr lvl="0"/>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719455" indent="-358775">
              <a:lnSpc>
                <a:spcPct val="150000"/>
              </a:lnSpc>
              <a:buFont typeface="Wingdings" panose="05000000000000000000" pitchFamily="2" charset="2"/>
              <a:buChar char="l"/>
              <a:defRPr lang="en-US" altLang="zh-CN" sz="1400" b="0" i="0" dirty="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5.xml"/><Relationship Id="rId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image" Target="../media/image4.png"/><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theme" Target="../theme/theme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grpSp>
        <p:nvGrpSpPr>
          <p:cNvPr id="5" name="组合 4"/>
          <p:cNvGrpSpPr/>
          <p:nvPr userDrawn="1"/>
        </p:nvGrpSpPr>
        <p:grpSpPr>
          <a:xfrm>
            <a:off x="2126595" y="2260317"/>
            <a:ext cx="2280944" cy="1168683"/>
            <a:chOff x="1984355" y="1223746"/>
            <a:chExt cx="2280944" cy="1168683"/>
          </a:xfrm>
        </p:grpSpPr>
        <p:sp>
          <p:nvSpPr>
            <p:cNvPr id="20" name="文本框 19"/>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 bg1="lt1" tx1="dk1" bg2="lt2" tx2="dk2" accent1="accent1" accent2="accent2" accent3="accent3" accent4="accent4" accent5="accent5" accent6="accent6" hlink="hlink" folHlink="folHlink"/>
  <p:sldLayoutIdLst>
    <p:sldLayoutId id="2147483653"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0" name="矩形 9"/>
          <p:cNvSpPr/>
          <p:nvPr userDrawn="1"/>
        </p:nvSpPr>
        <p:spPr>
          <a:xfrm>
            <a:off x="4504267" y="260138"/>
            <a:ext cx="7687727" cy="414020"/>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阿里巴巴普惠体" panose="00020600040101010101" pitchFamily="18" charset="-122"/>
              </a:rPr>
              <a:t>多一句没有，少一句不行，用最短时间，教会更实用的技术！</a:t>
            </a:r>
          </a:p>
        </p:txBody>
      </p:sp>
      <p:sp>
        <p:nvSpPr>
          <p:cNvPr id="15" name="矩形 14"/>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任意形状 21"/>
          <p:cNvSpPr/>
          <p:nvPr userDrawn="1"/>
        </p:nvSpPr>
        <p:spPr>
          <a:xfrm>
            <a:off x="94982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4" name="矩形 14"/>
          <p:cNvSpPr/>
          <p:nvPr userDrawn="1"/>
        </p:nvSpPr>
        <p:spPr bwMode="auto">
          <a:xfrm>
            <a:off x="9697720" y="6582410"/>
            <a:ext cx="2494280" cy="307975"/>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5" name="矩形 24"/>
          <p:cNvSpPr/>
          <p:nvPr userDrawn="1"/>
        </p:nvSpPr>
        <p:spPr>
          <a:xfrm>
            <a:off x="9755505" y="6555105"/>
            <a:ext cx="2436495" cy="337185"/>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pitchFamily="18" charset="-122"/>
              </a:rPr>
              <a:t>高级数字化人才培训专家</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6.xml"/><Relationship Id="rId1" Type="http://schemas.openxmlformats.org/officeDocument/2006/relationships/themeOverride" Target="../theme/themeOverride6.xml"/><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83.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8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6.xml"/><Relationship Id="rId1" Type="http://schemas.openxmlformats.org/officeDocument/2006/relationships/themeOverride" Target="../theme/themeOverride85.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86.xml"/></Relationships>
</file>

<file path=ppt/slides/_rels/slide10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26.xml"/><Relationship Id="rId1" Type="http://schemas.openxmlformats.org/officeDocument/2006/relationships/themeOverride" Target="../theme/themeOverride87.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8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6.xml"/><Relationship Id="rId1" Type="http://schemas.openxmlformats.org/officeDocument/2006/relationships/themeOverride" Target="../theme/themeOverr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6.xml"/><Relationship Id="rId1" Type="http://schemas.openxmlformats.org/officeDocument/2006/relationships/themeOverride" Target="../theme/themeOverr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6.xml"/><Relationship Id="rId1" Type="http://schemas.openxmlformats.org/officeDocument/2006/relationships/themeOverride" Target="../theme/themeOverr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6.xml"/><Relationship Id="rId1" Type="http://schemas.openxmlformats.org/officeDocument/2006/relationships/themeOverride" Target="../theme/themeOverride10.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6.xml"/><Relationship Id="rId1" Type="http://schemas.openxmlformats.org/officeDocument/2006/relationships/themeOverride" Target="../theme/themeOverride1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6.xml"/><Relationship Id="rId1" Type="http://schemas.openxmlformats.org/officeDocument/2006/relationships/themeOverride" Target="../theme/themeOverride1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1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16.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1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6.xml"/><Relationship Id="rId1" Type="http://schemas.openxmlformats.org/officeDocument/2006/relationships/themeOverride" Target="../theme/themeOverride1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6.xml"/><Relationship Id="rId1" Type="http://schemas.openxmlformats.org/officeDocument/2006/relationships/themeOverride" Target="../theme/themeOverride1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6.xml"/><Relationship Id="rId1" Type="http://schemas.openxmlformats.org/officeDocument/2006/relationships/themeOverride" Target="../theme/themeOverride2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xml"/><Relationship Id="rId1" Type="http://schemas.openxmlformats.org/officeDocument/2006/relationships/themeOverride" Target="../theme/themeOverride21.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6.xml"/><Relationship Id="rId1" Type="http://schemas.openxmlformats.org/officeDocument/2006/relationships/themeOverride" Target="../theme/themeOverride22.xml"/><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6.xml"/><Relationship Id="rId1" Type="http://schemas.openxmlformats.org/officeDocument/2006/relationships/themeOverride" Target="../theme/themeOverride23.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6.xml"/><Relationship Id="rId1" Type="http://schemas.openxmlformats.org/officeDocument/2006/relationships/themeOverride" Target="../theme/themeOverr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xml"/><Relationship Id="rId1" Type="http://schemas.openxmlformats.org/officeDocument/2006/relationships/themeOverride" Target="../theme/themeOverride25.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6.xml"/><Relationship Id="rId1" Type="http://schemas.openxmlformats.org/officeDocument/2006/relationships/themeOverride" Target="../theme/themeOverride26.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6.xml"/><Relationship Id="rId1" Type="http://schemas.openxmlformats.org/officeDocument/2006/relationships/themeOverride" Target="../theme/themeOverride27.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6.xml"/><Relationship Id="rId1" Type="http://schemas.openxmlformats.org/officeDocument/2006/relationships/themeOverride" Target="../theme/themeOverride28.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6.xml"/><Relationship Id="rId1" Type="http://schemas.openxmlformats.org/officeDocument/2006/relationships/themeOverride" Target="../theme/themeOverride2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6.xml"/><Relationship Id="rId1" Type="http://schemas.openxmlformats.org/officeDocument/2006/relationships/themeOverride" Target="../theme/themeOverride3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6.xml"/><Relationship Id="rId1" Type="http://schemas.openxmlformats.org/officeDocument/2006/relationships/themeOverride" Target="../theme/themeOverride3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6.xml"/><Relationship Id="rId1" Type="http://schemas.openxmlformats.org/officeDocument/2006/relationships/themeOverride" Target="../theme/themeOverride3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6.xml"/><Relationship Id="rId1" Type="http://schemas.openxmlformats.org/officeDocument/2006/relationships/themeOverride" Target="../theme/themeOverride33.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6.xml"/><Relationship Id="rId1" Type="http://schemas.openxmlformats.org/officeDocument/2006/relationships/themeOverride" Target="../theme/themeOverride34.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6.xml"/><Relationship Id="rId1" Type="http://schemas.openxmlformats.org/officeDocument/2006/relationships/themeOverride" Target="../theme/themeOverride35.xml"/><Relationship Id="rId5" Type="http://schemas.openxmlformats.org/officeDocument/2006/relationships/image" Target="../media/image2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6.xml"/><Relationship Id="rId1" Type="http://schemas.openxmlformats.org/officeDocument/2006/relationships/themeOverride" Target="../theme/themeOverride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6.xml"/><Relationship Id="rId1" Type="http://schemas.openxmlformats.org/officeDocument/2006/relationships/themeOverride" Target="../theme/themeOverride37.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6.xml"/><Relationship Id="rId1" Type="http://schemas.openxmlformats.org/officeDocument/2006/relationships/themeOverride" Target="../theme/themeOverride38.xml"/><Relationship Id="rId5" Type="http://schemas.openxmlformats.org/officeDocument/2006/relationships/image" Target="../media/image29.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6.xml"/><Relationship Id="rId1" Type="http://schemas.openxmlformats.org/officeDocument/2006/relationships/themeOverride" Target="../theme/themeOverride39.xml"/><Relationship Id="rId5" Type="http://schemas.openxmlformats.org/officeDocument/2006/relationships/image" Target="../media/image30.png"/><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6.xml"/><Relationship Id="rId1" Type="http://schemas.openxmlformats.org/officeDocument/2006/relationships/themeOverride" Target="../theme/themeOverride40.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6.xml"/><Relationship Id="rId1" Type="http://schemas.openxmlformats.org/officeDocument/2006/relationships/themeOverride" Target="../theme/themeOverride41.xml"/><Relationship Id="rId5" Type="http://schemas.openxmlformats.org/officeDocument/2006/relationships/image" Target="../media/image31.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6.xml"/><Relationship Id="rId1" Type="http://schemas.openxmlformats.org/officeDocument/2006/relationships/themeOverride" Target="../theme/themeOverride42.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6.xml"/><Relationship Id="rId1" Type="http://schemas.openxmlformats.org/officeDocument/2006/relationships/themeOverride" Target="../theme/themeOverride4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6.xml"/><Relationship Id="rId1" Type="http://schemas.openxmlformats.org/officeDocument/2006/relationships/themeOverride" Target="../theme/themeOverride44.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6.xml"/><Relationship Id="rId1" Type="http://schemas.openxmlformats.org/officeDocument/2006/relationships/themeOverride" Target="../theme/themeOverride45.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6.xml"/><Relationship Id="rId1" Type="http://schemas.openxmlformats.org/officeDocument/2006/relationships/themeOverride" Target="../theme/themeOverride46.xml"/><Relationship Id="rId5" Type="http://schemas.openxmlformats.org/officeDocument/2006/relationships/image" Target="../media/image35.png"/><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6.xml"/><Relationship Id="rId1" Type="http://schemas.openxmlformats.org/officeDocument/2006/relationships/themeOverride" Target="../theme/themeOverride4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6.xml"/><Relationship Id="rId1" Type="http://schemas.openxmlformats.org/officeDocument/2006/relationships/themeOverride" Target="../theme/themeOverride48.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6.xml"/><Relationship Id="rId1" Type="http://schemas.openxmlformats.org/officeDocument/2006/relationships/themeOverride" Target="../theme/themeOverride49.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6.xml"/><Relationship Id="rId1" Type="http://schemas.openxmlformats.org/officeDocument/2006/relationships/themeOverride" Target="../theme/themeOverride50.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6.xml"/><Relationship Id="rId1" Type="http://schemas.openxmlformats.org/officeDocument/2006/relationships/themeOverride" Target="../theme/themeOverride51.xml"/><Relationship Id="rId5" Type="http://schemas.openxmlformats.org/officeDocument/2006/relationships/image" Target="../media/image38.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6.xml"/><Relationship Id="rId1" Type="http://schemas.openxmlformats.org/officeDocument/2006/relationships/themeOverride" Target="../theme/themeOverride52.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6.xml"/><Relationship Id="rId1" Type="http://schemas.openxmlformats.org/officeDocument/2006/relationships/themeOverride" Target="../theme/themeOverride53.xml"/><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6.xml"/><Relationship Id="rId1" Type="http://schemas.openxmlformats.org/officeDocument/2006/relationships/themeOverride" Target="../theme/themeOverride54.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6.xml"/><Relationship Id="rId1" Type="http://schemas.openxmlformats.org/officeDocument/2006/relationships/themeOverride" Target="../theme/themeOverride55.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5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6.xml"/><Relationship Id="rId1" Type="http://schemas.openxmlformats.org/officeDocument/2006/relationships/themeOverride" Target="../theme/themeOverride57.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6.xml"/><Relationship Id="rId1" Type="http://schemas.openxmlformats.org/officeDocument/2006/relationships/themeOverride" Target="../theme/themeOverride58.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5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6.xml"/><Relationship Id="rId1" Type="http://schemas.openxmlformats.org/officeDocument/2006/relationships/themeOverride" Target="../theme/themeOverr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60.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6.xml"/><Relationship Id="rId1" Type="http://schemas.openxmlformats.org/officeDocument/2006/relationships/themeOverride" Target="../theme/themeOverride61.xml"/><Relationship Id="rId4" Type="http://schemas.openxmlformats.org/officeDocument/2006/relationships/image" Target="../media/image42.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6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6.xml"/><Relationship Id="rId1" Type="http://schemas.openxmlformats.org/officeDocument/2006/relationships/themeOverride" Target="../theme/themeOverride63.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6.xml"/><Relationship Id="rId1" Type="http://schemas.openxmlformats.org/officeDocument/2006/relationships/themeOverride" Target="../theme/themeOverride64.xml"/><Relationship Id="rId4" Type="http://schemas.openxmlformats.org/officeDocument/2006/relationships/image" Target="../media/image44.png"/></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6.xml"/><Relationship Id="rId1" Type="http://schemas.openxmlformats.org/officeDocument/2006/relationships/themeOverride" Target="../theme/themeOverride6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6.xml"/><Relationship Id="rId1" Type="http://schemas.openxmlformats.org/officeDocument/2006/relationships/themeOverride" Target="../theme/themeOverride4.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6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67.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68.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6.xml"/><Relationship Id="rId1" Type="http://schemas.openxmlformats.org/officeDocument/2006/relationships/themeOverride" Target="../theme/themeOverride69.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6.xml"/><Relationship Id="rId1" Type="http://schemas.openxmlformats.org/officeDocument/2006/relationships/themeOverride" Target="../theme/themeOverride70.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71.xml"/></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6.xml"/><Relationship Id="rId1" Type="http://schemas.openxmlformats.org/officeDocument/2006/relationships/themeOverride" Target="../theme/themeOverride72.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6.xml"/><Relationship Id="rId1" Type="http://schemas.openxmlformats.org/officeDocument/2006/relationships/themeOverride" Target="../theme/themeOverride73.xml"/><Relationship Id="rId4" Type="http://schemas.openxmlformats.org/officeDocument/2006/relationships/image" Target="../media/image50.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7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6.xml"/><Relationship Id="rId1" Type="http://schemas.openxmlformats.org/officeDocument/2006/relationships/themeOverride" Target="../theme/themeOverride5.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6.xml"/><Relationship Id="rId1" Type="http://schemas.openxmlformats.org/officeDocument/2006/relationships/themeOverride" Target="../theme/themeOverride75.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76.xml"/></Relationships>
</file>

<file path=ppt/slides/_rels/slide9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hemeOverride" Target="../theme/themeOverride77.xml"/><Relationship Id="rId5" Type="http://schemas.openxmlformats.org/officeDocument/2006/relationships/image" Target="../media/image52.png"/><Relationship Id="rId4"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6.xml"/><Relationship Id="rId1" Type="http://schemas.openxmlformats.org/officeDocument/2006/relationships/themeOverride" Target="../theme/themeOverride78.xml"/><Relationship Id="rId4" Type="http://schemas.openxmlformats.org/officeDocument/2006/relationships/image" Target="../media/image54.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7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80.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81.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金融风控</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人行征信数据</a:t>
            </a:r>
          </a:p>
        </p:txBody>
      </p:sp>
      <p:pic>
        <p:nvPicPr>
          <p:cNvPr id="5" name="图片 4"/>
          <p:cNvPicPr>
            <a:picLocks noChangeAspect="1"/>
          </p:cNvPicPr>
          <p:nvPr/>
        </p:nvPicPr>
        <p:blipFill>
          <a:blip r:embed="rId3"/>
          <a:stretch>
            <a:fillRect/>
          </a:stretch>
        </p:blipFill>
        <p:spPr>
          <a:xfrm>
            <a:off x="1772357" y="1457271"/>
            <a:ext cx="8626643" cy="2197462"/>
          </a:xfrm>
          <a:prstGeom prst="rect">
            <a:avLst/>
          </a:prstGeom>
        </p:spPr>
      </p:pic>
      <p:pic>
        <p:nvPicPr>
          <p:cNvPr id="7" name="图片 6"/>
          <p:cNvPicPr>
            <a:picLocks noChangeAspect="1"/>
          </p:cNvPicPr>
          <p:nvPr/>
        </p:nvPicPr>
        <p:blipFill>
          <a:blip r:embed="rId4"/>
          <a:stretch>
            <a:fillRect/>
          </a:stretch>
        </p:blipFill>
        <p:spPr>
          <a:xfrm>
            <a:off x="1782678" y="3654733"/>
            <a:ext cx="8626643" cy="303176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分箱风险区分</a:t>
            </a:r>
          </a:p>
        </p:txBody>
      </p:sp>
      <p:sp>
        <p:nvSpPr>
          <p:cNvPr id="5" name="Rectangle 1"/>
          <p:cNvSpPr>
            <a:spLocks noChangeArrowheads="1"/>
          </p:cNvSpPr>
          <p:nvPr/>
        </p:nvSpPr>
        <p:spPr bwMode="auto">
          <a:xfrm>
            <a:off x="1504950" y="3041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 name="矩形 5"/>
          <p:cNvSpPr/>
          <p:nvPr/>
        </p:nvSpPr>
        <p:spPr>
          <a:xfrm>
            <a:off x="710880" y="1466696"/>
            <a:ext cx="9961381" cy="1323439"/>
          </a:xfrm>
          <a:prstGeom prst="rect">
            <a:avLst/>
          </a:prstGeom>
        </p:spPr>
        <p:txBody>
          <a:bodyPr wrap="none">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要重视每个特征的风险趋势单调性</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每一箱 的</a:t>
            </a:r>
            <a:r>
              <a:rPr lang="en-US" altLang="zh-CN" sz="1600" dirty="0" err="1">
                <a:latin typeface="Alibaba PuHuiTi R" pitchFamily="18" charset="-122"/>
                <a:ea typeface="Alibaba PuHuiTi R" pitchFamily="18" charset="-122"/>
                <a:cs typeface="Alibaba PuHuiTi R" pitchFamily="18" charset="-122"/>
              </a:rPr>
              <a:t>bad_rate</a:t>
            </a:r>
            <a:r>
              <a:rPr lang="zh-CN" altLang="en-US" sz="1600" dirty="0">
                <a:latin typeface="Alibaba PuHuiTi R" pitchFamily="18" charset="-122"/>
                <a:ea typeface="Alibaba PuHuiTi R" pitchFamily="18" charset="-122"/>
                <a:cs typeface="Alibaba PuHuiTi R" pitchFamily="18" charset="-122"/>
              </a:rPr>
              <a:t>有波动，容忍度相对高一些</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要高度重视不同箱之间风险趋势发生变化，如分箱</a:t>
            </a:r>
            <a:r>
              <a:rPr lang="en-US" altLang="zh-CN" sz="1600" dirty="0">
                <a:latin typeface="Alibaba PuHuiTi R" pitchFamily="18" charset="-122"/>
                <a:ea typeface="Alibaba PuHuiTi R" pitchFamily="18" charset="-122"/>
                <a:cs typeface="Alibaba PuHuiTi R" pitchFamily="18" charset="-122"/>
              </a:rPr>
              <a:t>1</a:t>
            </a:r>
            <a:r>
              <a:rPr lang="zh-CN" altLang="en-US" sz="1600" dirty="0">
                <a:latin typeface="Alibaba PuHuiTi R" pitchFamily="18" charset="-122"/>
                <a:ea typeface="Alibaba PuHuiTi R" pitchFamily="18" charset="-122"/>
                <a:cs typeface="Alibaba PuHuiTi R" pitchFamily="18" charset="-122"/>
              </a:rPr>
              <a:t>，分箱</a:t>
            </a:r>
            <a:r>
              <a:rPr lang="en-US" altLang="zh-CN" sz="1600" dirty="0">
                <a:latin typeface="Alibaba PuHuiTi R" pitchFamily="18" charset="-122"/>
                <a:ea typeface="Alibaba PuHuiTi R" pitchFamily="18" charset="-122"/>
                <a:cs typeface="Alibaba PuHuiTi R" pitchFamily="18" charset="-122"/>
              </a:rPr>
              <a:t>2</a:t>
            </a:r>
            <a:r>
              <a:rPr lang="zh-CN" altLang="en-US" sz="1600" dirty="0">
                <a:latin typeface="Alibaba PuHuiTi R" pitchFamily="18" charset="-122"/>
                <a:ea typeface="Alibaba PuHuiTi R" pitchFamily="18" charset="-122"/>
                <a:cs typeface="Alibaba PuHuiTi R" pitchFamily="18" charset="-122"/>
              </a:rPr>
              <a:t>，在</a:t>
            </a:r>
            <a:r>
              <a:rPr lang="en-US" altLang="zh-CN" sz="1600" dirty="0">
                <a:latin typeface="Alibaba PuHuiTi R" pitchFamily="18" charset="-122"/>
                <a:ea typeface="Alibaba PuHuiTi R" pitchFamily="18" charset="-122"/>
                <a:cs typeface="Alibaba PuHuiTi R" pitchFamily="18" charset="-122"/>
              </a:rPr>
              <a:t>week2</a:t>
            </a:r>
            <a:r>
              <a:rPr lang="zh-CN" altLang="en-US" sz="1600" dirty="0">
                <a:latin typeface="Alibaba PuHuiTi R" pitchFamily="18" charset="-122"/>
                <a:ea typeface="Alibaba PuHuiTi R" pitchFamily="18" charset="-122"/>
                <a:cs typeface="Alibaba PuHuiTi R" pitchFamily="18" charset="-122"/>
              </a:rPr>
              <a:t>和</a:t>
            </a:r>
            <a:r>
              <a:rPr lang="en-US" altLang="zh-CN" sz="1600" dirty="0">
                <a:latin typeface="Alibaba PuHuiTi R" pitchFamily="18" charset="-122"/>
                <a:ea typeface="Alibaba PuHuiTi R" pitchFamily="18" charset="-122"/>
                <a:cs typeface="Alibaba PuHuiTi R" pitchFamily="18" charset="-122"/>
              </a:rPr>
              <a:t>week3 </a:t>
            </a:r>
            <a:r>
              <a:rPr lang="zh-CN" altLang="en-US" sz="1600" dirty="0">
                <a:latin typeface="Alibaba PuHuiTi R" pitchFamily="18" charset="-122"/>
                <a:ea typeface="Alibaba PuHuiTi R" pitchFamily="18" charset="-122"/>
                <a:cs typeface="Alibaba PuHuiTi R" pitchFamily="18" charset="-122"/>
              </a:rPr>
              <a:t>风险趋势发生了变化</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如果风险趋势单调性发生变化，要考虑特征是不是要进行迭代</a:t>
            </a:r>
          </a:p>
          <a:p>
            <a:pPr marL="742950" lvl="1"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p:txBody>
      </p:sp>
      <p:graphicFrame>
        <p:nvGraphicFramePr>
          <p:cNvPr id="7" name="表格 6"/>
          <p:cNvGraphicFramePr>
            <a:graphicFrameLocks noGrp="1"/>
          </p:cNvGraphicFramePr>
          <p:nvPr/>
        </p:nvGraphicFramePr>
        <p:xfrm>
          <a:off x="1214481" y="2597813"/>
          <a:ext cx="9182100" cy="1828800"/>
        </p:xfrm>
        <a:graphic>
          <a:graphicData uri="http://schemas.openxmlformats.org/drawingml/2006/table">
            <a:tbl>
              <a:tblPr/>
              <a:tblGrid>
                <a:gridCol w="1836420">
                  <a:extLst>
                    <a:ext uri="{9D8B030D-6E8A-4147-A177-3AD203B41FA5}">
                      <a16:colId xmlns:a16="http://schemas.microsoft.com/office/drawing/2014/main" val="20000"/>
                    </a:ext>
                  </a:extLst>
                </a:gridCol>
                <a:gridCol w="1836420">
                  <a:extLst>
                    <a:ext uri="{9D8B030D-6E8A-4147-A177-3AD203B41FA5}">
                      <a16:colId xmlns:a16="http://schemas.microsoft.com/office/drawing/2014/main" val="20001"/>
                    </a:ext>
                  </a:extLst>
                </a:gridCol>
                <a:gridCol w="1836420">
                  <a:extLst>
                    <a:ext uri="{9D8B030D-6E8A-4147-A177-3AD203B41FA5}">
                      <a16:colId xmlns:a16="http://schemas.microsoft.com/office/drawing/2014/main" val="20002"/>
                    </a:ext>
                  </a:extLst>
                </a:gridCol>
                <a:gridCol w="1836420">
                  <a:extLst>
                    <a:ext uri="{9D8B030D-6E8A-4147-A177-3AD203B41FA5}">
                      <a16:colId xmlns:a16="http://schemas.microsoft.com/office/drawing/2014/main" val="20003"/>
                    </a:ext>
                  </a:extLst>
                </a:gridCol>
                <a:gridCol w="1836420">
                  <a:extLst>
                    <a:ext uri="{9D8B030D-6E8A-4147-A177-3AD203B41FA5}">
                      <a16:colId xmlns:a16="http://schemas.microsoft.com/office/drawing/2014/main" val="20004"/>
                    </a:ext>
                  </a:extLst>
                </a:gridCol>
              </a:tblGrid>
              <a:tr h="0">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特征名称</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GB" sz="1800" b="1" i="0" dirty="0">
                          <a:solidFill>
                            <a:schemeClr val="bg1"/>
                          </a:solidFill>
                          <a:effectLst/>
                          <a:latin typeface="Alibaba PuHuiTi R" pitchFamily="18" charset="-122"/>
                          <a:ea typeface="Alibaba PuHuiTi R" pitchFamily="18" charset="-122"/>
                          <a:cs typeface="Alibaba PuHuiTi R" pitchFamily="18" charset="-122"/>
                        </a:rPr>
                        <a:t>Week 1</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GB" sz="1800" b="1" i="0" dirty="0">
                          <a:solidFill>
                            <a:schemeClr val="bg1"/>
                          </a:solidFill>
                          <a:effectLst/>
                          <a:latin typeface="Alibaba PuHuiTi R" pitchFamily="18" charset="-122"/>
                          <a:ea typeface="Alibaba PuHuiTi R" pitchFamily="18" charset="-122"/>
                          <a:cs typeface="Alibaba PuHuiTi R" pitchFamily="18" charset="-122"/>
                        </a:rPr>
                        <a:t>Week 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GB" sz="1800" b="1" i="0" dirty="0">
                          <a:solidFill>
                            <a:schemeClr val="bg1"/>
                          </a:solidFill>
                          <a:effectLst/>
                          <a:latin typeface="Alibaba PuHuiTi R" pitchFamily="18" charset="-122"/>
                          <a:ea typeface="Alibaba PuHuiTi R" pitchFamily="18" charset="-122"/>
                          <a:cs typeface="Alibaba PuHuiTi R" pitchFamily="18" charset="-122"/>
                        </a:rPr>
                        <a:t>Week 3</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US" altLang="zh-CN" sz="1800" b="1" i="0" dirty="0">
                          <a:solidFill>
                            <a:schemeClr val="bg1"/>
                          </a:solidFill>
                          <a:effectLst/>
                          <a:latin typeface="Alibaba PuHuiTi R" pitchFamily="18" charset="-122"/>
                          <a:ea typeface="Alibaba PuHuiTi R" pitchFamily="18" charset="-122"/>
                          <a:cs typeface="Alibaba PuHuiTi R" pitchFamily="18" charset="-122"/>
                        </a:rPr>
                        <a: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0">
                <a:tc>
                  <a:txBody>
                    <a:bodyPr/>
                    <a:lstStyle/>
                    <a:p>
                      <a:r>
                        <a:rPr lang="zh-CN" altLang="en-US" sz="1600" b="0" i="0">
                          <a:effectLst/>
                          <a:latin typeface="Alibaba PuHuiTi R" pitchFamily="18" charset="-122"/>
                          <a:ea typeface="Alibaba PuHuiTi R" pitchFamily="18" charset="-122"/>
                          <a:cs typeface="Alibaba PuHuiTi R" pitchFamily="18" charset="-122"/>
                        </a:rPr>
                        <a:t>分箱</a:t>
                      </a:r>
                      <a:r>
                        <a:rPr lang="en-US" altLang="zh-CN" sz="1600" b="0" i="0">
                          <a:effectLst/>
                          <a:latin typeface="Alibaba PuHuiTi R" pitchFamily="18" charset="-122"/>
                          <a:ea typeface="Alibaba PuHuiTi R" pitchFamily="18" charset="-122"/>
                          <a:cs typeface="Alibaba PuHuiTi R" pitchFamily="18" charset="-122"/>
                        </a:rPr>
                        <a:t>1</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30%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26%</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20%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zh-CN" altLang="en-US" sz="1600" b="0" i="0">
                          <a:effectLst/>
                          <a:latin typeface="Alibaba PuHuiTi R" pitchFamily="18" charset="-122"/>
                          <a:ea typeface="Alibaba PuHuiTi R" pitchFamily="18" charset="-122"/>
                          <a:cs typeface="Alibaba PuHuiTi R" pitchFamily="18" charset="-122"/>
                        </a:rPr>
                        <a:t>分箱</a:t>
                      </a:r>
                      <a:r>
                        <a:rPr lang="en-US" altLang="zh-CN" sz="1600" b="0" i="0">
                          <a:effectLst/>
                          <a:latin typeface="Alibaba PuHuiTi R" pitchFamily="18" charset="-122"/>
                          <a:ea typeface="Alibaba PuHuiTi R" pitchFamily="18" charset="-122"/>
                          <a:cs typeface="Alibaba PuHuiTi R" pitchFamily="18" charset="-122"/>
                        </a:rPr>
                        <a:t>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10%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17%</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23%</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0">
                <a:tc>
                  <a:txBody>
                    <a:bodyPr/>
                    <a:lstStyle/>
                    <a:p>
                      <a:r>
                        <a:rPr lang="zh-CN" altLang="en-US" sz="1600" b="0" i="0">
                          <a:effectLst/>
                          <a:latin typeface="Alibaba PuHuiTi R" pitchFamily="18" charset="-122"/>
                          <a:ea typeface="Alibaba PuHuiTi R" pitchFamily="18" charset="-122"/>
                          <a:cs typeface="Alibaba PuHuiTi R" pitchFamily="18" charset="-122"/>
                        </a:rPr>
                        <a:t>分箱</a:t>
                      </a:r>
                      <a:r>
                        <a:rPr lang="en-US" altLang="zh-CN" sz="1600" b="0" i="0">
                          <a:effectLst/>
                          <a:latin typeface="Alibaba PuHuiTi R" pitchFamily="18" charset="-122"/>
                          <a:ea typeface="Alibaba PuHuiTi R" pitchFamily="18" charset="-122"/>
                          <a:cs typeface="Alibaba PuHuiTi R" pitchFamily="18" charset="-122"/>
                        </a:rPr>
                        <a:t>3</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7%</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6%</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5126584" y="1463040"/>
            <a:ext cx="6086848" cy="4511040"/>
          </a:xfrm>
        </p:spPr>
        <p:txBody>
          <a:bodyPr/>
          <a:lstStyle/>
          <a:p>
            <a:r>
              <a:rPr lang="zh-CN" altLang="en-US" dirty="0"/>
              <a:t>内部特征监控</a:t>
            </a:r>
          </a:p>
          <a:p>
            <a:pPr lvl="1"/>
            <a:r>
              <a:rPr lang="zh-CN" altLang="en-US" b="0" dirty="0">
                <a:latin typeface="Alibaba PuHuiTi R" pitchFamily="18" charset="-122"/>
                <a:ea typeface="Alibaba PuHuiTi R" pitchFamily="18" charset="-122"/>
                <a:cs typeface="Alibaba PuHuiTi R" pitchFamily="18" charset="-122"/>
              </a:rPr>
              <a:t>前端监控：特征稳定性</a:t>
            </a:r>
            <a:endParaRPr lang="en-US" altLang="zh-CN" b="0" dirty="0">
              <a:latin typeface="Alibaba PuHuiTi R" pitchFamily="18" charset="-122"/>
              <a:ea typeface="Alibaba PuHuiTi R" pitchFamily="18" charset="-122"/>
              <a:cs typeface="Alibaba PuHuiTi R" pitchFamily="18" charset="-122"/>
            </a:endParaRPr>
          </a:p>
          <a:p>
            <a:pPr lvl="1"/>
            <a:r>
              <a:rPr lang="zh-CN" altLang="en-US" b="0" dirty="0">
                <a:latin typeface="Alibaba PuHuiTi R" pitchFamily="18" charset="-122"/>
                <a:ea typeface="Alibaba PuHuiTi R" pitchFamily="18" charset="-122"/>
                <a:cs typeface="Alibaba PuHuiTi R" pitchFamily="18" charset="-122"/>
              </a:rPr>
              <a:t>后端监控：特征区分度</a:t>
            </a:r>
            <a:endParaRPr lang="en-US" altLang="zh-CN" b="0" dirty="0">
              <a:latin typeface="Alibaba PuHuiTi R" pitchFamily="18" charset="-122"/>
              <a:ea typeface="Alibaba PuHuiTi R" pitchFamily="18" charset="-122"/>
              <a:cs typeface="Alibaba PuHuiTi R" pitchFamily="18" charset="-122"/>
            </a:endParaRPr>
          </a:p>
          <a:p>
            <a:pPr lvl="1"/>
            <a:endParaRPr lang="en-US" altLang="zh-CN" dirty="0"/>
          </a:p>
        </p:txBody>
      </p:sp>
    </p:spTree>
  </p:cSld>
  <p:clrMapOvr>
    <a:overrideClrMapping bg1="lt1" tx1="dk1" bg2="lt2" tx2="dk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如果某一周的特征缺失率突然增加到</a:t>
            </a:r>
            <a:r>
              <a:rPr lang="en-US" altLang="zh-CN" dirty="0"/>
              <a:t>28%</a:t>
            </a:r>
            <a:r>
              <a:rPr lang="zh-CN" altLang="en-US" dirty="0"/>
              <a:t>，你会怎么做？</a:t>
            </a:r>
          </a:p>
        </p:txBody>
      </p:sp>
      <p:sp>
        <p:nvSpPr>
          <p:cNvPr id="5" name="文本占位符 4"/>
          <p:cNvSpPr>
            <a:spLocks noGrp="1"/>
          </p:cNvSpPr>
          <p:nvPr>
            <p:ph type="body" sz="quarter" idx="11"/>
          </p:nvPr>
        </p:nvSpPr>
        <p:spPr/>
        <p:txBody>
          <a:bodyPr/>
          <a:lstStyle/>
          <a:p>
            <a:r>
              <a:rPr lang="en-US" altLang="zh-CN" dirty="0"/>
              <a:t>A. </a:t>
            </a:r>
            <a:r>
              <a:rPr lang="zh-CN" altLang="en-US" dirty="0"/>
              <a:t>忽略，因为这可能是随机波动。</a:t>
            </a:r>
          </a:p>
          <a:p>
            <a:r>
              <a:rPr lang="en-US" altLang="zh-CN" dirty="0"/>
              <a:t>B. </a:t>
            </a:r>
            <a:r>
              <a:rPr lang="zh-CN" altLang="en-US" dirty="0"/>
              <a:t>检查数据采集或传输过程是否有问题。</a:t>
            </a:r>
          </a:p>
          <a:p>
            <a:r>
              <a:rPr lang="en-US" altLang="zh-CN" dirty="0"/>
              <a:t>C. </a:t>
            </a:r>
            <a:r>
              <a:rPr lang="zh-CN" altLang="en-US" dirty="0"/>
              <a:t>改变特征的权重以适应新的缺失率。</a:t>
            </a:r>
          </a:p>
          <a:p>
            <a:r>
              <a:rPr lang="en-US" altLang="zh-CN" dirty="0"/>
              <a:t>D. </a:t>
            </a:r>
            <a:r>
              <a:rPr lang="zh-CN" altLang="en-US" dirty="0"/>
              <a:t>立即停用该特征。</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defRPr/>
            </a:pPr>
            <a:r>
              <a:rPr kumimoji="1" lang="zh-CN" altLang="en-US" b="1" dirty="0">
                <a:solidFill>
                  <a:srgbClr val="404040"/>
                </a:solidFill>
                <a:ea typeface="阿里巴巴普惠体" panose="00020600040101010101" pitchFamily="18" charset="-122"/>
                <a:sym typeface="+mn-ea"/>
              </a:rPr>
              <a:t>外部特征评估</a:t>
            </a:r>
          </a:p>
        </p:txBody>
      </p:sp>
      <p:sp>
        <p:nvSpPr>
          <p:cNvPr id="3" name="文本占位符 2"/>
          <p:cNvSpPr>
            <a:spLocks noGrp="1"/>
          </p:cNvSpPr>
          <p:nvPr>
            <p:ph type="body" sz="quarter" idx="10"/>
          </p:nvPr>
        </p:nvSpPr>
        <p:spPr/>
        <p:txBody>
          <a:bodyPr/>
          <a:lstStyle/>
          <a:p>
            <a:r>
              <a:rPr kumimoji="1" lang="en-US" altLang="zh-CN" dirty="0"/>
              <a:t>04</a:t>
            </a:r>
            <a:endParaRPr kumimoji="1" lang="zh-CN" alt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评估标准</a:t>
            </a:r>
          </a:p>
        </p:txBody>
      </p:sp>
      <p:sp>
        <p:nvSpPr>
          <p:cNvPr id="6" name="文本框 5"/>
          <p:cNvSpPr txBox="1"/>
          <p:nvPr/>
        </p:nvSpPr>
        <p:spPr>
          <a:xfrm>
            <a:off x="890016" y="1524542"/>
            <a:ext cx="8701421" cy="5670783"/>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覆盖度、区分度、稳定性</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使用外部数据的时候需要注意：</a:t>
            </a:r>
          </a:p>
          <a:p>
            <a:r>
              <a:rPr lang="zh-CN" altLang="en-US" sz="1600" dirty="0">
                <a:latin typeface="Alibaba PuHuiTi R" pitchFamily="18" charset="-122"/>
                <a:ea typeface="Alibaba PuHuiTi R" pitchFamily="18" charset="-122"/>
                <a:cs typeface="Alibaba PuHuiTi R" pitchFamily="18" charset="-122"/>
              </a:rPr>
              <a:t>     避免未来信息：使用外部数据的时候，可能出现训练模型的时候效果好，上线之后效果差</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取最近一个时间周期的数据</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之前</a:t>
            </a:r>
            <a:r>
              <a:rPr lang="en-US" altLang="zh-CN" sz="1600" dirty="0">
                <a:latin typeface="Alibaba PuHuiTi R" pitchFamily="18" charset="-122"/>
                <a:ea typeface="Alibaba PuHuiTi R" pitchFamily="18" charset="-122"/>
                <a:cs typeface="Alibaba PuHuiTi R" pitchFamily="18" charset="-122"/>
              </a:rPr>
              <a:t>3~4</a:t>
            </a:r>
            <a:r>
              <a:rPr lang="zh-CN" altLang="en-US" sz="1600" dirty="0">
                <a:latin typeface="Alibaba PuHuiTi R" pitchFamily="18" charset="-122"/>
                <a:ea typeface="Alibaba PuHuiTi R" pitchFamily="18" charset="-122"/>
                <a:cs typeface="Alibaba PuHuiTi R" pitchFamily="18" charset="-122"/>
              </a:rPr>
              <a:t>个月或者更长时间的数据做验证，看效果是不是越来越差</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外部数据覆盖度如何计算？</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交集用户数 </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内部用户数</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需要对内部所有用户调用外部数据？</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如果外部数据免费，那么全部调用，但付费的三方数据要在有必要的时候在调用</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在计算外部数据覆盖度前，首先应该明确什么客群适合这个第三方数据</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内部缺少数据且这个第三方数据能提升区分度，那这个第三方数据才有用</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覆盖度 </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交集用户数 </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内部目标客群</a:t>
            </a: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避免内部数据泄露</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如果需要把数据交给外部公司，让对方匹配一定要将内部信息做</a:t>
            </a:r>
            <a:r>
              <a:rPr lang="en-GB" altLang="zh-CN" sz="1600" dirty="0">
                <a:latin typeface="Alibaba PuHuiTi R" pitchFamily="18" charset="-122"/>
                <a:ea typeface="Alibaba PuHuiTi R" pitchFamily="18" charset="-122"/>
                <a:cs typeface="Alibaba PuHuiTi R" pitchFamily="18" charset="-122"/>
              </a:rPr>
              <a:t>Hash</a:t>
            </a:r>
            <a:r>
              <a:rPr lang="zh-CN" altLang="en-US" sz="1600" dirty="0">
                <a:latin typeface="Alibaba PuHuiTi R" pitchFamily="18" charset="-122"/>
                <a:ea typeface="Alibaba PuHuiTi R" pitchFamily="18" charset="-122"/>
                <a:cs typeface="Alibaba PuHuiTi R" pitchFamily="18" charset="-122"/>
              </a:rPr>
              <a:t>处理再给对方匹配</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匹配上的是共有的数据，匹配不上的外部无法得知其身份</a:t>
            </a:r>
          </a:p>
          <a:p>
            <a:pPr marL="742950" lvl="1" indent="-285750">
              <a:buFont typeface="Wingdings" panose="05000000000000000000" pitchFamily="2" charset="2"/>
              <a:buChar char="n"/>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5" name="图片 4" descr="形状&#10;&#10;中度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008" y="5788311"/>
            <a:ext cx="3576686" cy="897624"/>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外部特征评估</a:t>
            </a:r>
          </a:p>
        </p:txBody>
      </p:sp>
      <p:sp>
        <p:nvSpPr>
          <p:cNvPr id="6" name="文本框 5"/>
          <p:cNvSpPr txBox="1"/>
          <p:nvPr/>
        </p:nvSpPr>
        <p:spPr>
          <a:xfrm>
            <a:off x="890016" y="1524542"/>
            <a:ext cx="6445995" cy="4193456"/>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避免三方公司对结果美化</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内部自己调用接口测覆盖度直接调用即可</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如果是把样本交给外部公司让对方匹配，一定要加假样本</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这样他们只能匹配出结果，但无法得知真实的覆盖度</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只有内部公司能区分出真假样本，从而计算出真实覆盖度</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如果覆盖度高于真实样本比例，说明结果作假</a:t>
            </a: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评分型外部数据</a:t>
            </a:r>
          </a:p>
          <a:p>
            <a:r>
              <a:rPr lang="zh-CN" altLang="en-US" sz="1600" dirty="0">
                <a:latin typeface="Alibaba PuHuiTi R" pitchFamily="18" charset="-122"/>
                <a:ea typeface="Alibaba PuHuiTi R" pitchFamily="18" charset="-122"/>
                <a:cs typeface="Alibaba PuHuiTi R" pitchFamily="18" charset="-122"/>
              </a:rPr>
              <a:t>      区分度和稳定性的分析方法同单特征的分析一样</a:t>
            </a:r>
          </a:p>
          <a:p>
            <a:r>
              <a:rPr lang="zh-CN" altLang="en-US" sz="1600" dirty="0">
                <a:latin typeface="Alibaba PuHuiTi R" pitchFamily="18" charset="-122"/>
                <a:ea typeface="Alibaba PuHuiTi R" pitchFamily="18" charset="-122"/>
                <a:cs typeface="Alibaba PuHuiTi R" pitchFamily="18" charset="-122"/>
              </a:rPr>
              <a:t>      区分度：</a:t>
            </a:r>
            <a:r>
              <a:rPr lang="en-GB" altLang="zh-CN" sz="1600" dirty="0">
                <a:latin typeface="Alibaba PuHuiTi R" pitchFamily="18" charset="-122"/>
                <a:ea typeface="Alibaba PuHuiTi R" pitchFamily="18" charset="-122"/>
                <a:cs typeface="Alibaba PuHuiTi R" pitchFamily="18" charset="-122"/>
              </a:rPr>
              <a:t>AUC, KS, IV, </a:t>
            </a:r>
            <a:r>
              <a:rPr lang="zh-CN" altLang="en-US" sz="1600" dirty="0">
                <a:latin typeface="Alibaba PuHuiTi R" pitchFamily="18" charset="-122"/>
                <a:ea typeface="Alibaba PuHuiTi R" pitchFamily="18" charset="-122"/>
                <a:cs typeface="Alibaba PuHuiTi R" pitchFamily="18" charset="-122"/>
              </a:rPr>
              <a:t>风险趋势</a:t>
            </a:r>
          </a:p>
          <a:p>
            <a:r>
              <a:rPr lang="zh-CN" altLang="en-US" sz="1600" dirty="0">
                <a:latin typeface="Alibaba PuHuiTi R" pitchFamily="18" charset="-122"/>
                <a:ea typeface="Alibaba PuHuiTi R" pitchFamily="18" charset="-122"/>
                <a:cs typeface="Alibaba PuHuiTi R" pitchFamily="18" charset="-122"/>
              </a:rPr>
              <a:t>      稳定性</a:t>
            </a:r>
            <a:r>
              <a:rPr lang="en-US" altLang="zh-CN" sz="1600" dirty="0">
                <a:latin typeface="Alibaba PuHuiTi R" pitchFamily="18" charset="-122"/>
                <a:ea typeface="Alibaba PuHuiTi R" pitchFamily="18" charset="-122"/>
                <a:cs typeface="Alibaba PuHuiTi R" pitchFamily="18" charset="-122"/>
              </a:rPr>
              <a:t>: </a:t>
            </a:r>
            <a:r>
              <a:rPr lang="en-GB" altLang="zh-CN" sz="1600" dirty="0">
                <a:latin typeface="Alibaba PuHuiTi R" pitchFamily="18" charset="-122"/>
                <a:ea typeface="Alibaba PuHuiTi R" pitchFamily="18" charset="-122"/>
                <a:cs typeface="Alibaba PuHuiTi R" pitchFamily="18" charset="-122"/>
              </a:rPr>
              <a:t>PSI</a:t>
            </a:r>
          </a:p>
          <a:p>
            <a:pPr marL="742950" lvl="1" indent="-285750">
              <a:buFont typeface="Wingdings" panose="05000000000000000000" pitchFamily="2" charset="2"/>
              <a:buChar char="n"/>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内部特征训练的模型效果 </a:t>
            </a:r>
            <a:r>
              <a:rPr lang="en-GB" altLang="zh-CN" sz="1600" dirty="0">
                <a:latin typeface="Alibaba PuHuiTi R" pitchFamily="18" charset="-122"/>
                <a:ea typeface="Alibaba PuHuiTi R" pitchFamily="18" charset="-122"/>
                <a:cs typeface="Alibaba PuHuiTi R" pitchFamily="18" charset="-122"/>
              </a:rPr>
              <a:t>vs </a:t>
            </a:r>
            <a:r>
              <a:rPr lang="zh-CN" altLang="en-US" sz="1600" dirty="0">
                <a:latin typeface="Alibaba PuHuiTi R" pitchFamily="18" charset="-122"/>
                <a:ea typeface="Alibaba PuHuiTi R" pitchFamily="18" charset="-122"/>
                <a:cs typeface="Alibaba PuHuiTi R" pitchFamily="18" charset="-122"/>
              </a:rPr>
              <a:t>内部特征</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外部特征训练的模型效果</a:t>
            </a: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AUC</a:t>
            </a:r>
            <a:r>
              <a:rPr lang="zh-CN" altLang="en-US" sz="1600" dirty="0">
                <a:latin typeface="Alibaba PuHuiTi R" pitchFamily="18" charset="-122"/>
                <a:ea typeface="Alibaba PuHuiTi R" pitchFamily="18" charset="-122"/>
                <a:cs typeface="Alibaba PuHuiTi R" pitchFamily="18" charset="-122"/>
              </a:rPr>
              <a:t>有 </a:t>
            </a:r>
            <a:r>
              <a:rPr lang="en-US" altLang="zh-CN" sz="1600" dirty="0">
                <a:latin typeface="Alibaba PuHuiTi R" pitchFamily="18" charset="-122"/>
                <a:ea typeface="Alibaba PuHuiTi R" pitchFamily="18" charset="-122"/>
                <a:cs typeface="Alibaba PuHuiTi R" pitchFamily="18" charset="-122"/>
              </a:rPr>
              <a:t>2~3</a:t>
            </a:r>
            <a:r>
              <a:rPr lang="zh-CN" altLang="en-US" sz="1600" dirty="0">
                <a:latin typeface="Alibaba PuHuiTi R" pitchFamily="18" charset="-122"/>
                <a:ea typeface="Alibaba PuHuiTi R" pitchFamily="18" charset="-122"/>
                <a:cs typeface="Alibaba PuHuiTi R" pitchFamily="18" charset="-122"/>
              </a:rPr>
              <a:t>个点的提升就很好了</a:t>
            </a:r>
          </a:p>
          <a:p>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overrideClrMapping bg1="lt1" tx1="dk1" bg2="lt2" tx2="dk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外部特征评估</a:t>
            </a:r>
          </a:p>
        </p:txBody>
      </p:sp>
      <p:sp>
        <p:nvSpPr>
          <p:cNvPr id="6" name="文本框 5"/>
          <p:cNvSpPr txBox="1"/>
          <p:nvPr/>
        </p:nvSpPr>
        <p:spPr>
          <a:xfrm>
            <a:off x="890016" y="1524542"/>
            <a:ext cx="6417141" cy="4439677"/>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黑名单型外部数据</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使用混淆矩阵评估区分度</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Precision: </a:t>
            </a:r>
            <a:r>
              <a:rPr lang="zh-CN" altLang="en-US" sz="1600" dirty="0">
                <a:latin typeface="Alibaba PuHuiTi R" pitchFamily="18" charset="-122"/>
                <a:ea typeface="Alibaba PuHuiTi R" pitchFamily="18" charset="-122"/>
                <a:cs typeface="Alibaba PuHuiTi R" pitchFamily="18" charset="-122"/>
              </a:rPr>
              <a:t>外部命中的尽可能多的是内部的坏客户</a:t>
            </a: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Recall: </a:t>
            </a:r>
            <a:r>
              <a:rPr lang="zh-CN" altLang="en-US" sz="1600" dirty="0">
                <a:latin typeface="Alibaba PuHuiTi R" pitchFamily="18" charset="-122"/>
                <a:ea typeface="Alibaba PuHuiTi R" pitchFamily="18" charset="-122"/>
                <a:cs typeface="Alibaba PuHuiTi R" pitchFamily="18" charset="-122"/>
              </a:rPr>
              <a:t>内部的坏客户尽可能多的命中外部名单</a:t>
            </a:r>
          </a:p>
          <a:p>
            <a:pPr fontAlgn="auto">
              <a:spcBef>
                <a:spcPts val="0"/>
              </a:spcBef>
              <a:spcAft>
                <a:spcPts val="0"/>
              </a:spcAft>
            </a:pPr>
            <a:endParaRPr lang="en-US" altLang="zh-CN" sz="1600" dirty="0">
              <a:latin typeface="Alibaba PuHuiTi R" pitchFamily="18" charset="-122"/>
              <a:ea typeface="Alibaba PuHuiTi R" pitchFamily="18" charset="-122"/>
              <a:cs typeface="Alibaba PuHuiTi R" pitchFamily="18" charset="-122"/>
            </a:endParaRPr>
          </a:p>
          <a:p>
            <a:pPr marL="171450" indent="-171450" fontAlgn="auto">
              <a:spcBef>
                <a:spcPts val="0"/>
              </a:spcBef>
              <a:spcAft>
                <a:spcPts val="0"/>
              </a:spcAft>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 外部数据是否具有可回溯性无法得知，所以尽可能取最近的样本去测</a:t>
            </a:r>
            <a:endParaRPr lang="en-US" altLang="zh-CN"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r>
              <a:rPr lang="zh-CN" altLang="en-US" sz="1600" dirty="0">
                <a:latin typeface="Alibaba PuHuiTi R" pitchFamily="18" charset="-122"/>
                <a:ea typeface="Alibaba PuHuiTi R" pitchFamily="18" charset="-122"/>
                <a:cs typeface="Alibaba PuHuiTi R" pitchFamily="18" charset="-122"/>
              </a:rPr>
              <a:t>    早期接入数据后要密切关注线上真实的区分度表现</a:t>
            </a:r>
          </a:p>
          <a:p>
            <a:pPr marL="171450" indent="-171450" fontAlgn="auto">
              <a:spcBef>
                <a:spcPts val="0"/>
              </a:spcBef>
              <a:spcAft>
                <a:spcPts val="0"/>
              </a:spcAft>
              <a:buFont typeface="Wingdings" panose="05000000000000000000" pitchFamily="2" charset="2"/>
              <a:buChar char="l"/>
            </a:pPr>
            <a:endParaRPr kumimoji="1" lang="zh-CN" altLang="en-US" sz="1050" dirty="0">
              <a:solidFill>
                <a:schemeClr val="tx1">
                  <a:lumMod val="65000"/>
                  <a:lumOff val="35000"/>
                </a:schemeClr>
              </a:solidFill>
              <a:latin typeface="+mn-lt"/>
              <a:ea typeface="+mn-ea"/>
            </a:endParaRPr>
          </a:p>
        </p:txBody>
      </p:sp>
      <p:graphicFrame>
        <p:nvGraphicFramePr>
          <p:cNvPr id="2" name="表格 1"/>
          <p:cNvGraphicFramePr>
            <a:graphicFrameLocks noGrp="1"/>
          </p:cNvGraphicFramePr>
          <p:nvPr/>
        </p:nvGraphicFramePr>
        <p:xfrm>
          <a:off x="1426906" y="2223253"/>
          <a:ext cx="8610600" cy="1074420"/>
        </p:xfrm>
        <a:graphic>
          <a:graphicData uri="http://schemas.openxmlformats.org/drawingml/2006/table">
            <a:tbl>
              <a:tblPr/>
              <a:tblGrid>
                <a:gridCol w="2870200">
                  <a:extLst>
                    <a:ext uri="{9D8B030D-6E8A-4147-A177-3AD203B41FA5}">
                      <a16:colId xmlns:a16="http://schemas.microsoft.com/office/drawing/2014/main" val="20000"/>
                    </a:ext>
                  </a:extLst>
                </a:gridCol>
                <a:gridCol w="2870200">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0">
                <a:tc>
                  <a:txBody>
                    <a:bodyPr/>
                    <a:lstStyle/>
                    <a:p>
                      <a:endParaRPr lang="zh-CN" altLang="en-US" sz="1600" b="0" i="0" dirty="0">
                        <a:solidFill>
                          <a:schemeClr val="bg1"/>
                        </a:solidFill>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600" b="0" i="0" dirty="0">
                          <a:solidFill>
                            <a:schemeClr val="bg1"/>
                          </a:solidFill>
                          <a:effectLst/>
                          <a:latin typeface="Alibaba PuHuiTi R" pitchFamily="18" charset="-122"/>
                          <a:ea typeface="Alibaba PuHuiTi R" pitchFamily="18" charset="-122"/>
                          <a:cs typeface="Alibaba PuHuiTi R" pitchFamily="18" charset="-122"/>
                        </a:rPr>
                        <a:t>外部命中</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600" b="0" i="0" dirty="0">
                          <a:solidFill>
                            <a:schemeClr val="bg1"/>
                          </a:solidFill>
                          <a:effectLst/>
                          <a:latin typeface="Alibaba PuHuiTi R" pitchFamily="18" charset="-122"/>
                          <a:ea typeface="Alibaba PuHuiTi R" pitchFamily="18" charset="-122"/>
                          <a:cs typeface="Alibaba PuHuiTi R" pitchFamily="18" charset="-122"/>
                        </a:rPr>
                        <a:t>外部未命中</a:t>
                      </a:r>
                    </a:p>
                  </a:txBody>
                  <a:tcPr marL="123825" marR="123825" marT="57150" marB="57150" anchor="ctr">
                    <a:lnL w="9525" cap="flat" cmpd="sng" algn="ctr">
                      <a:solidFill>
                        <a:srgbClr val="DFE2E5"/>
                      </a:solidFill>
                      <a:prstDash val="solid"/>
                      <a:round/>
                      <a:headEnd type="none" w="med" len="med"/>
                      <a:tailEnd type="none" w="med" len="med"/>
                    </a:lnL>
                    <a:lnB w="9525" cap="flat" cmpd="sng" algn="ctr">
                      <a:solidFill>
                        <a:srgbClr val="DFE2E5"/>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0">
                <a:tc>
                  <a:txBody>
                    <a:bodyPr/>
                    <a:lstStyle/>
                    <a:p>
                      <a:r>
                        <a:rPr lang="zh-CN" altLang="en-US" sz="1600" b="0" i="0" dirty="0">
                          <a:effectLst/>
                          <a:latin typeface="Alibaba PuHuiTi R" pitchFamily="18" charset="-122"/>
                          <a:ea typeface="Alibaba PuHuiTi R" pitchFamily="18" charset="-122"/>
                          <a:cs typeface="Alibaba PuHuiTi R" pitchFamily="18" charset="-122"/>
                        </a:rPr>
                        <a:t>内部坏</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TP</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FN</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zh-CN" altLang="en-US" sz="1600" b="0" i="0" dirty="0">
                          <a:effectLst/>
                          <a:latin typeface="Alibaba PuHuiTi R" pitchFamily="18" charset="-122"/>
                          <a:ea typeface="Alibaba PuHuiTi R" pitchFamily="18" charset="-122"/>
                          <a:cs typeface="Alibaba PuHuiTi R" pitchFamily="18" charset="-122"/>
                        </a:rPr>
                        <a:t>内部好</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dirty="0">
                          <a:effectLst/>
                          <a:latin typeface="Alibaba PuHuiTi R" pitchFamily="18" charset="-122"/>
                          <a:ea typeface="Alibaba PuHuiTi R" pitchFamily="18" charset="-122"/>
                          <a:cs typeface="Alibaba PuHuiTi R" pitchFamily="18" charset="-122"/>
                        </a:rPr>
                        <a:t>FP</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dirty="0">
                          <a:effectLst/>
                          <a:latin typeface="Alibaba PuHuiTi R" pitchFamily="18" charset="-122"/>
                          <a:ea typeface="Alibaba PuHuiTi R" pitchFamily="18" charset="-122"/>
                          <a:cs typeface="Alibaba PuHuiTi R" pitchFamily="18" charset="-122"/>
                        </a:rPr>
                        <a:t>TN</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bl>
          </a:graphicData>
        </a:graphic>
      </p:graphicFrame>
      <p:pic>
        <p:nvPicPr>
          <p:cNvPr id="7" name="图片 6" descr="手机屏幕的截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905" y="3524866"/>
            <a:ext cx="3164759" cy="835496"/>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5126584" y="1463040"/>
            <a:ext cx="6086848" cy="4511040"/>
          </a:xfrm>
        </p:spPr>
        <p:txBody>
          <a:bodyPr/>
          <a:lstStyle/>
          <a:p>
            <a:r>
              <a:rPr lang="zh-CN" altLang="en-US" dirty="0"/>
              <a:t>外部特征评估</a:t>
            </a:r>
            <a:endParaRPr lang="en-US" altLang="zh-CN" dirty="0"/>
          </a:p>
          <a:p>
            <a:pPr lvl="1"/>
            <a:r>
              <a:rPr lang="zh-CN" altLang="en-US" b="0" dirty="0">
                <a:latin typeface="Alibaba PuHuiTi R" pitchFamily="18" charset="-122"/>
                <a:ea typeface="Alibaba PuHuiTi R" pitchFamily="18" charset="-122"/>
                <a:cs typeface="Alibaba PuHuiTi R" pitchFamily="18" charset="-122"/>
              </a:rPr>
              <a:t>评估标准</a:t>
            </a:r>
          </a:p>
          <a:p>
            <a:pPr marL="895350" lvl="1" indent="-285750">
              <a:buFont typeface="Wingdings" panose="05000000000000000000" pitchFamily="2" charset="2"/>
              <a:buChar char="l"/>
            </a:pPr>
            <a:r>
              <a:rPr lang="zh-CN" altLang="en-US" b="0" dirty="0">
                <a:latin typeface="Alibaba PuHuiTi R" pitchFamily="18" charset="-122"/>
                <a:ea typeface="Alibaba PuHuiTi R" pitchFamily="18" charset="-122"/>
                <a:cs typeface="Alibaba PuHuiTi R" pitchFamily="18" charset="-122"/>
              </a:rPr>
              <a:t>覆盖度</a:t>
            </a:r>
            <a:r>
              <a:rPr lang="en-US" altLang="zh-CN" b="0" dirty="0">
                <a:latin typeface="Alibaba PuHuiTi R" pitchFamily="18" charset="-122"/>
                <a:ea typeface="Alibaba PuHuiTi R" pitchFamily="18" charset="-122"/>
                <a:cs typeface="Alibaba PuHuiTi R" pitchFamily="18" charset="-122"/>
              </a:rPr>
              <a:t>: </a:t>
            </a:r>
            <a:r>
              <a:rPr lang="zh-CN" altLang="en-US" b="0" dirty="0">
                <a:latin typeface="Alibaba PuHuiTi R" pitchFamily="18" charset="-122"/>
                <a:ea typeface="Alibaba PuHuiTi R" pitchFamily="18" charset="-122"/>
                <a:cs typeface="Alibaba PuHuiTi R" pitchFamily="18" charset="-122"/>
              </a:rPr>
              <a:t>交集用户数 </a:t>
            </a:r>
            <a:r>
              <a:rPr lang="en-US" altLang="zh-CN" b="0" dirty="0">
                <a:latin typeface="Alibaba PuHuiTi R" pitchFamily="18" charset="-122"/>
                <a:ea typeface="Alibaba PuHuiTi R" pitchFamily="18" charset="-122"/>
                <a:cs typeface="Alibaba PuHuiTi R" pitchFamily="18" charset="-122"/>
              </a:rPr>
              <a:t>/ </a:t>
            </a:r>
            <a:r>
              <a:rPr lang="zh-CN" altLang="en-US" b="0" dirty="0">
                <a:latin typeface="Alibaba PuHuiTi R" pitchFamily="18" charset="-122"/>
                <a:ea typeface="Alibaba PuHuiTi R" pitchFamily="18" charset="-122"/>
                <a:cs typeface="Alibaba PuHuiTi R" pitchFamily="18" charset="-122"/>
              </a:rPr>
              <a:t>内部目标客群</a:t>
            </a:r>
          </a:p>
          <a:p>
            <a:pPr marL="895350" lvl="1" indent="-285750">
              <a:buFont typeface="Wingdings" panose="05000000000000000000" pitchFamily="2" charset="2"/>
              <a:buChar char="l"/>
            </a:pPr>
            <a:r>
              <a:rPr lang="zh-CN" altLang="en-US" b="0" dirty="0">
                <a:latin typeface="Alibaba PuHuiTi R" pitchFamily="18" charset="-122"/>
                <a:ea typeface="Alibaba PuHuiTi R" pitchFamily="18" charset="-122"/>
                <a:cs typeface="Alibaba PuHuiTi R" pitchFamily="18" charset="-122"/>
              </a:rPr>
              <a:t>区分度</a:t>
            </a:r>
            <a:r>
              <a:rPr lang="en-US" altLang="zh-CN" b="0" dirty="0">
                <a:latin typeface="Alibaba PuHuiTi R" pitchFamily="18" charset="-122"/>
                <a:ea typeface="Alibaba PuHuiTi R" pitchFamily="18" charset="-122"/>
                <a:cs typeface="Alibaba PuHuiTi R" pitchFamily="18" charset="-122"/>
              </a:rPr>
              <a:t>: </a:t>
            </a:r>
            <a:r>
              <a:rPr lang="zh-CN" altLang="en-US" b="0" dirty="0">
                <a:latin typeface="Alibaba PuHuiTi R" pitchFamily="18" charset="-122"/>
                <a:ea typeface="Alibaba PuHuiTi R" pitchFamily="18" charset="-122"/>
                <a:cs typeface="Alibaba PuHuiTi R" pitchFamily="18" charset="-122"/>
              </a:rPr>
              <a:t>使用</a:t>
            </a:r>
            <a:r>
              <a:rPr lang="en-US" altLang="zh-CN" b="0" dirty="0">
                <a:latin typeface="Alibaba PuHuiTi R" pitchFamily="18" charset="-122"/>
                <a:ea typeface="Alibaba PuHuiTi R" pitchFamily="18" charset="-122"/>
                <a:cs typeface="Alibaba PuHuiTi R" pitchFamily="18" charset="-122"/>
              </a:rPr>
              <a:t>AUC, KS, IV</a:t>
            </a:r>
            <a:r>
              <a:rPr lang="zh-CN" altLang="en-US" b="0" dirty="0">
                <a:latin typeface="Alibaba PuHuiTi R" pitchFamily="18" charset="-122"/>
                <a:ea typeface="Alibaba PuHuiTi R" pitchFamily="18" charset="-122"/>
                <a:cs typeface="Alibaba PuHuiTi R" pitchFamily="18" charset="-122"/>
              </a:rPr>
              <a:t>等指标</a:t>
            </a:r>
          </a:p>
          <a:p>
            <a:pPr marL="895350" lvl="1" indent="-285750">
              <a:buFont typeface="Wingdings" panose="05000000000000000000" pitchFamily="2" charset="2"/>
              <a:buChar char="l"/>
            </a:pPr>
            <a:r>
              <a:rPr lang="zh-CN" altLang="en-US" b="0" dirty="0">
                <a:latin typeface="Alibaba PuHuiTi R" pitchFamily="18" charset="-122"/>
                <a:ea typeface="Alibaba PuHuiTi R" pitchFamily="18" charset="-122"/>
                <a:cs typeface="Alibaba PuHuiTi R" pitchFamily="18" charset="-122"/>
              </a:rPr>
              <a:t>稳定性</a:t>
            </a:r>
            <a:r>
              <a:rPr lang="en-US" altLang="zh-CN" b="0" dirty="0">
                <a:latin typeface="Alibaba PuHuiTi R" pitchFamily="18" charset="-122"/>
                <a:ea typeface="Alibaba PuHuiTi R" pitchFamily="18" charset="-122"/>
                <a:cs typeface="Alibaba PuHuiTi R" pitchFamily="18" charset="-122"/>
              </a:rPr>
              <a:t>: </a:t>
            </a:r>
            <a:r>
              <a:rPr lang="zh-CN" altLang="en-US" b="0" dirty="0">
                <a:latin typeface="Alibaba PuHuiTi R" pitchFamily="18" charset="-122"/>
                <a:ea typeface="Alibaba PuHuiTi R" pitchFamily="18" charset="-122"/>
                <a:cs typeface="Alibaba PuHuiTi R" pitchFamily="18" charset="-122"/>
              </a:rPr>
              <a:t>使用</a:t>
            </a:r>
            <a:r>
              <a:rPr lang="en-US" altLang="zh-CN" b="0" dirty="0">
                <a:latin typeface="Alibaba PuHuiTi R" pitchFamily="18" charset="-122"/>
                <a:ea typeface="Alibaba PuHuiTi R" pitchFamily="18" charset="-122"/>
                <a:cs typeface="Alibaba PuHuiTi R" pitchFamily="18" charset="-122"/>
              </a:rPr>
              <a:t>PSI</a:t>
            </a:r>
            <a:r>
              <a:rPr lang="zh-CN" altLang="en-US" b="0" dirty="0">
                <a:latin typeface="Alibaba PuHuiTi R" pitchFamily="18" charset="-122"/>
                <a:ea typeface="Alibaba PuHuiTi R" pitchFamily="18" charset="-122"/>
                <a:cs typeface="Alibaba PuHuiTi R" pitchFamily="18" charset="-122"/>
              </a:rPr>
              <a:t>指标</a:t>
            </a:r>
          </a:p>
          <a:p>
            <a:pPr lvl="1"/>
            <a:r>
              <a:rPr lang="zh-CN" altLang="en-US" b="0" dirty="0">
                <a:latin typeface="Alibaba PuHuiTi R" pitchFamily="18" charset="-122"/>
                <a:ea typeface="Alibaba PuHuiTi R" pitchFamily="18" charset="-122"/>
                <a:cs typeface="Alibaba PuHuiTi R" pitchFamily="18" charset="-122"/>
              </a:rPr>
              <a:t>注意事项</a:t>
            </a:r>
          </a:p>
          <a:p>
            <a:pPr marL="895350" lvl="1" indent="-285750">
              <a:buFont typeface="Wingdings" panose="05000000000000000000" pitchFamily="2" charset="2"/>
              <a:buChar char="l"/>
            </a:pPr>
            <a:r>
              <a:rPr lang="zh-CN" altLang="en-US" b="0" dirty="0">
                <a:latin typeface="Alibaba PuHuiTi R" pitchFamily="18" charset="-122"/>
                <a:ea typeface="Alibaba PuHuiTi R" pitchFamily="18" charset="-122"/>
                <a:cs typeface="Alibaba PuHuiTi R" pitchFamily="18" charset="-122"/>
              </a:rPr>
              <a:t>避免未来信息</a:t>
            </a:r>
            <a:r>
              <a:rPr lang="en-US" altLang="zh-CN" b="0" dirty="0">
                <a:latin typeface="Alibaba PuHuiTi R" pitchFamily="18" charset="-122"/>
                <a:ea typeface="Alibaba PuHuiTi R" pitchFamily="18" charset="-122"/>
                <a:cs typeface="Alibaba PuHuiTi R" pitchFamily="18" charset="-122"/>
              </a:rPr>
              <a:t>: </a:t>
            </a:r>
            <a:r>
              <a:rPr lang="zh-CN" altLang="en-US" b="0" dirty="0">
                <a:latin typeface="Alibaba PuHuiTi R" pitchFamily="18" charset="-122"/>
                <a:ea typeface="Alibaba PuHuiTi R" pitchFamily="18" charset="-122"/>
                <a:cs typeface="Alibaba PuHuiTi R" pitchFamily="18" charset="-122"/>
              </a:rPr>
              <a:t>尽量使用最近的数据进行验证。</a:t>
            </a:r>
          </a:p>
          <a:p>
            <a:pPr marL="895350" lvl="1" indent="-285750">
              <a:buFont typeface="Wingdings" panose="05000000000000000000" pitchFamily="2" charset="2"/>
              <a:buChar char="l"/>
            </a:pPr>
            <a:r>
              <a:rPr lang="zh-CN" altLang="en-US" b="0" dirty="0">
                <a:latin typeface="Alibaba PuHuiTi R" pitchFamily="18" charset="-122"/>
                <a:ea typeface="Alibaba PuHuiTi R" pitchFamily="18" charset="-122"/>
                <a:cs typeface="Alibaba PuHuiTi R" pitchFamily="18" charset="-122"/>
              </a:rPr>
              <a:t>数据安全</a:t>
            </a:r>
            <a:r>
              <a:rPr lang="en-US" altLang="zh-CN" b="0" dirty="0">
                <a:latin typeface="Alibaba PuHuiTi R" pitchFamily="18" charset="-122"/>
                <a:ea typeface="Alibaba PuHuiTi R" pitchFamily="18" charset="-122"/>
                <a:cs typeface="Alibaba PuHuiTi R" pitchFamily="18" charset="-122"/>
              </a:rPr>
              <a:t>: </a:t>
            </a:r>
            <a:r>
              <a:rPr lang="zh-CN" altLang="en-US" b="0" dirty="0">
                <a:latin typeface="Alibaba PuHuiTi R" pitchFamily="18" charset="-122"/>
                <a:ea typeface="Alibaba PuHuiTi R" pitchFamily="18" charset="-122"/>
                <a:cs typeface="Alibaba PuHuiTi R" pitchFamily="18" charset="-122"/>
              </a:rPr>
              <a:t>内部数据应进行</a:t>
            </a:r>
            <a:r>
              <a:rPr lang="en-US" altLang="zh-CN" b="0" dirty="0">
                <a:latin typeface="Alibaba PuHuiTi R" pitchFamily="18" charset="-122"/>
                <a:ea typeface="Alibaba PuHuiTi R" pitchFamily="18" charset="-122"/>
                <a:cs typeface="Alibaba PuHuiTi R" pitchFamily="18" charset="-122"/>
              </a:rPr>
              <a:t>Hash</a:t>
            </a:r>
            <a:r>
              <a:rPr lang="zh-CN" altLang="en-US" b="0" dirty="0">
                <a:latin typeface="Alibaba PuHuiTi R" pitchFamily="18" charset="-122"/>
                <a:ea typeface="Alibaba PuHuiTi R" pitchFamily="18" charset="-122"/>
                <a:cs typeface="Alibaba PuHuiTi R" pitchFamily="18" charset="-122"/>
              </a:rPr>
              <a:t>处理后再进行外部匹配。</a:t>
            </a:r>
          </a:p>
          <a:p>
            <a:pPr marL="895350" lvl="1" indent="-285750">
              <a:buFont typeface="Wingdings" panose="05000000000000000000" pitchFamily="2" charset="2"/>
              <a:buChar char="l"/>
            </a:pPr>
            <a:r>
              <a:rPr lang="zh-CN" altLang="en-US" b="0" dirty="0">
                <a:latin typeface="Alibaba PuHuiTi R" pitchFamily="18" charset="-122"/>
                <a:ea typeface="Alibaba PuHuiTi R" pitchFamily="18" charset="-122"/>
                <a:cs typeface="Alibaba PuHuiTi R" pitchFamily="18" charset="-122"/>
              </a:rPr>
              <a:t>真实性验证</a:t>
            </a:r>
            <a:r>
              <a:rPr lang="en-US" altLang="zh-CN" b="0" dirty="0">
                <a:latin typeface="Alibaba PuHuiTi R" pitchFamily="18" charset="-122"/>
                <a:ea typeface="Alibaba PuHuiTi R" pitchFamily="18" charset="-122"/>
                <a:cs typeface="Alibaba PuHuiTi R" pitchFamily="18" charset="-122"/>
              </a:rPr>
              <a:t>: </a:t>
            </a:r>
            <a:r>
              <a:rPr lang="zh-CN" altLang="en-US" b="0" dirty="0">
                <a:latin typeface="Alibaba PuHuiTi R" pitchFamily="18" charset="-122"/>
                <a:ea typeface="Alibaba PuHuiTi R" pitchFamily="18" charset="-122"/>
                <a:cs typeface="Alibaba PuHuiTi R" pitchFamily="18" charset="-122"/>
              </a:rPr>
              <a:t>加入假样本以评估三方公司的真实覆盖度。</a:t>
            </a:r>
          </a:p>
          <a:p>
            <a:pPr marL="895350" lvl="1" indent="-285750">
              <a:buFont typeface="Wingdings" panose="05000000000000000000" pitchFamily="2" charset="2"/>
              <a:buChar char="l"/>
            </a:pPr>
            <a:r>
              <a:rPr lang="zh-CN" altLang="en-US" b="0" dirty="0">
                <a:latin typeface="Alibaba PuHuiTi R" pitchFamily="18" charset="-122"/>
                <a:ea typeface="Alibaba PuHuiTi R" pitchFamily="18" charset="-122"/>
                <a:cs typeface="Alibaba PuHuiTi R" pitchFamily="18" charset="-122"/>
              </a:rPr>
              <a:t>效果比较</a:t>
            </a:r>
            <a:r>
              <a:rPr lang="en-US" altLang="zh-CN" b="0" dirty="0">
                <a:latin typeface="Alibaba PuHuiTi R" pitchFamily="18" charset="-122"/>
                <a:ea typeface="Alibaba PuHuiTi R" pitchFamily="18" charset="-122"/>
                <a:cs typeface="Alibaba PuHuiTi R" pitchFamily="18" charset="-122"/>
              </a:rPr>
              <a:t>: </a:t>
            </a:r>
            <a:r>
              <a:rPr lang="zh-CN" altLang="en-US" b="0" dirty="0">
                <a:latin typeface="Alibaba PuHuiTi R" pitchFamily="18" charset="-122"/>
                <a:ea typeface="Alibaba PuHuiTi R" pitchFamily="18" charset="-122"/>
                <a:cs typeface="Alibaba PuHuiTi R" pitchFamily="18" charset="-122"/>
              </a:rPr>
              <a:t>内部特征模型 </a:t>
            </a:r>
            <a:r>
              <a:rPr lang="en-US" altLang="zh-CN" b="0" dirty="0">
                <a:latin typeface="Alibaba PuHuiTi R" pitchFamily="18" charset="-122"/>
                <a:ea typeface="Alibaba PuHuiTi R" pitchFamily="18" charset="-122"/>
                <a:cs typeface="Alibaba PuHuiTi R" pitchFamily="18" charset="-122"/>
              </a:rPr>
              <a:t>vs </a:t>
            </a:r>
            <a:r>
              <a:rPr lang="zh-CN" altLang="en-US" b="0" dirty="0">
                <a:latin typeface="Alibaba PuHuiTi R" pitchFamily="18" charset="-122"/>
                <a:ea typeface="Alibaba PuHuiTi R" pitchFamily="18" charset="-122"/>
                <a:cs typeface="Alibaba PuHuiTi R" pitchFamily="18" charset="-122"/>
              </a:rPr>
              <a:t>内部</a:t>
            </a:r>
            <a:r>
              <a:rPr lang="en-US" altLang="zh-CN" b="0" dirty="0">
                <a:latin typeface="Alibaba PuHuiTi R" pitchFamily="18" charset="-122"/>
                <a:ea typeface="Alibaba PuHuiTi R" pitchFamily="18" charset="-122"/>
                <a:cs typeface="Alibaba PuHuiTi R" pitchFamily="18" charset="-122"/>
              </a:rPr>
              <a:t>+</a:t>
            </a:r>
            <a:r>
              <a:rPr lang="zh-CN" altLang="en-US" b="0" dirty="0">
                <a:latin typeface="Alibaba PuHuiTi R" pitchFamily="18" charset="-122"/>
                <a:ea typeface="Alibaba PuHuiTi R" pitchFamily="18" charset="-122"/>
                <a:cs typeface="Alibaba PuHuiTi R" pitchFamily="18" charset="-122"/>
              </a:rPr>
              <a:t>外部特征模型，</a:t>
            </a:r>
            <a:r>
              <a:rPr lang="en-US" altLang="zh-CN" b="0" dirty="0">
                <a:latin typeface="Alibaba PuHuiTi R" pitchFamily="18" charset="-122"/>
                <a:ea typeface="Alibaba PuHuiTi R" pitchFamily="18" charset="-122"/>
                <a:cs typeface="Alibaba PuHuiTi R" pitchFamily="18" charset="-122"/>
              </a:rPr>
              <a:t>AUC</a:t>
            </a:r>
            <a:r>
              <a:rPr lang="zh-CN" altLang="en-US" b="0" dirty="0">
                <a:latin typeface="Alibaba PuHuiTi R" pitchFamily="18" charset="-122"/>
                <a:ea typeface="Alibaba PuHuiTi R" pitchFamily="18" charset="-122"/>
                <a:cs typeface="Alibaba PuHuiTi R" pitchFamily="18" charset="-122"/>
              </a:rPr>
              <a:t>提升</a:t>
            </a:r>
            <a:r>
              <a:rPr lang="en-US" altLang="zh-CN" b="0" dirty="0">
                <a:latin typeface="Alibaba PuHuiTi R" pitchFamily="18" charset="-122"/>
                <a:ea typeface="Alibaba PuHuiTi R" pitchFamily="18" charset="-122"/>
                <a:cs typeface="Alibaba PuHuiTi R" pitchFamily="18" charset="-122"/>
              </a:rPr>
              <a:t>2~3</a:t>
            </a:r>
            <a:r>
              <a:rPr lang="zh-CN" altLang="en-US" b="0" dirty="0">
                <a:latin typeface="Alibaba PuHuiTi R" pitchFamily="18" charset="-122"/>
                <a:ea typeface="Alibaba PuHuiTi R" pitchFamily="18" charset="-122"/>
                <a:cs typeface="Alibaba PuHuiTi R" pitchFamily="18" charset="-122"/>
              </a:rPr>
              <a:t>个点已经很好了。</a:t>
            </a:r>
            <a:endParaRPr lang="en-US" altLang="zh-CN" dirty="0"/>
          </a:p>
        </p:txBody>
      </p:sp>
    </p:spTree>
  </p:cSld>
  <p:clrMapOvr>
    <a:overrideClrMapping bg1="lt1" tx1="dk1" bg2="lt2" tx2="dk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在使用付费外部数据之前，应考虑哪些因素？</a:t>
            </a:r>
          </a:p>
        </p:txBody>
      </p:sp>
      <p:sp>
        <p:nvSpPr>
          <p:cNvPr id="5" name="文本占位符 4"/>
          <p:cNvSpPr>
            <a:spLocks noGrp="1"/>
          </p:cNvSpPr>
          <p:nvPr>
            <p:ph type="body" sz="quarter" idx="11"/>
          </p:nvPr>
        </p:nvSpPr>
        <p:spPr/>
        <p:txBody>
          <a:bodyPr/>
          <a:lstStyle/>
          <a:p>
            <a:r>
              <a:rPr lang="en-US" altLang="zh-CN" dirty="0"/>
              <a:t>A. </a:t>
            </a:r>
            <a:r>
              <a:rPr lang="zh-CN" altLang="en-US" dirty="0"/>
              <a:t>该数据是否适合内部目标客群。</a:t>
            </a:r>
          </a:p>
          <a:p>
            <a:r>
              <a:rPr lang="en-US" altLang="zh-CN" dirty="0"/>
              <a:t>B. </a:t>
            </a:r>
            <a:r>
              <a:rPr lang="zh-CN" altLang="en-US" dirty="0"/>
              <a:t>该数据是否能提升区分度。</a:t>
            </a:r>
          </a:p>
          <a:p>
            <a:r>
              <a:rPr lang="en-US" altLang="zh-CN" dirty="0"/>
              <a:t>C. </a:t>
            </a:r>
            <a:r>
              <a:rPr lang="zh-CN" altLang="en-US" dirty="0"/>
              <a:t>该数据的费用。</a:t>
            </a:r>
          </a:p>
          <a:p>
            <a:r>
              <a:rPr lang="en-US" altLang="zh-CN" dirty="0"/>
              <a:t>D. </a:t>
            </a:r>
            <a:r>
              <a:rPr lang="zh-CN" altLang="en-US" dirty="0"/>
              <a:t>外部数据的覆盖度。</a:t>
            </a:r>
            <a:endParaRPr lang="en-US" altLang="zh-CN" dirty="0"/>
          </a:p>
          <a:p>
            <a:r>
              <a:rPr lang="en-US" altLang="zh-CN" dirty="0"/>
              <a:t>E.</a:t>
            </a:r>
            <a:r>
              <a:rPr lang="zh-CN" altLang="en-US" dirty="0"/>
              <a:t> 上述所有选项</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人行征信数据</a:t>
            </a:r>
          </a:p>
        </p:txBody>
      </p:sp>
      <p:pic>
        <p:nvPicPr>
          <p:cNvPr id="3" name="图片 2"/>
          <p:cNvPicPr>
            <a:picLocks noChangeAspect="1"/>
          </p:cNvPicPr>
          <p:nvPr/>
        </p:nvPicPr>
        <p:blipFill>
          <a:blip r:embed="rId3"/>
          <a:stretch>
            <a:fillRect/>
          </a:stretch>
        </p:blipFill>
        <p:spPr>
          <a:xfrm>
            <a:off x="1878237" y="1700566"/>
            <a:ext cx="8435525" cy="4736828"/>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人行征信数据</a:t>
            </a:r>
          </a:p>
        </p:txBody>
      </p:sp>
      <p:pic>
        <p:nvPicPr>
          <p:cNvPr id="5" name="图片 4"/>
          <p:cNvPicPr>
            <a:picLocks noChangeAspect="1"/>
          </p:cNvPicPr>
          <p:nvPr/>
        </p:nvPicPr>
        <p:blipFill>
          <a:blip r:embed="rId3"/>
          <a:stretch>
            <a:fillRect/>
          </a:stretch>
        </p:blipFill>
        <p:spPr>
          <a:xfrm>
            <a:off x="1022684" y="1457271"/>
            <a:ext cx="10146632" cy="2643516"/>
          </a:xfrm>
          <a:prstGeom prst="rect">
            <a:avLst/>
          </a:prstGeom>
        </p:spPr>
      </p:pic>
      <p:sp>
        <p:nvSpPr>
          <p:cNvPr id="7" name="文本框 6"/>
          <p:cNvSpPr txBox="1"/>
          <p:nvPr/>
        </p:nvSpPr>
        <p:spPr>
          <a:xfrm>
            <a:off x="1022683" y="4140923"/>
            <a:ext cx="10437795" cy="646331"/>
          </a:xfrm>
          <a:prstGeom prst="rect">
            <a:avLst/>
          </a:prstGeom>
          <a:noFill/>
        </p:spPr>
        <p:txBody>
          <a:bodyPr wrap="square">
            <a:spAutoFit/>
          </a:bodyPr>
          <a:lstStyle/>
          <a:p>
            <a:r>
              <a:rPr lang="zh-CN" altLang="en-US" sz="1800" b="1" kern="0" dirty="0">
                <a:solidFill>
                  <a:srgbClr val="000000"/>
                </a:solidFill>
                <a:effectLst/>
                <a:latin typeface="MicrosoftYaHei-Bold"/>
              </a:rPr>
              <a:t>查询原因</a:t>
            </a:r>
            <a:r>
              <a:rPr lang="zh-CN" altLang="en-US" sz="1800" kern="0" dirty="0">
                <a:solidFill>
                  <a:srgbClr val="000000"/>
                </a:solidFill>
                <a:effectLst/>
                <a:latin typeface="微软雅黑" panose="020B0503020204020204" pitchFamily="34" charset="-122"/>
                <a:ea typeface="微软雅黑" panose="020B0503020204020204" pitchFamily="34" charset="-122"/>
              </a:rPr>
              <a:t>包括：贷款审批、贷后管理、信用卡审批、担保资格审查、司法调查、公积金提 </a:t>
            </a:r>
            <a:endParaRPr lang="zh-CN" altLang="en-US" dirty="0"/>
          </a:p>
          <a:p>
            <a:r>
              <a:rPr lang="zh-CN" altLang="en-US" kern="0" dirty="0">
                <a:solidFill>
                  <a:srgbClr val="000000"/>
                </a:solidFill>
                <a:effectLst/>
                <a:latin typeface="微软雅黑" panose="020B0503020204020204" pitchFamily="34" charset="-122"/>
                <a:ea typeface="微软雅黑" panose="020B0503020204020204" pitchFamily="34" charset="-122"/>
              </a:rPr>
              <a:t>取复核查询、融资审批、额度审批、个人查询等</a:t>
            </a:r>
            <a:endParaRPr lang="zh-CN" altLang="en-US" dirty="0"/>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梳理数据的内在逻辑</a:t>
            </a:r>
          </a:p>
        </p:txBody>
      </p:sp>
      <p:sp>
        <p:nvSpPr>
          <p:cNvPr id="6" name="文本框 5"/>
          <p:cNvSpPr txBox="1"/>
          <p:nvPr/>
        </p:nvSpPr>
        <p:spPr>
          <a:xfrm>
            <a:off x="890016" y="1524542"/>
            <a:ext cx="6994222" cy="2008242"/>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关系种类</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一对一：一个用户有一个注册手机号</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一对多：一个用户多笔借款</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多对多：一个用户可以登录多个设备，一个设备可以有多个用户登录</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举例：</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下图中，蓝色框为二月当期账单，红色框为订单</a:t>
            </a: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5" name="图片 4" descr="图示&#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5343" y="3429000"/>
            <a:ext cx="5635070" cy="3184811"/>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梳理数据的内在逻辑</a:t>
            </a:r>
          </a:p>
        </p:txBody>
      </p:sp>
      <p:sp>
        <p:nvSpPr>
          <p:cNvPr id="6" name="文本框 5"/>
          <p:cNvSpPr txBox="1"/>
          <p:nvPr/>
        </p:nvSpPr>
        <p:spPr>
          <a:xfrm>
            <a:off x="890016" y="1524542"/>
            <a:ext cx="1521570" cy="500137"/>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梳理类</a:t>
            </a:r>
            <a:r>
              <a:rPr lang="en-US" altLang="zh-CN" sz="1600" dirty="0">
                <a:latin typeface="Alibaba PuHuiTi R" pitchFamily="18" charset="-122"/>
                <a:ea typeface="Alibaba PuHuiTi R" pitchFamily="18" charset="-122"/>
                <a:cs typeface="Alibaba PuHuiTi R" pitchFamily="18" charset="-122"/>
              </a:rPr>
              <a:t>ER</a:t>
            </a:r>
            <a:r>
              <a:rPr lang="zh-CN" altLang="en-US" sz="1600" dirty="0">
                <a:latin typeface="Alibaba PuHuiTi R" pitchFamily="18" charset="-122"/>
                <a:ea typeface="Alibaba PuHuiTi R" pitchFamily="18" charset="-122"/>
                <a:cs typeface="Alibaba PuHuiTi R" pitchFamily="18" charset="-122"/>
              </a:rPr>
              <a:t>图</a:t>
            </a: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7" name="图片 6" descr="图示&#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3039" y="1847788"/>
            <a:ext cx="4492151" cy="1730310"/>
          </a:xfrm>
          <a:prstGeom prst="rect">
            <a:avLst/>
          </a:prstGeom>
          <a:ln>
            <a:solidFill>
              <a:schemeClr val="tx1"/>
            </a:solidFill>
          </a:ln>
        </p:spPr>
      </p:pic>
      <p:sp>
        <p:nvSpPr>
          <p:cNvPr id="8" name="文本框 7"/>
          <p:cNvSpPr txBox="1"/>
          <p:nvPr/>
        </p:nvSpPr>
        <p:spPr>
          <a:xfrm>
            <a:off x="890016" y="3859542"/>
            <a:ext cx="4512774"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任务：分析厚数据常登陆首单用户的逾期情况</a:t>
            </a:r>
          </a:p>
        </p:txBody>
      </p:sp>
      <p:pic>
        <p:nvPicPr>
          <p:cNvPr id="10" name="图片 9" descr="图示&#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8865" y="4266322"/>
            <a:ext cx="4286864" cy="2371813"/>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梳理数据的内在逻辑</a:t>
            </a:r>
          </a:p>
        </p:txBody>
      </p:sp>
      <p:sp>
        <p:nvSpPr>
          <p:cNvPr id="6" name="文本框 5"/>
          <p:cNvSpPr txBox="1"/>
          <p:nvPr/>
        </p:nvSpPr>
        <p:spPr>
          <a:xfrm>
            <a:off x="890016" y="1524542"/>
            <a:ext cx="4916731" cy="500137"/>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可以将表结构展示到特征文档当中，说明取数逻辑</a:t>
            </a: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5" name="图片 4" descr="表格&#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0709" y="2091950"/>
            <a:ext cx="8593393" cy="354589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样本设计和特征框架</a:t>
            </a:r>
          </a:p>
        </p:txBody>
      </p:sp>
      <p:sp>
        <p:nvSpPr>
          <p:cNvPr id="6" name="文本框 5"/>
          <p:cNvSpPr txBox="1"/>
          <p:nvPr/>
        </p:nvSpPr>
        <p:spPr>
          <a:xfrm>
            <a:off x="890016" y="1524542"/>
            <a:ext cx="5628464" cy="830997"/>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定义观察期样本</a:t>
            </a:r>
            <a:endParaRPr kumimoji="1" lang="en-US" altLang="zh-CN" sz="1050" dirty="0">
              <a:solidFill>
                <a:schemeClr val="tx1">
                  <a:lumMod val="65000"/>
                  <a:lumOff val="35000"/>
                </a:schemeClr>
              </a:solidFill>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确定观察期（定</a:t>
            </a:r>
            <a:r>
              <a:rPr lang="en-US" altLang="zh-CN" sz="1600" dirty="0">
                <a:latin typeface="Alibaba PuHuiTi R" pitchFamily="18" charset="-122"/>
                <a:ea typeface="Alibaba PuHuiTi R" pitchFamily="18" charset="-122"/>
                <a:cs typeface="Alibaba PuHuiTi R" pitchFamily="18" charset="-122"/>
              </a:rPr>
              <a:t>X</a:t>
            </a:r>
            <a:r>
              <a:rPr lang="zh-CN" altLang="en-US" sz="1600" dirty="0">
                <a:latin typeface="Alibaba PuHuiTi R" pitchFamily="18" charset="-122"/>
                <a:ea typeface="Alibaba PuHuiTi R" pitchFamily="18" charset="-122"/>
                <a:cs typeface="Alibaba PuHuiTi R" pitchFamily="18" charset="-122"/>
              </a:rPr>
              <a:t>时间切面）和表现期（定</a:t>
            </a:r>
            <a:r>
              <a:rPr lang="en-US" altLang="zh-CN" sz="1600" dirty="0">
                <a:latin typeface="Alibaba PuHuiTi R" pitchFamily="18" charset="-122"/>
                <a:ea typeface="Alibaba PuHuiTi R" pitchFamily="18" charset="-122"/>
                <a:cs typeface="Alibaba PuHuiTi R" pitchFamily="18" charset="-122"/>
              </a:rPr>
              <a:t>Y</a:t>
            </a:r>
            <a:r>
              <a:rPr lang="zh-CN" altLang="en-US" sz="1600" dirty="0">
                <a:latin typeface="Alibaba PuHuiTi R" pitchFamily="18" charset="-122"/>
                <a:ea typeface="Alibaba PuHuiTi R" pitchFamily="18" charset="-122"/>
                <a:cs typeface="Alibaba PuHuiTi R" pitchFamily="18" charset="-122"/>
              </a:rPr>
              <a:t>的标签）</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确认样本数目是否合理</a:t>
            </a:r>
            <a:endParaRPr lang="en-US" altLang="zh-CN" sz="1600" dirty="0">
              <a:latin typeface="Alibaba PuHuiTi R" pitchFamily="18" charset="-122"/>
              <a:ea typeface="Alibaba PuHuiTi R" pitchFamily="18" charset="-122"/>
              <a:cs typeface="Alibaba PuHuiTi R" pitchFamily="18" charset="-122"/>
            </a:endParaRPr>
          </a:p>
        </p:txBody>
      </p:sp>
      <p:sp>
        <p:nvSpPr>
          <p:cNvPr id="7" name="文本框 6"/>
          <p:cNvSpPr txBox="1"/>
          <p:nvPr/>
        </p:nvSpPr>
        <p:spPr>
          <a:xfrm>
            <a:off x="890016" y="2422810"/>
            <a:ext cx="5075428" cy="2800767"/>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数据</a:t>
            </a:r>
            <a:r>
              <a:rPr lang="en-GB" altLang="zh-CN" sz="1600" dirty="0">
                <a:latin typeface="Alibaba PuHuiTi R" pitchFamily="18" charset="-122"/>
                <a:ea typeface="Alibaba PuHuiTi R" pitchFamily="18" charset="-122"/>
                <a:cs typeface="Alibaba PuHuiTi R" pitchFamily="18" charset="-122"/>
              </a:rPr>
              <a:t>EDA</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看数据总体分布</a:t>
            </a:r>
          </a:p>
          <a:p>
            <a:pPr marL="1200150" lvl="2" indent="-285750">
              <a:buFont typeface="Wingdings" panose="05000000000000000000" pitchFamily="2" charset="2"/>
              <a:buChar char="n"/>
            </a:pPr>
            <a:r>
              <a:rPr lang="en-GB" altLang="zh-CN" sz="1600" dirty="0" err="1">
                <a:latin typeface="Alibaba PuHuiTi R" pitchFamily="18" charset="-122"/>
                <a:ea typeface="Alibaba PuHuiTi R" pitchFamily="18" charset="-122"/>
                <a:cs typeface="Alibaba PuHuiTi R" pitchFamily="18" charset="-122"/>
              </a:rPr>
              <a:t>data.shape</a:t>
            </a:r>
            <a:endParaRPr lang="en-GB"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r>
              <a:rPr lang="en-GB" altLang="zh-CN" sz="1600" dirty="0" err="1">
                <a:latin typeface="Alibaba PuHuiTi R" pitchFamily="18" charset="-122"/>
                <a:ea typeface="Alibaba PuHuiTi R" pitchFamily="18" charset="-122"/>
                <a:cs typeface="Alibaba PuHuiTi R" pitchFamily="18" charset="-122"/>
              </a:rPr>
              <a:t>data.isnull</a:t>
            </a:r>
            <a:r>
              <a:rPr lang="en-GB" altLang="zh-CN" sz="1600" dirty="0">
                <a:latin typeface="Alibaba PuHuiTi R" pitchFamily="18" charset="-122"/>
                <a:ea typeface="Alibaba PuHuiTi R" pitchFamily="18" charset="-122"/>
                <a:cs typeface="Alibaba PuHuiTi R" pitchFamily="18" charset="-122"/>
              </a:rPr>
              <a:t>()</a:t>
            </a:r>
          </a:p>
          <a:p>
            <a:pPr marL="1200150" lvl="2" indent="-285750">
              <a:buFont typeface="Wingdings" panose="05000000000000000000" pitchFamily="2" charset="2"/>
              <a:buChar char="n"/>
            </a:pPr>
            <a:r>
              <a:rPr lang="en-GB" altLang="zh-CN" sz="1600" dirty="0" err="1">
                <a:latin typeface="Alibaba PuHuiTi R" pitchFamily="18" charset="-122"/>
                <a:ea typeface="Alibaba PuHuiTi R" pitchFamily="18" charset="-122"/>
                <a:cs typeface="Alibaba PuHuiTi R" pitchFamily="18" charset="-122"/>
              </a:rPr>
              <a:t>data.info</a:t>
            </a:r>
            <a:r>
              <a:rPr lang="en-GB" altLang="zh-CN" sz="1600" dirty="0">
                <a:latin typeface="Alibaba PuHuiTi R" pitchFamily="18" charset="-122"/>
                <a:ea typeface="Alibaba PuHuiTi R" pitchFamily="18" charset="-122"/>
                <a:cs typeface="Alibaba PuHuiTi R" pitchFamily="18" charset="-122"/>
              </a:rPr>
              <a:t>()</a:t>
            </a:r>
          </a:p>
          <a:p>
            <a:pPr marL="1200150" lvl="2" indent="-285750">
              <a:buFont typeface="Wingdings" panose="05000000000000000000" pitchFamily="2" charset="2"/>
              <a:buChar char="n"/>
            </a:pPr>
            <a:r>
              <a:rPr lang="en-GB" altLang="zh-CN" sz="1600" dirty="0" err="1">
                <a:latin typeface="Alibaba PuHuiTi R" pitchFamily="18" charset="-122"/>
                <a:ea typeface="Alibaba PuHuiTi R" pitchFamily="18" charset="-122"/>
                <a:cs typeface="Alibaba PuHuiTi R" pitchFamily="18" charset="-122"/>
              </a:rPr>
              <a:t>data.describe</a:t>
            </a:r>
            <a:r>
              <a:rPr lang="en-GB" altLang="zh-CN" sz="1600" dirty="0">
                <a:latin typeface="Alibaba PuHuiTi R" pitchFamily="18" charset="-122"/>
                <a:ea typeface="Alibaba PuHuiTi R" pitchFamily="18" charset="-122"/>
                <a:cs typeface="Alibaba PuHuiTi R" pitchFamily="18" charset="-122"/>
              </a:rPr>
              <a:t>()</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看好坏样本分布差异</a:t>
            </a:r>
          </a:p>
          <a:p>
            <a:pPr marL="1200150" lvl="2"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data[data[label]==0].describe() </a:t>
            </a:r>
            <a:r>
              <a:rPr lang="zh-CN" altLang="en-US" sz="1600" dirty="0">
                <a:latin typeface="Alibaba PuHuiTi R" pitchFamily="18" charset="-122"/>
                <a:ea typeface="Alibaba PuHuiTi R" pitchFamily="18" charset="-122"/>
                <a:cs typeface="Alibaba PuHuiTi R" pitchFamily="18" charset="-122"/>
              </a:rPr>
              <a:t>好用户</a:t>
            </a:r>
          </a:p>
          <a:p>
            <a:pPr marL="1200150" lvl="2"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data[data[label]==1].describe() </a:t>
            </a:r>
            <a:r>
              <a:rPr lang="zh-CN" altLang="en-US" sz="1600" dirty="0">
                <a:latin typeface="Alibaba PuHuiTi R" pitchFamily="18" charset="-122"/>
                <a:ea typeface="Alibaba PuHuiTi R" pitchFamily="18" charset="-122"/>
                <a:cs typeface="Alibaba PuHuiTi R" pitchFamily="18" charset="-122"/>
              </a:rPr>
              <a:t>坏用户</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看单个数据</a:t>
            </a:r>
          </a:p>
          <a:p>
            <a:pPr marL="1200150" lvl="2" indent="-285750">
              <a:buFont typeface="Wingdings" panose="05000000000000000000" pitchFamily="2" charset="2"/>
              <a:buChar char="n"/>
            </a:pPr>
            <a:r>
              <a:rPr lang="en-GB" altLang="zh-CN" sz="1600" dirty="0" err="1">
                <a:latin typeface="Alibaba PuHuiTi R" pitchFamily="18" charset="-122"/>
                <a:ea typeface="Alibaba PuHuiTi R" pitchFamily="18" charset="-122"/>
                <a:cs typeface="Alibaba PuHuiTi R" pitchFamily="18" charset="-122"/>
              </a:rPr>
              <a:t>data.sample</a:t>
            </a:r>
            <a:r>
              <a:rPr lang="en-GB" altLang="zh-CN" sz="1600" dirty="0">
                <a:latin typeface="Alibaba PuHuiTi R" pitchFamily="18" charset="-122"/>
                <a:ea typeface="Alibaba PuHuiTi R" pitchFamily="18" charset="-122"/>
                <a:cs typeface="Alibaba PuHuiTi R" pitchFamily="18" charset="-122"/>
              </a:rPr>
              <a:t>(n=10,random_state=1)</a:t>
            </a:r>
          </a:p>
        </p:txBody>
      </p:sp>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样本设计和特征框架</a:t>
            </a:r>
          </a:p>
        </p:txBody>
      </p:sp>
      <p:sp>
        <p:nvSpPr>
          <p:cNvPr id="6" name="文本框 5"/>
          <p:cNvSpPr txBox="1"/>
          <p:nvPr/>
        </p:nvSpPr>
        <p:spPr>
          <a:xfrm>
            <a:off x="890016" y="1524542"/>
            <a:ext cx="2348720"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梳理特征框架</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RFM</a:t>
            </a:r>
            <a:r>
              <a:rPr lang="zh-CN" altLang="en-US" sz="1600" dirty="0">
                <a:latin typeface="Alibaba PuHuiTi R" pitchFamily="18" charset="-122"/>
                <a:ea typeface="Alibaba PuHuiTi R" pitchFamily="18" charset="-122"/>
                <a:cs typeface="Alibaba PuHuiTi R" pitchFamily="18" charset="-122"/>
              </a:rPr>
              <a:t>生成新特征</a:t>
            </a:r>
          </a:p>
        </p:txBody>
      </p:sp>
      <p:sp>
        <p:nvSpPr>
          <p:cNvPr id="7" name="文本框 6"/>
          <p:cNvSpPr txBox="1"/>
          <p:nvPr/>
        </p:nvSpPr>
        <p:spPr>
          <a:xfrm>
            <a:off x="890016" y="2245829"/>
            <a:ext cx="4974439"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举例 行为评分卡中的用户账单还款特征</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用户账单关键信息：时间，金额，还款，额度</a:t>
            </a:r>
          </a:p>
        </p:txBody>
      </p:sp>
      <p:pic>
        <p:nvPicPr>
          <p:cNvPr id="5" name="图片 4" descr="表格&#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6851" y="2897875"/>
            <a:ext cx="6587342" cy="3715936"/>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样本设计和特征框架</a:t>
            </a:r>
          </a:p>
        </p:txBody>
      </p:sp>
      <p:sp>
        <p:nvSpPr>
          <p:cNvPr id="6" name="文本框 5"/>
          <p:cNvSpPr txBox="1"/>
          <p:nvPr/>
        </p:nvSpPr>
        <p:spPr>
          <a:xfrm>
            <a:off x="890016" y="1524542"/>
            <a:ext cx="3098925" cy="1077218"/>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小结：在构建特征前，要完成</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类</a:t>
            </a:r>
            <a:r>
              <a:rPr lang="en-GB" altLang="zh-CN" sz="1600" dirty="0">
                <a:latin typeface="Alibaba PuHuiTi R" pitchFamily="18" charset="-122"/>
                <a:ea typeface="Alibaba PuHuiTi R" pitchFamily="18" charset="-122"/>
                <a:cs typeface="Alibaba PuHuiTi R" pitchFamily="18" charset="-122"/>
              </a:rPr>
              <a:t>ER</a:t>
            </a:r>
            <a:r>
              <a:rPr lang="zh-CN" altLang="en-US" sz="1600" dirty="0">
                <a:latin typeface="Alibaba PuHuiTi R" pitchFamily="18" charset="-122"/>
                <a:ea typeface="Alibaba PuHuiTi R" pitchFamily="18" charset="-122"/>
                <a:cs typeface="Alibaba PuHuiTi R" pitchFamily="18" charset="-122"/>
              </a:rPr>
              <a:t>图</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样本设计表</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特征框架表</a:t>
            </a: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5096390" y="1896177"/>
            <a:ext cx="6086848" cy="4511040"/>
          </a:xfrm>
        </p:spPr>
        <p:txBody>
          <a:bodyPr/>
          <a:lstStyle/>
          <a:p>
            <a:r>
              <a:rPr kumimoji="1" lang="zh-CN" altLang="en-US" b="0" dirty="0">
                <a:latin typeface="Alibaba PuHuiTi R" pitchFamily="18" charset="-122"/>
                <a:ea typeface="Alibaba PuHuiTi R" pitchFamily="18" charset="-122"/>
                <a:cs typeface="Alibaba PuHuiTi R" pitchFamily="18" charset="-122"/>
              </a:rPr>
              <a:t>风控建模特征工程可以用到的数据</a:t>
            </a:r>
          </a:p>
          <a:p>
            <a:pPr lvl="1"/>
            <a:r>
              <a:rPr kumimoji="1" lang="zh-CN" altLang="en-US" dirty="0"/>
              <a:t>客户基本信息、位置信息、设备指纹信息</a:t>
            </a:r>
          </a:p>
          <a:p>
            <a:pPr lvl="1"/>
            <a:r>
              <a:rPr kumimoji="1" lang="zh-CN" altLang="en-US" dirty="0"/>
              <a:t>活体认证信息、收入资产信息</a:t>
            </a:r>
          </a:p>
          <a:p>
            <a:pPr lvl="1"/>
            <a:endParaRPr kumimoji="1" lang="zh-CN" altLang="en-US" dirty="0"/>
          </a:p>
          <a:p>
            <a:pPr lvl="1"/>
            <a:r>
              <a:rPr kumimoji="1" lang="zh-CN" altLang="en-US" dirty="0"/>
              <a:t>金融机构内部数据、客户行为、还款信息、人工总结</a:t>
            </a:r>
          </a:p>
          <a:p>
            <a:pPr lvl="1"/>
            <a:endParaRPr kumimoji="1" lang="zh-CN" altLang="en-US" dirty="0"/>
          </a:p>
          <a:p>
            <a:pPr lvl="1"/>
            <a:r>
              <a:rPr kumimoji="1" lang="zh-CN" altLang="en-US" dirty="0"/>
              <a:t>人行征信、运营商信息 </a:t>
            </a:r>
            <a:r>
              <a:rPr kumimoji="1" lang="en-US" altLang="zh-CN" dirty="0"/>
              <a:t>(</a:t>
            </a:r>
            <a:r>
              <a:rPr kumimoji="1" lang="zh-CN" altLang="en-US" dirty="0"/>
              <a:t>联合建模</a:t>
            </a:r>
            <a:r>
              <a:rPr kumimoji="1" lang="en-US" altLang="zh-CN" dirty="0"/>
              <a:t>)</a:t>
            </a:r>
          </a:p>
          <a:p>
            <a:pPr lvl="1"/>
            <a:r>
              <a:rPr kumimoji="1" lang="zh-CN" altLang="en-US" dirty="0"/>
              <a:t>、多头共债信息、三方数据接入、主动爬取</a:t>
            </a:r>
          </a:p>
          <a:p>
            <a:pPr lvl="1"/>
            <a:endParaRPr lang="en-US" altLang="zh-CN" dirty="0"/>
          </a:p>
          <a:p>
            <a:endParaRPr lang="zh-CN" altLang="en-US" dirty="0"/>
          </a:p>
        </p:txBody>
      </p:sp>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金融风控相关业务介绍</a:t>
            </a:r>
            <a:endParaRPr lang="en-US" altLang="zh-CN" dirty="0"/>
          </a:p>
          <a:p>
            <a:r>
              <a:rPr lang="zh-CN" altLang="en-US" dirty="0"/>
              <a:t> 风控业务报表</a:t>
            </a:r>
            <a:endParaRPr lang="en-US" altLang="zh-CN" dirty="0"/>
          </a:p>
          <a:p>
            <a:r>
              <a:rPr lang="zh-CN" altLang="en-US" dirty="0"/>
              <a:t> 风控建模概述</a:t>
            </a:r>
          </a:p>
          <a:p>
            <a:r>
              <a:rPr lang="zh-CN" altLang="en-US" dirty="0">
                <a:solidFill>
                  <a:srgbClr val="AD2B26"/>
                </a:solidFill>
              </a:rPr>
              <a:t>金融风控特征工程</a:t>
            </a:r>
            <a:r>
              <a:rPr lang="en-US" altLang="zh-CN" dirty="0">
                <a:solidFill>
                  <a:srgbClr val="AD2B26"/>
                </a:solidFill>
              </a:rPr>
              <a:t>_</a:t>
            </a:r>
            <a:r>
              <a:rPr lang="zh-CN" altLang="en-US" dirty="0">
                <a:solidFill>
                  <a:srgbClr val="AD2B26"/>
                </a:solidFill>
              </a:rPr>
              <a:t>特征构造</a:t>
            </a:r>
          </a:p>
          <a:p>
            <a:r>
              <a:rPr lang="zh-CN" altLang="en-US" dirty="0"/>
              <a:t>金融风控特征工程</a:t>
            </a:r>
            <a:r>
              <a:rPr lang="en-US" altLang="zh-CN" dirty="0"/>
              <a:t>_</a:t>
            </a:r>
            <a:r>
              <a:rPr lang="zh-CN" altLang="en-US" dirty="0"/>
              <a:t>特征评估与筛选</a:t>
            </a:r>
          </a:p>
          <a:p>
            <a:r>
              <a:rPr lang="zh-CN" altLang="en-US" dirty="0"/>
              <a:t>机器学习评分卡</a:t>
            </a:r>
          </a:p>
          <a:p>
            <a:r>
              <a:rPr lang="zh-CN" altLang="en-US" dirty="0"/>
              <a:t>不均衡学习和异常检测</a:t>
            </a:r>
            <a:endParaRPr lang="en-US" altLang="zh-CN" dirty="0"/>
          </a:p>
          <a:p>
            <a:r>
              <a:rPr lang="zh-CN" altLang="en-US" dirty="0"/>
              <a:t>模型可解释性</a:t>
            </a:r>
            <a:endParaRPr lang="en-US" altLang="zh-CN" dirty="0"/>
          </a:p>
          <a:p>
            <a:r>
              <a:rPr lang="zh-CN" altLang="en-US" dirty="0"/>
              <a:t>拒绝推断</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defRPr/>
            </a:pPr>
            <a:r>
              <a:rPr kumimoji="1" lang="zh-CN" altLang="en-US" b="1" dirty="0">
                <a:solidFill>
                  <a:srgbClr val="404040"/>
                </a:solidFill>
                <a:ea typeface="阿里巴巴普惠体" panose="00020600040101010101" pitchFamily="18" charset="-122"/>
                <a:sym typeface="+mn-ea"/>
              </a:rPr>
              <a:t>特征构造</a:t>
            </a:r>
            <a:r>
              <a:rPr kumimoji="1" lang="en-US" altLang="zh-CN" b="1" dirty="0">
                <a:solidFill>
                  <a:srgbClr val="404040"/>
                </a:solidFill>
                <a:ea typeface="阿里巴巴普惠体" panose="00020600040101010101" pitchFamily="18" charset="-122"/>
                <a:sym typeface="+mn-ea"/>
              </a:rPr>
              <a:t>-</a:t>
            </a:r>
            <a:r>
              <a:rPr kumimoji="1" lang="zh-CN" altLang="en-US" b="1" dirty="0">
                <a:solidFill>
                  <a:srgbClr val="404040"/>
                </a:solidFill>
                <a:ea typeface="阿里巴巴普惠体" panose="00020600040101010101" pitchFamily="18" charset="-122"/>
                <a:sym typeface="+mn-ea"/>
              </a:rPr>
              <a:t>未来信息</a:t>
            </a:r>
          </a:p>
        </p:txBody>
      </p:sp>
      <p:sp>
        <p:nvSpPr>
          <p:cNvPr id="3" name="文本占位符 2"/>
          <p:cNvSpPr>
            <a:spLocks noGrp="1"/>
          </p:cNvSpPr>
          <p:nvPr>
            <p:ph type="body" sz="quarter" idx="10"/>
          </p:nvPr>
        </p:nvSpPr>
        <p:spPr/>
        <p:txBody>
          <a:bodyPr/>
          <a:lstStyle/>
          <a:p>
            <a:r>
              <a:rPr kumimoji="1" lang="en-US" altLang="zh-CN" dirty="0"/>
              <a:t>02</a:t>
            </a:r>
            <a:endParaRPr kumimoji="1"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静态信息特征和时间截面特征</a:t>
            </a:r>
          </a:p>
        </p:txBody>
      </p:sp>
      <p:sp>
        <p:nvSpPr>
          <p:cNvPr id="6" name="文本框 5"/>
          <p:cNvSpPr txBox="1"/>
          <p:nvPr/>
        </p:nvSpPr>
        <p:spPr>
          <a:xfrm>
            <a:off x="890016" y="1524542"/>
            <a:ext cx="9605515" cy="3454792"/>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用户静态信息特征</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用户的基本信息（半年内不会变化）</a:t>
            </a:r>
            <a:endParaRPr lang="en-US" altLang="zh-CN" sz="1600" dirty="0">
              <a:latin typeface="Alibaba PuHuiTi R" pitchFamily="18" charset="-122"/>
              <a:ea typeface="Alibaba PuHuiTi R" pitchFamily="18" charset="-122"/>
              <a:cs typeface="Alibaba PuHuiTi R" pitchFamily="18" charset="-122"/>
            </a:endParaRPr>
          </a:p>
          <a:p>
            <a:pPr lvl="1"/>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用户时间截面特征</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未来信息当前时间截面之后的数据</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时间截面数据在取数的时候要小心，避免使用未来信息</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产生未来信息最直接的原因：缺少快照表</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金融相关数据原则上都需要快照表记录所有痕迹（额度变化情况，多次申请的通过和拒绝情况</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缺少快照表的可能原因</a:t>
            </a:r>
          </a:p>
          <a:p>
            <a:pPr marL="1257300" lvl="2" indent="-342900">
              <a:buFont typeface="+mj-ea"/>
              <a:buAutoNum type="circleNumDbPlain"/>
            </a:pPr>
            <a:r>
              <a:rPr lang="zh-CN" altLang="en-US" sz="1600" dirty="0">
                <a:latin typeface="Alibaba PuHuiTi R" pitchFamily="18" charset="-122"/>
                <a:ea typeface="Alibaba PuHuiTi R" pitchFamily="18" charset="-122"/>
                <a:cs typeface="Alibaba PuHuiTi R" pitchFamily="18" charset="-122"/>
              </a:rPr>
              <a:t>快照表消耗资源比较大，为了性能不做</a:t>
            </a:r>
          </a:p>
          <a:p>
            <a:pPr marL="1257300" lvl="2" indent="-342900">
              <a:buFont typeface="+mj-ea"/>
              <a:buAutoNum type="circleNumDbPlain"/>
            </a:pPr>
            <a:r>
              <a:rPr lang="zh-CN" altLang="en-US" sz="1600" dirty="0">
                <a:latin typeface="Alibaba PuHuiTi R" pitchFamily="18" charset="-122"/>
                <a:ea typeface="Alibaba PuHuiTi R" pitchFamily="18" charset="-122"/>
                <a:cs typeface="Alibaba PuHuiTi R" pitchFamily="18" charset="-122"/>
              </a:rPr>
              <a:t>原有数据表设计人员疏忽，没做</a:t>
            </a:r>
          </a:p>
          <a:p>
            <a:pPr marL="1257300" lvl="2" indent="-342900">
              <a:buFont typeface="+mj-ea"/>
              <a:buAutoNum type="circleNumDbPlain"/>
            </a:pPr>
            <a:r>
              <a:rPr lang="zh-CN" altLang="en-US" sz="1600" dirty="0">
                <a:latin typeface="Alibaba PuHuiTi R" pitchFamily="18" charset="-122"/>
                <a:ea typeface="Alibaba PuHuiTi R" pitchFamily="18" charset="-122"/>
                <a:cs typeface="Alibaba PuHuiTi R" pitchFamily="18" charset="-122"/>
              </a:rPr>
              <a:t>借用其他业务数据（如电商）做信贷</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静态信息特征和时间截面特征</a:t>
            </a:r>
          </a:p>
        </p:txBody>
      </p:sp>
      <p:sp>
        <p:nvSpPr>
          <p:cNvPr id="6" name="文本框 5"/>
          <p:cNvSpPr txBox="1"/>
          <p:nvPr/>
        </p:nvSpPr>
        <p:spPr>
          <a:xfrm>
            <a:off x="890016" y="1524542"/>
            <a:ext cx="5088252"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举例</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首次借贷</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 二次借贷</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 爬虫授权</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 三次借贷</a:t>
            </a:r>
            <a:endParaRPr kumimoji="1" lang="zh-CN" altLang="en-US" sz="1050" dirty="0">
              <a:solidFill>
                <a:schemeClr val="tx1">
                  <a:lumMod val="65000"/>
                  <a:lumOff val="35000"/>
                </a:schemeClr>
              </a:solidFill>
              <a:latin typeface="+mn-lt"/>
              <a:ea typeface="+mn-ea"/>
            </a:endParaRPr>
          </a:p>
        </p:txBody>
      </p:sp>
      <p:graphicFrame>
        <p:nvGraphicFramePr>
          <p:cNvPr id="5" name="表格 4"/>
          <p:cNvGraphicFramePr>
            <a:graphicFrameLocks noGrp="1"/>
          </p:cNvGraphicFramePr>
          <p:nvPr/>
        </p:nvGraphicFramePr>
        <p:xfrm>
          <a:off x="1677121" y="2224971"/>
          <a:ext cx="7804780" cy="4351340"/>
        </p:xfrm>
        <a:graphic>
          <a:graphicData uri="http://schemas.openxmlformats.org/drawingml/2006/table">
            <a:tbl>
              <a:tblPr/>
              <a:tblGrid>
                <a:gridCol w="1951195">
                  <a:extLst>
                    <a:ext uri="{9D8B030D-6E8A-4147-A177-3AD203B41FA5}">
                      <a16:colId xmlns:a16="http://schemas.microsoft.com/office/drawing/2014/main" val="20000"/>
                    </a:ext>
                  </a:extLst>
                </a:gridCol>
                <a:gridCol w="1951195">
                  <a:extLst>
                    <a:ext uri="{9D8B030D-6E8A-4147-A177-3AD203B41FA5}">
                      <a16:colId xmlns:a16="http://schemas.microsoft.com/office/drawing/2014/main" val="20001"/>
                    </a:ext>
                  </a:extLst>
                </a:gridCol>
                <a:gridCol w="1951195">
                  <a:extLst>
                    <a:ext uri="{9D8B030D-6E8A-4147-A177-3AD203B41FA5}">
                      <a16:colId xmlns:a16="http://schemas.microsoft.com/office/drawing/2014/main" val="20002"/>
                    </a:ext>
                  </a:extLst>
                </a:gridCol>
                <a:gridCol w="1951195">
                  <a:extLst>
                    <a:ext uri="{9D8B030D-6E8A-4147-A177-3AD203B41FA5}">
                      <a16:colId xmlns:a16="http://schemas.microsoft.com/office/drawing/2014/main" val="20003"/>
                    </a:ext>
                  </a:extLst>
                </a:gridCol>
              </a:tblGrid>
              <a:tr h="435134">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用户</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借款</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授权爬虫</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逾期</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435134">
                <a:tc>
                  <a:txBody>
                    <a:bodyPr/>
                    <a:lstStyle/>
                    <a:p>
                      <a:r>
                        <a:rPr lang="en-GB" sz="1600" b="0" i="0" dirty="0">
                          <a:effectLst/>
                          <a:latin typeface="Alibaba PuHuiTi R" pitchFamily="18" charset="-122"/>
                          <a:ea typeface="Alibaba PuHuiTi R" pitchFamily="18" charset="-122"/>
                          <a:cs typeface="Alibaba PuHuiTi R" pitchFamily="18" charset="-122"/>
                        </a:rPr>
                        <a:t>u1</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dirty="0">
                          <a:effectLst/>
                          <a:latin typeface="Alibaba PuHuiTi R" pitchFamily="18" charset="-122"/>
                          <a:ea typeface="Alibaba PuHuiTi R" pitchFamily="18" charset="-122"/>
                          <a:cs typeface="Alibaba PuHuiTi R" pitchFamily="18" charset="-122"/>
                        </a:rPr>
                        <a:t>l11</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dirty="0">
                          <a:effectLst/>
                          <a:latin typeface="Alibaba PuHuiTi R" pitchFamily="18" charset="-122"/>
                          <a:ea typeface="Alibaba PuHuiTi R" pitchFamily="18" charset="-122"/>
                          <a:cs typeface="Alibaba PuHuiTi R" pitchFamily="18" charset="-122"/>
                        </a:rPr>
                        <a:t>N</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0</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435134">
                <a:tc>
                  <a:txBody>
                    <a:bodyPr/>
                    <a:lstStyle/>
                    <a:p>
                      <a:r>
                        <a:rPr lang="en-GB" sz="1600" b="0" i="0" dirty="0">
                          <a:effectLst/>
                          <a:latin typeface="Alibaba PuHuiTi R" pitchFamily="18" charset="-122"/>
                          <a:ea typeface="Alibaba PuHuiTi R" pitchFamily="18" charset="-122"/>
                          <a:cs typeface="Alibaba PuHuiTi R" pitchFamily="18" charset="-122"/>
                        </a:rPr>
                        <a:t>u1</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a:effectLst/>
                          <a:latin typeface="Alibaba PuHuiTi R" pitchFamily="18" charset="-122"/>
                          <a:ea typeface="Alibaba PuHuiTi R" pitchFamily="18" charset="-122"/>
                          <a:cs typeface="Alibaba PuHuiTi R" pitchFamily="18" charset="-122"/>
                        </a:rPr>
                        <a:t>l12</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a:effectLst/>
                          <a:latin typeface="Alibaba PuHuiTi R" pitchFamily="18" charset="-122"/>
                          <a:ea typeface="Alibaba PuHuiTi R" pitchFamily="18" charset="-122"/>
                          <a:cs typeface="Alibaba PuHuiTi R" pitchFamily="18" charset="-122"/>
                        </a:rPr>
                        <a:t>N</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0</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435134">
                <a:tc>
                  <a:txBody>
                    <a:bodyPr/>
                    <a:lstStyle/>
                    <a:p>
                      <a:r>
                        <a:rPr lang="en-GB" sz="1600" b="0" i="0" dirty="0">
                          <a:effectLst/>
                          <a:latin typeface="Alibaba PuHuiTi R" pitchFamily="18" charset="-122"/>
                          <a:ea typeface="Alibaba PuHuiTi R" pitchFamily="18" charset="-122"/>
                          <a:cs typeface="Alibaba PuHuiTi R" pitchFamily="18" charset="-122"/>
                        </a:rPr>
                        <a:t>u1</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l13</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Y</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0</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3"/>
                  </a:ext>
                </a:extLst>
              </a:tr>
              <a:tr h="435134">
                <a:tc>
                  <a:txBody>
                    <a:bodyPr/>
                    <a:lstStyle/>
                    <a:p>
                      <a:r>
                        <a:rPr lang="en-GB" sz="1600" b="0" i="0">
                          <a:effectLst/>
                          <a:latin typeface="Alibaba PuHuiTi R" pitchFamily="18" charset="-122"/>
                          <a:ea typeface="Alibaba PuHuiTi R" pitchFamily="18" charset="-122"/>
                          <a:cs typeface="Alibaba PuHuiTi R" pitchFamily="18" charset="-122"/>
                        </a:rPr>
                        <a:t>u2</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dirty="0">
                          <a:effectLst/>
                          <a:latin typeface="Alibaba PuHuiTi R" pitchFamily="18" charset="-122"/>
                          <a:ea typeface="Alibaba PuHuiTi R" pitchFamily="18" charset="-122"/>
                          <a:cs typeface="Alibaba PuHuiTi R" pitchFamily="18" charset="-122"/>
                        </a:rPr>
                        <a:t>l21</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a:effectLst/>
                          <a:latin typeface="Alibaba PuHuiTi R" pitchFamily="18" charset="-122"/>
                          <a:ea typeface="Alibaba PuHuiTi R" pitchFamily="18" charset="-122"/>
                          <a:cs typeface="Alibaba PuHuiTi R" pitchFamily="18" charset="-122"/>
                        </a:rPr>
                        <a:t>N</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0</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r h="435134">
                <a:tc>
                  <a:txBody>
                    <a:bodyPr/>
                    <a:lstStyle/>
                    <a:p>
                      <a:r>
                        <a:rPr lang="en-GB" sz="1600" b="0" i="0" dirty="0">
                          <a:effectLst/>
                          <a:latin typeface="Alibaba PuHuiTi R" pitchFamily="18" charset="-122"/>
                          <a:ea typeface="Alibaba PuHuiTi R" pitchFamily="18" charset="-122"/>
                          <a:cs typeface="Alibaba PuHuiTi R" pitchFamily="18" charset="-122"/>
                        </a:rPr>
                        <a:t>u2</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dirty="0">
                          <a:effectLst/>
                          <a:latin typeface="Alibaba PuHuiTi R" pitchFamily="18" charset="-122"/>
                          <a:ea typeface="Alibaba PuHuiTi R" pitchFamily="18" charset="-122"/>
                          <a:cs typeface="Alibaba PuHuiTi R" pitchFamily="18" charset="-122"/>
                        </a:rPr>
                        <a:t>l22</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N</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0</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5"/>
                  </a:ext>
                </a:extLst>
              </a:tr>
              <a:tr h="435134">
                <a:tc>
                  <a:txBody>
                    <a:bodyPr/>
                    <a:lstStyle/>
                    <a:p>
                      <a:r>
                        <a:rPr lang="en-GB" sz="1600" b="0" i="0">
                          <a:effectLst/>
                          <a:latin typeface="Alibaba PuHuiTi R" pitchFamily="18" charset="-122"/>
                          <a:ea typeface="Alibaba PuHuiTi R" pitchFamily="18" charset="-122"/>
                          <a:cs typeface="Alibaba PuHuiTi R" pitchFamily="18" charset="-122"/>
                        </a:rPr>
                        <a:t>u2</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dirty="0">
                          <a:effectLst/>
                          <a:latin typeface="Alibaba PuHuiTi R" pitchFamily="18" charset="-122"/>
                          <a:ea typeface="Alibaba PuHuiTi R" pitchFamily="18" charset="-122"/>
                          <a:cs typeface="Alibaba PuHuiTi R" pitchFamily="18" charset="-122"/>
                        </a:rPr>
                        <a:t>l23</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a:effectLst/>
                          <a:latin typeface="Alibaba PuHuiTi R" pitchFamily="18" charset="-122"/>
                          <a:ea typeface="Alibaba PuHuiTi R" pitchFamily="18" charset="-122"/>
                          <a:cs typeface="Alibaba PuHuiTi R" pitchFamily="18" charset="-122"/>
                        </a:rPr>
                        <a:t>Y</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1</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6"/>
                  </a:ext>
                </a:extLst>
              </a:tr>
              <a:tr h="435134">
                <a:tc>
                  <a:txBody>
                    <a:bodyPr/>
                    <a:lstStyle/>
                    <a:p>
                      <a:r>
                        <a:rPr lang="en-GB" sz="1600" b="0" i="0">
                          <a:effectLst/>
                          <a:latin typeface="Alibaba PuHuiTi R" pitchFamily="18" charset="-122"/>
                          <a:ea typeface="Alibaba PuHuiTi R" pitchFamily="18" charset="-122"/>
                          <a:cs typeface="Alibaba PuHuiTi R" pitchFamily="18" charset="-122"/>
                        </a:rPr>
                        <a:t>u3</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dirty="0">
                          <a:effectLst/>
                          <a:latin typeface="Alibaba PuHuiTi R" pitchFamily="18" charset="-122"/>
                          <a:ea typeface="Alibaba PuHuiTi R" pitchFamily="18" charset="-122"/>
                          <a:cs typeface="Alibaba PuHuiTi R" pitchFamily="18" charset="-122"/>
                        </a:rPr>
                        <a:t>l11</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N</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0</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7"/>
                  </a:ext>
                </a:extLst>
              </a:tr>
              <a:tr h="435134">
                <a:tc>
                  <a:txBody>
                    <a:bodyPr/>
                    <a:lstStyle/>
                    <a:p>
                      <a:r>
                        <a:rPr lang="en-GB" sz="1600" b="0" i="0">
                          <a:effectLst/>
                          <a:latin typeface="Alibaba PuHuiTi R" pitchFamily="18" charset="-122"/>
                          <a:ea typeface="Alibaba PuHuiTi R" pitchFamily="18" charset="-122"/>
                          <a:cs typeface="Alibaba PuHuiTi R" pitchFamily="18" charset="-122"/>
                        </a:rPr>
                        <a:t>u3</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a:effectLst/>
                          <a:latin typeface="Alibaba PuHuiTi R" pitchFamily="18" charset="-122"/>
                          <a:ea typeface="Alibaba PuHuiTi R" pitchFamily="18" charset="-122"/>
                          <a:cs typeface="Alibaba PuHuiTi R" pitchFamily="18" charset="-122"/>
                        </a:rPr>
                        <a:t>l12</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a:effectLst/>
                          <a:latin typeface="Alibaba PuHuiTi R" pitchFamily="18" charset="-122"/>
                          <a:ea typeface="Alibaba PuHuiTi R" pitchFamily="18" charset="-122"/>
                          <a:cs typeface="Alibaba PuHuiTi R" pitchFamily="18" charset="-122"/>
                        </a:rPr>
                        <a:t>N</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0</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8"/>
                  </a:ext>
                </a:extLst>
              </a:tr>
              <a:tr h="435134">
                <a:tc>
                  <a:txBody>
                    <a:bodyPr/>
                    <a:lstStyle/>
                    <a:p>
                      <a:r>
                        <a:rPr lang="en-GB" sz="1600" b="0" i="0">
                          <a:effectLst/>
                          <a:latin typeface="Alibaba PuHuiTi R" pitchFamily="18" charset="-122"/>
                          <a:ea typeface="Alibaba PuHuiTi R" pitchFamily="18" charset="-122"/>
                          <a:cs typeface="Alibaba PuHuiTi R" pitchFamily="18" charset="-122"/>
                        </a:rPr>
                        <a:t>u3</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l13</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dirty="0">
                          <a:effectLst/>
                          <a:latin typeface="Alibaba PuHuiTi R" pitchFamily="18" charset="-122"/>
                          <a:ea typeface="Alibaba PuHuiTi R" pitchFamily="18" charset="-122"/>
                          <a:cs typeface="Alibaba PuHuiTi R" pitchFamily="18" charset="-122"/>
                        </a:rPr>
                        <a:t>Y</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0</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静态信息特征和时间截面特征</a:t>
            </a:r>
          </a:p>
        </p:txBody>
      </p:sp>
      <p:sp>
        <p:nvSpPr>
          <p:cNvPr id="6" name="文本框 5"/>
          <p:cNvSpPr txBox="1"/>
          <p:nvPr/>
        </p:nvSpPr>
        <p:spPr>
          <a:xfrm>
            <a:off x="890016" y="1524542"/>
            <a:ext cx="1742785"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举例</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实际存储</a:t>
            </a:r>
            <a:endParaRPr kumimoji="1" lang="zh-CN" altLang="en-US" sz="1050" dirty="0">
              <a:solidFill>
                <a:schemeClr val="tx1">
                  <a:lumMod val="65000"/>
                  <a:lumOff val="35000"/>
                </a:schemeClr>
              </a:solidFill>
              <a:latin typeface="+mn-lt"/>
              <a:ea typeface="+mn-ea"/>
            </a:endParaRPr>
          </a:p>
        </p:txBody>
      </p:sp>
      <p:graphicFrame>
        <p:nvGraphicFramePr>
          <p:cNvPr id="2" name="表格 1"/>
          <p:cNvGraphicFramePr>
            <a:graphicFrameLocks noGrp="1"/>
          </p:cNvGraphicFramePr>
          <p:nvPr/>
        </p:nvGraphicFramePr>
        <p:xfrm>
          <a:off x="1129080" y="2176588"/>
          <a:ext cx="3007442" cy="1463040"/>
        </p:xfrm>
        <a:graphic>
          <a:graphicData uri="http://schemas.openxmlformats.org/drawingml/2006/table">
            <a:tbl>
              <a:tblPr/>
              <a:tblGrid>
                <a:gridCol w="1149145">
                  <a:extLst>
                    <a:ext uri="{9D8B030D-6E8A-4147-A177-3AD203B41FA5}">
                      <a16:colId xmlns:a16="http://schemas.microsoft.com/office/drawing/2014/main" val="20000"/>
                    </a:ext>
                  </a:extLst>
                </a:gridCol>
                <a:gridCol w="1858297">
                  <a:extLst>
                    <a:ext uri="{9D8B030D-6E8A-4147-A177-3AD203B41FA5}">
                      <a16:colId xmlns:a16="http://schemas.microsoft.com/office/drawing/2014/main" val="20001"/>
                    </a:ext>
                  </a:extLst>
                </a:gridCol>
              </a:tblGrid>
              <a:tr h="0">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用户</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授权</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0">
                <a:tc>
                  <a:txBody>
                    <a:bodyPr/>
                    <a:lstStyle/>
                    <a:p>
                      <a:r>
                        <a:rPr lang="en-GB" sz="1600" b="0" i="0" dirty="0">
                          <a:effectLst/>
                          <a:latin typeface="Alibaba PuHuiTi R" pitchFamily="18" charset="-122"/>
                          <a:ea typeface="Alibaba PuHuiTi R" pitchFamily="18" charset="-122"/>
                          <a:cs typeface="Alibaba PuHuiTi R" pitchFamily="18" charset="-122"/>
                        </a:rPr>
                        <a:t>u1</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Y</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GB" sz="1600" b="0" i="0" dirty="0">
                          <a:effectLst/>
                          <a:latin typeface="Alibaba PuHuiTi R" pitchFamily="18" charset="-122"/>
                          <a:ea typeface="Alibaba PuHuiTi R" pitchFamily="18" charset="-122"/>
                          <a:cs typeface="Alibaba PuHuiTi R" pitchFamily="18" charset="-122"/>
                        </a:rPr>
                        <a:t>u2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a:effectLst/>
                          <a:latin typeface="Alibaba PuHuiTi R" pitchFamily="18" charset="-122"/>
                          <a:ea typeface="Alibaba PuHuiTi R" pitchFamily="18" charset="-122"/>
                          <a:cs typeface="Alibaba PuHuiTi R" pitchFamily="18" charset="-122"/>
                        </a:rPr>
                        <a:t>Y</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0">
                <a:tc>
                  <a:txBody>
                    <a:bodyPr/>
                    <a:lstStyle/>
                    <a:p>
                      <a:r>
                        <a:rPr lang="en-GB" sz="1600" b="0" i="0" dirty="0">
                          <a:effectLst/>
                          <a:latin typeface="Alibaba PuHuiTi R" pitchFamily="18" charset="-122"/>
                          <a:ea typeface="Alibaba PuHuiTi R" pitchFamily="18" charset="-122"/>
                          <a:cs typeface="Alibaba PuHuiTi R" pitchFamily="18" charset="-122"/>
                        </a:rPr>
                        <a:t>u3</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dirty="0">
                          <a:effectLst/>
                          <a:latin typeface="Alibaba PuHuiTi R" pitchFamily="18" charset="-122"/>
                          <a:ea typeface="Alibaba PuHuiTi R" pitchFamily="18" charset="-122"/>
                          <a:cs typeface="Alibaba PuHuiTi R" pitchFamily="18" charset="-122"/>
                        </a:rPr>
                        <a:t>Y</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7" name="表格 6"/>
          <p:cNvGraphicFramePr>
            <a:graphicFrameLocks noGrp="1"/>
          </p:cNvGraphicFramePr>
          <p:nvPr/>
        </p:nvGraphicFramePr>
        <p:xfrm>
          <a:off x="4493341" y="2176588"/>
          <a:ext cx="6027174" cy="3676298"/>
        </p:xfrm>
        <a:graphic>
          <a:graphicData uri="http://schemas.openxmlformats.org/drawingml/2006/table">
            <a:tbl>
              <a:tblPr/>
              <a:tblGrid>
                <a:gridCol w="2009058">
                  <a:extLst>
                    <a:ext uri="{9D8B030D-6E8A-4147-A177-3AD203B41FA5}">
                      <a16:colId xmlns:a16="http://schemas.microsoft.com/office/drawing/2014/main" val="20000"/>
                    </a:ext>
                  </a:extLst>
                </a:gridCol>
                <a:gridCol w="2009058">
                  <a:extLst>
                    <a:ext uri="{9D8B030D-6E8A-4147-A177-3AD203B41FA5}">
                      <a16:colId xmlns:a16="http://schemas.microsoft.com/office/drawing/2014/main" val="20001"/>
                    </a:ext>
                  </a:extLst>
                </a:gridCol>
                <a:gridCol w="2009058">
                  <a:extLst>
                    <a:ext uri="{9D8B030D-6E8A-4147-A177-3AD203B41FA5}">
                      <a16:colId xmlns:a16="http://schemas.microsoft.com/office/drawing/2014/main" val="20002"/>
                    </a:ext>
                  </a:extLst>
                </a:gridCol>
              </a:tblGrid>
              <a:tr h="317324">
                <a:tc>
                  <a:txBody>
                    <a:bodyPr/>
                    <a:lstStyle/>
                    <a:p>
                      <a:r>
                        <a:rPr lang="zh-CN" altLang="en-US" sz="1800" b="0" i="0" dirty="0">
                          <a:solidFill>
                            <a:schemeClr val="bg1"/>
                          </a:solidFill>
                          <a:effectLst/>
                          <a:latin typeface="Alibaba PuHuiTi R" pitchFamily="18" charset="-122"/>
                          <a:ea typeface="Alibaba PuHuiTi R" pitchFamily="18" charset="-122"/>
                          <a:cs typeface="Alibaba PuHuiTi R" pitchFamily="18" charset="-122"/>
                        </a:rPr>
                        <a:t>用户</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0" i="0" dirty="0">
                          <a:solidFill>
                            <a:schemeClr val="bg1"/>
                          </a:solidFill>
                          <a:effectLst/>
                          <a:latin typeface="Alibaba PuHuiTi R" pitchFamily="18" charset="-122"/>
                          <a:ea typeface="Alibaba PuHuiTi R" pitchFamily="18" charset="-122"/>
                          <a:cs typeface="Alibaba PuHuiTi R" pitchFamily="18" charset="-122"/>
                        </a:rPr>
                        <a:t>借款</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0" i="0" dirty="0">
                          <a:solidFill>
                            <a:schemeClr val="bg1"/>
                          </a:solidFill>
                          <a:effectLst/>
                          <a:latin typeface="Alibaba PuHuiTi R" pitchFamily="18" charset="-122"/>
                          <a:ea typeface="Alibaba PuHuiTi R" pitchFamily="18" charset="-122"/>
                          <a:cs typeface="Alibaba PuHuiTi R" pitchFamily="18" charset="-122"/>
                        </a:rPr>
                        <a:t>逾期</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366486">
                <a:tc>
                  <a:txBody>
                    <a:bodyPr/>
                    <a:lstStyle/>
                    <a:p>
                      <a:r>
                        <a:rPr lang="en-GB" sz="1600" b="0" i="0" dirty="0">
                          <a:effectLst/>
                          <a:latin typeface="Alibaba PuHuiTi R" pitchFamily="18" charset="-122"/>
                          <a:ea typeface="Alibaba PuHuiTi R" pitchFamily="18" charset="-122"/>
                          <a:cs typeface="Alibaba PuHuiTi R" pitchFamily="18" charset="-122"/>
                        </a:rPr>
                        <a:t>u1</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dirty="0">
                          <a:effectLst/>
                          <a:latin typeface="Alibaba PuHuiTi R" pitchFamily="18" charset="-122"/>
                          <a:ea typeface="Alibaba PuHuiTi R" pitchFamily="18" charset="-122"/>
                          <a:cs typeface="Alibaba PuHuiTi R" pitchFamily="18" charset="-122"/>
                        </a:rPr>
                        <a:t>l11</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0</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366486">
                <a:tc>
                  <a:txBody>
                    <a:bodyPr/>
                    <a:lstStyle/>
                    <a:p>
                      <a:r>
                        <a:rPr lang="en-GB" sz="1600" b="0" i="0" dirty="0">
                          <a:effectLst/>
                          <a:latin typeface="Alibaba PuHuiTi R" pitchFamily="18" charset="-122"/>
                          <a:ea typeface="Alibaba PuHuiTi R" pitchFamily="18" charset="-122"/>
                          <a:cs typeface="Alibaba PuHuiTi R" pitchFamily="18" charset="-122"/>
                        </a:rPr>
                        <a:t>u1</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a:effectLst/>
                          <a:latin typeface="Alibaba PuHuiTi R" pitchFamily="18" charset="-122"/>
                          <a:ea typeface="Alibaba PuHuiTi R" pitchFamily="18" charset="-122"/>
                          <a:cs typeface="Alibaba PuHuiTi R" pitchFamily="18" charset="-122"/>
                        </a:rPr>
                        <a:t>l12</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0</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366486">
                <a:tc>
                  <a:txBody>
                    <a:bodyPr/>
                    <a:lstStyle/>
                    <a:p>
                      <a:r>
                        <a:rPr lang="en-GB" sz="1600" b="0" i="0" dirty="0">
                          <a:effectLst/>
                          <a:latin typeface="Alibaba PuHuiTi R" pitchFamily="18" charset="-122"/>
                          <a:ea typeface="Alibaba PuHuiTi R" pitchFamily="18" charset="-122"/>
                          <a:cs typeface="Alibaba PuHuiTi R" pitchFamily="18" charset="-122"/>
                        </a:rPr>
                        <a:t>u1</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l13</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0</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3"/>
                  </a:ext>
                </a:extLst>
              </a:tr>
              <a:tr h="366486">
                <a:tc>
                  <a:txBody>
                    <a:bodyPr/>
                    <a:lstStyle/>
                    <a:p>
                      <a:r>
                        <a:rPr lang="en-GB" sz="1600" b="0" i="0" dirty="0">
                          <a:effectLst/>
                          <a:latin typeface="Alibaba PuHuiTi R" pitchFamily="18" charset="-122"/>
                          <a:ea typeface="Alibaba PuHuiTi R" pitchFamily="18" charset="-122"/>
                          <a:cs typeface="Alibaba PuHuiTi R" pitchFamily="18" charset="-122"/>
                        </a:rPr>
                        <a:t>u2</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dirty="0">
                          <a:effectLst/>
                          <a:latin typeface="Alibaba PuHuiTi R" pitchFamily="18" charset="-122"/>
                          <a:ea typeface="Alibaba PuHuiTi R" pitchFamily="18" charset="-122"/>
                          <a:cs typeface="Alibaba PuHuiTi R" pitchFamily="18" charset="-122"/>
                        </a:rPr>
                        <a:t>l21</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0</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r h="366486">
                <a:tc>
                  <a:txBody>
                    <a:bodyPr/>
                    <a:lstStyle/>
                    <a:p>
                      <a:r>
                        <a:rPr lang="en-GB" sz="1600" b="0" i="0">
                          <a:effectLst/>
                          <a:latin typeface="Alibaba PuHuiTi R" pitchFamily="18" charset="-122"/>
                          <a:ea typeface="Alibaba PuHuiTi R" pitchFamily="18" charset="-122"/>
                          <a:cs typeface="Alibaba PuHuiTi R" pitchFamily="18" charset="-122"/>
                        </a:rPr>
                        <a:t>u2</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dirty="0">
                          <a:effectLst/>
                          <a:latin typeface="Alibaba PuHuiTi R" pitchFamily="18" charset="-122"/>
                          <a:ea typeface="Alibaba PuHuiTi R" pitchFamily="18" charset="-122"/>
                          <a:cs typeface="Alibaba PuHuiTi R" pitchFamily="18" charset="-122"/>
                        </a:rPr>
                        <a:t>l22</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0</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5"/>
                  </a:ext>
                </a:extLst>
              </a:tr>
              <a:tr h="366486">
                <a:tc>
                  <a:txBody>
                    <a:bodyPr/>
                    <a:lstStyle/>
                    <a:p>
                      <a:r>
                        <a:rPr lang="en-GB" sz="1600" b="0" i="0">
                          <a:effectLst/>
                          <a:latin typeface="Alibaba PuHuiTi R" pitchFamily="18" charset="-122"/>
                          <a:ea typeface="Alibaba PuHuiTi R" pitchFamily="18" charset="-122"/>
                          <a:cs typeface="Alibaba PuHuiTi R" pitchFamily="18" charset="-122"/>
                        </a:rPr>
                        <a:t>u2</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dirty="0">
                          <a:effectLst/>
                          <a:latin typeface="Alibaba PuHuiTi R" pitchFamily="18" charset="-122"/>
                          <a:ea typeface="Alibaba PuHuiTi R" pitchFamily="18" charset="-122"/>
                          <a:cs typeface="Alibaba PuHuiTi R" pitchFamily="18" charset="-122"/>
                        </a:rPr>
                        <a:t>l23</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1</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6"/>
                  </a:ext>
                </a:extLst>
              </a:tr>
              <a:tr h="366486">
                <a:tc>
                  <a:txBody>
                    <a:bodyPr/>
                    <a:lstStyle/>
                    <a:p>
                      <a:r>
                        <a:rPr lang="en-GB" sz="1600" b="0" i="0">
                          <a:effectLst/>
                          <a:latin typeface="Alibaba PuHuiTi R" pitchFamily="18" charset="-122"/>
                          <a:ea typeface="Alibaba PuHuiTi R" pitchFamily="18" charset="-122"/>
                          <a:cs typeface="Alibaba PuHuiTi R" pitchFamily="18" charset="-122"/>
                        </a:rPr>
                        <a:t>u3</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l11</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0</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7"/>
                  </a:ext>
                </a:extLst>
              </a:tr>
              <a:tr h="366486">
                <a:tc>
                  <a:txBody>
                    <a:bodyPr/>
                    <a:lstStyle/>
                    <a:p>
                      <a:r>
                        <a:rPr lang="en-GB" sz="1600" b="0" i="0">
                          <a:effectLst/>
                          <a:latin typeface="Alibaba PuHuiTi R" pitchFamily="18" charset="-122"/>
                          <a:ea typeface="Alibaba PuHuiTi R" pitchFamily="18" charset="-122"/>
                          <a:cs typeface="Alibaba PuHuiTi R" pitchFamily="18" charset="-122"/>
                        </a:rPr>
                        <a:t>u3</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a:effectLst/>
                          <a:latin typeface="Alibaba PuHuiTi R" pitchFamily="18" charset="-122"/>
                          <a:ea typeface="Alibaba PuHuiTi R" pitchFamily="18" charset="-122"/>
                          <a:cs typeface="Alibaba PuHuiTi R" pitchFamily="18" charset="-122"/>
                        </a:rPr>
                        <a:t>l12</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0</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8"/>
                  </a:ext>
                </a:extLst>
              </a:tr>
              <a:tr h="366486">
                <a:tc>
                  <a:txBody>
                    <a:bodyPr/>
                    <a:lstStyle/>
                    <a:p>
                      <a:r>
                        <a:rPr lang="en-GB" sz="1600" b="0" i="0">
                          <a:effectLst/>
                          <a:latin typeface="Alibaba PuHuiTi R" pitchFamily="18" charset="-122"/>
                          <a:ea typeface="Alibaba PuHuiTi R" pitchFamily="18" charset="-122"/>
                          <a:cs typeface="Alibaba PuHuiTi R" pitchFamily="18" charset="-122"/>
                        </a:rPr>
                        <a:t>u3</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l13</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0</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静态信息特征和时间截面特征</a:t>
            </a:r>
          </a:p>
        </p:txBody>
      </p:sp>
      <p:sp>
        <p:nvSpPr>
          <p:cNvPr id="6" name="文本框 5"/>
          <p:cNvSpPr txBox="1"/>
          <p:nvPr/>
        </p:nvSpPr>
        <p:spPr>
          <a:xfrm>
            <a:off x="890016" y="1524542"/>
            <a:ext cx="2106667"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举例</a:t>
            </a:r>
          </a:p>
          <a:p>
            <a:pPr marL="742950" lvl="1" indent="-285750">
              <a:buFont typeface="Wingdings" panose="05000000000000000000" pitchFamily="2" charset="2"/>
              <a:buChar char="n"/>
            </a:pPr>
            <a:r>
              <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rPr>
              <a:t>Join</a:t>
            </a:r>
            <a:r>
              <a:rPr kumimoji="1" lang="zh-CN" altLang="en-US" sz="1600" dirty="0">
                <a:solidFill>
                  <a:schemeClr val="tx1">
                    <a:lumMod val="65000"/>
                    <a:lumOff val="35000"/>
                  </a:schemeClr>
                </a:solidFill>
                <a:latin typeface="Alibaba PuHuiTi R" pitchFamily="18" charset="-122"/>
                <a:ea typeface="Alibaba PuHuiTi R" pitchFamily="18" charset="-122"/>
                <a:cs typeface="Alibaba PuHuiTi R" pitchFamily="18" charset="-122"/>
              </a:rPr>
              <a:t>之后结果</a:t>
            </a:r>
            <a:endParaRPr kumimoji="1" lang="zh-CN" altLang="en-US" sz="1050" dirty="0">
              <a:solidFill>
                <a:schemeClr val="tx1">
                  <a:lumMod val="65000"/>
                  <a:lumOff val="35000"/>
                </a:schemeClr>
              </a:solidFill>
              <a:latin typeface="+mn-lt"/>
              <a:ea typeface="+mn-ea"/>
            </a:endParaRPr>
          </a:p>
        </p:txBody>
      </p:sp>
      <p:graphicFrame>
        <p:nvGraphicFramePr>
          <p:cNvPr id="5" name="表格 4"/>
          <p:cNvGraphicFramePr>
            <a:graphicFrameLocks noGrp="1"/>
          </p:cNvGraphicFramePr>
          <p:nvPr/>
        </p:nvGraphicFramePr>
        <p:xfrm>
          <a:off x="1407029" y="2176588"/>
          <a:ext cx="7804780" cy="4351340"/>
        </p:xfrm>
        <a:graphic>
          <a:graphicData uri="http://schemas.openxmlformats.org/drawingml/2006/table">
            <a:tbl>
              <a:tblPr/>
              <a:tblGrid>
                <a:gridCol w="1951195">
                  <a:extLst>
                    <a:ext uri="{9D8B030D-6E8A-4147-A177-3AD203B41FA5}">
                      <a16:colId xmlns:a16="http://schemas.microsoft.com/office/drawing/2014/main" val="20000"/>
                    </a:ext>
                  </a:extLst>
                </a:gridCol>
                <a:gridCol w="1951195">
                  <a:extLst>
                    <a:ext uri="{9D8B030D-6E8A-4147-A177-3AD203B41FA5}">
                      <a16:colId xmlns:a16="http://schemas.microsoft.com/office/drawing/2014/main" val="20001"/>
                    </a:ext>
                  </a:extLst>
                </a:gridCol>
                <a:gridCol w="1951195">
                  <a:extLst>
                    <a:ext uri="{9D8B030D-6E8A-4147-A177-3AD203B41FA5}">
                      <a16:colId xmlns:a16="http://schemas.microsoft.com/office/drawing/2014/main" val="20002"/>
                    </a:ext>
                  </a:extLst>
                </a:gridCol>
                <a:gridCol w="1951195">
                  <a:extLst>
                    <a:ext uri="{9D8B030D-6E8A-4147-A177-3AD203B41FA5}">
                      <a16:colId xmlns:a16="http://schemas.microsoft.com/office/drawing/2014/main" val="20003"/>
                    </a:ext>
                  </a:extLst>
                </a:gridCol>
              </a:tblGrid>
              <a:tr h="435134">
                <a:tc>
                  <a:txBody>
                    <a:bodyPr/>
                    <a:lstStyle/>
                    <a:p>
                      <a:r>
                        <a:rPr lang="zh-CN" altLang="en-US" sz="1800" b="0" i="0" dirty="0">
                          <a:solidFill>
                            <a:schemeClr val="bg1"/>
                          </a:solidFill>
                          <a:effectLst/>
                          <a:latin typeface="Alibaba PuHuiTi R" pitchFamily="18" charset="-122"/>
                          <a:ea typeface="Alibaba PuHuiTi R" pitchFamily="18" charset="-122"/>
                          <a:cs typeface="Alibaba PuHuiTi R" pitchFamily="18" charset="-122"/>
                        </a:rPr>
                        <a:t>用户</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0" i="0" dirty="0">
                          <a:solidFill>
                            <a:schemeClr val="bg1"/>
                          </a:solidFill>
                          <a:effectLst/>
                          <a:latin typeface="Alibaba PuHuiTi R" pitchFamily="18" charset="-122"/>
                          <a:ea typeface="Alibaba PuHuiTi R" pitchFamily="18" charset="-122"/>
                          <a:cs typeface="Alibaba PuHuiTi R" pitchFamily="18" charset="-122"/>
                        </a:rPr>
                        <a:t>借款</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0" i="0" dirty="0">
                          <a:solidFill>
                            <a:schemeClr val="bg1"/>
                          </a:solidFill>
                          <a:effectLst/>
                          <a:latin typeface="Alibaba PuHuiTi R" pitchFamily="18" charset="-122"/>
                          <a:ea typeface="Alibaba PuHuiTi R" pitchFamily="18" charset="-122"/>
                          <a:cs typeface="Alibaba PuHuiTi R" pitchFamily="18" charset="-122"/>
                        </a:rPr>
                        <a:t>授权爬虫</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0" i="0" dirty="0">
                          <a:solidFill>
                            <a:schemeClr val="bg1"/>
                          </a:solidFill>
                          <a:effectLst/>
                          <a:latin typeface="Alibaba PuHuiTi R" pitchFamily="18" charset="-122"/>
                          <a:ea typeface="Alibaba PuHuiTi R" pitchFamily="18" charset="-122"/>
                          <a:cs typeface="Alibaba PuHuiTi R" pitchFamily="18" charset="-122"/>
                        </a:rPr>
                        <a:t>逾期</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435134">
                <a:tc>
                  <a:txBody>
                    <a:bodyPr/>
                    <a:lstStyle/>
                    <a:p>
                      <a:r>
                        <a:rPr lang="en-GB" sz="1600" b="0" i="0" dirty="0">
                          <a:effectLst/>
                          <a:latin typeface="Alibaba PuHuiTi R" pitchFamily="18" charset="-122"/>
                          <a:ea typeface="Alibaba PuHuiTi R" pitchFamily="18" charset="-122"/>
                          <a:cs typeface="Alibaba PuHuiTi R" pitchFamily="18" charset="-122"/>
                        </a:rPr>
                        <a:t>u1</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l11</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dirty="0">
                          <a:effectLst/>
                          <a:latin typeface="Alibaba PuHuiTi R" pitchFamily="18" charset="-122"/>
                          <a:ea typeface="Alibaba PuHuiTi R" pitchFamily="18" charset="-122"/>
                          <a:cs typeface="Alibaba PuHuiTi R" pitchFamily="18" charset="-122"/>
                        </a:rPr>
                        <a:t>Y</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0</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435134">
                <a:tc>
                  <a:txBody>
                    <a:bodyPr/>
                    <a:lstStyle/>
                    <a:p>
                      <a:r>
                        <a:rPr lang="en-GB" sz="1600" b="0" i="0" dirty="0">
                          <a:effectLst/>
                          <a:latin typeface="Alibaba PuHuiTi R" pitchFamily="18" charset="-122"/>
                          <a:ea typeface="Alibaba PuHuiTi R" pitchFamily="18" charset="-122"/>
                          <a:cs typeface="Alibaba PuHuiTi R" pitchFamily="18" charset="-122"/>
                        </a:rPr>
                        <a:t>u1</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a:effectLst/>
                          <a:latin typeface="Alibaba PuHuiTi R" pitchFamily="18" charset="-122"/>
                          <a:ea typeface="Alibaba PuHuiTi R" pitchFamily="18" charset="-122"/>
                          <a:cs typeface="Alibaba PuHuiTi R" pitchFamily="18" charset="-122"/>
                        </a:rPr>
                        <a:t>l12</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a:effectLst/>
                          <a:latin typeface="Alibaba PuHuiTi R" pitchFamily="18" charset="-122"/>
                          <a:ea typeface="Alibaba PuHuiTi R" pitchFamily="18" charset="-122"/>
                          <a:cs typeface="Alibaba PuHuiTi R" pitchFamily="18" charset="-122"/>
                        </a:rPr>
                        <a:t>Y</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0</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435134">
                <a:tc>
                  <a:txBody>
                    <a:bodyPr/>
                    <a:lstStyle/>
                    <a:p>
                      <a:r>
                        <a:rPr lang="en-GB" sz="1600" b="0" i="0">
                          <a:effectLst/>
                          <a:latin typeface="Alibaba PuHuiTi R" pitchFamily="18" charset="-122"/>
                          <a:ea typeface="Alibaba PuHuiTi R" pitchFamily="18" charset="-122"/>
                          <a:cs typeface="Alibaba PuHuiTi R" pitchFamily="18" charset="-122"/>
                        </a:rPr>
                        <a:t>u1</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dirty="0">
                          <a:effectLst/>
                          <a:latin typeface="Alibaba PuHuiTi R" pitchFamily="18" charset="-122"/>
                          <a:ea typeface="Alibaba PuHuiTi R" pitchFamily="18" charset="-122"/>
                          <a:cs typeface="Alibaba PuHuiTi R" pitchFamily="18" charset="-122"/>
                        </a:rPr>
                        <a:t>l13</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Y</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0</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3"/>
                  </a:ext>
                </a:extLst>
              </a:tr>
              <a:tr h="435134">
                <a:tc>
                  <a:txBody>
                    <a:bodyPr/>
                    <a:lstStyle/>
                    <a:p>
                      <a:r>
                        <a:rPr lang="en-GB" sz="1600" b="0" i="0">
                          <a:effectLst/>
                          <a:latin typeface="Alibaba PuHuiTi R" pitchFamily="18" charset="-122"/>
                          <a:ea typeface="Alibaba PuHuiTi R" pitchFamily="18" charset="-122"/>
                          <a:cs typeface="Alibaba PuHuiTi R" pitchFamily="18" charset="-122"/>
                        </a:rPr>
                        <a:t>u2</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dirty="0">
                          <a:effectLst/>
                          <a:latin typeface="Alibaba PuHuiTi R" pitchFamily="18" charset="-122"/>
                          <a:ea typeface="Alibaba PuHuiTi R" pitchFamily="18" charset="-122"/>
                          <a:cs typeface="Alibaba PuHuiTi R" pitchFamily="18" charset="-122"/>
                        </a:rPr>
                        <a:t>l21</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a:effectLst/>
                          <a:latin typeface="Alibaba PuHuiTi R" pitchFamily="18" charset="-122"/>
                          <a:ea typeface="Alibaba PuHuiTi R" pitchFamily="18" charset="-122"/>
                          <a:cs typeface="Alibaba PuHuiTi R" pitchFamily="18" charset="-122"/>
                        </a:rPr>
                        <a:t>Y</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0</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r h="435134">
                <a:tc>
                  <a:txBody>
                    <a:bodyPr/>
                    <a:lstStyle/>
                    <a:p>
                      <a:r>
                        <a:rPr lang="en-GB" sz="1600" b="0" i="0">
                          <a:effectLst/>
                          <a:latin typeface="Alibaba PuHuiTi R" pitchFamily="18" charset="-122"/>
                          <a:ea typeface="Alibaba PuHuiTi R" pitchFamily="18" charset="-122"/>
                          <a:cs typeface="Alibaba PuHuiTi R" pitchFamily="18" charset="-122"/>
                        </a:rPr>
                        <a:t>u2</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dirty="0">
                          <a:effectLst/>
                          <a:latin typeface="Alibaba PuHuiTi R" pitchFamily="18" charset="-122"/>
                          <a:ea typeface="Alibaba PuHuiTi R" pitchFamily="18" charset="-122"/>
                          <a:cs typeface="Alibaba PuHuiTi R" pitchFamily="18" charset="-122"/>
                        </a:rPr>
                        <a:t>l22</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Y</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0</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5"/>
                  </a:ext>
                </a:extLst>
              </a:tr>
              <a:tr h="435134">
                <a:tc>
                  <a:txBody>
                    <a:bodyPr/>
                    <a:lstStyle/>
                    <a:p>
                      <a:r>
                        <a:rPr lang="en-GB" sz="1600" b="0" i="0">
                          <a:effectLst/>
                          <a:latin typeface="Alibaba PuHuiTi R" pitchFamily="18" charset="-122"/>
                          <a:ea typeface="Alibaba PuHuiTi R" pitchFamily="18" charset="-122"/>
                          <a:cs typeface="Alibaba PuHuiTi R" pitchFamily="18" charset="-122"/>
                        </a:rPr>
                        <a:t>u2</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dirty="0">
                          <a:effectLst/>
                          <a:latin typeface="Alibaba PuHuiTi R" pitchFamily="18" charset="-122"/>
                          <a:ea typeface="Alibaba PuHuiTi R" pitchFamily="18" charset="-122"/>
                          <a:cs typeface="Alibaba PuHuiTi R" pitchFamily="18" charset="-122"/>
                        </a:rPr>
                        <a:t>l23</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a:effectLst/>
                          <a:latin typeface="Alibaba PuHuiTi R" pitchFamily="18" charset="-122"/>
                          <a:ea typeface="Alibaba PuHuiTi R" pitchFamily="18" charset="-122"/>
                          <a:cs typeface="Alibaba PuHuiTi R" pitchFamily="18" charset="-122"/>
                        </a:rPr>
                        <a:t>Y</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1</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6"/>
                  </a:ext>
                </a:extLst>
              </a:tr>
              <a:tr h="435134">
                <a:tc>
                  <a:txBody>
                    <a:bodyPr/>
                    <a:lstStyle/>
                    <a:p>
                      <a:r>
                        <a:rPr lang="en-GB" sz="1600" b="0" i="0">
                          <a:effectLst/>
                          <a:latin typeface="Alibaba PuHuiTi R" pitchFamily="18" charset="-122"/>
                          <a:ea typeface="Alibaba PuHuiTi R" pitchFamily="18" charset="-122"/>
                          <a:cs typeface="Alibaba PuHuiTi R" pitchFamily="18" charset="-122"/>
                        </a:rPr>
                        <a:t>u3</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l11</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dirty="0">
                          <a:effectLst/>
                          <a:latin typeface="Alibaba PuHuiTi R" pitchFamily="18" charset="-122"/>
                          <a:ea typeface="Alibaba PuHuiTi R" pitchFamily="18" charset="-122"/>
                          <a:cs typeface="Alibaba PuHuiTi R" pitchFamily="18" charset="-122"/>
                        </a:rPr>
                        <a:t>Y</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0</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7"/>
                  </a:ext>
                </a:extLst>
              </a:tr>
              <a:tr h="435134">
                <a:tc>
                  <a:txBody>
                    <a:bodyPr/>
                    <a:lstStyle/>
                    <a:p>
                      <a:r>
                        <a:rPr lang="en-GB" sz="1600" b="0" i="0">
                          <a:effectLst/>
                          <a:latin typeface="Alibaba PuHuiTi R" pitchFamily="18" charset="-122"/>
                          <a:ea typeface="Alibaba PuHuiTi R" pitchFamily="18" charset="-122"/>
                          <a:cs typeface="Alibaba PuHuiTi R" pitchFamily="18" charset="-122"/>
                        </a:rPr>
                        <a:t>u3</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a:effectLst/>
                          <a:latin typeface="Alibaba PuHuiTi R" pitchFamily="18" charset="-122"/>
                          <a:ea typeface="Alibaba PuHuiTi R" pitchFamily="18" charset="-122"/>
                          <a:cs typeface="Alibaba PuHuiTi R" pitchFamily="18" charset="-122"/>
                        </a:rPr>
                        <a:t>l12</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dirty="0">
                          <a:effectLst/>
                          <a:latin typeface="Alibaba PuHuiTi R" pitchFamily="18" charset="-122"/>
                          <a:ea typeface="Alibaba PuHuiTi R" pitchFamily="18" charset="-122"/>
                          <a:cs typeface="Alibaba PuHuiTi R" pitchFamily="18" charset="-122"/>
                        </a:rPr>
                        <a:t>Y</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0</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8"/>
                  </a:ext>
                </a:extLst>
              </a:tr>
              <a:tr h="435134">
                <a:tc>
                  <a:txBody>
                    <a:bodyPr/>
                    <a:lstStyle/>
                    <a:p>
                      <a:r>
                        <a:rPr lang="en-GB" sz="1600" b="0" i="0">
                          <a:effectLst/>
                          <a:latin typeface="Alibaba PuHuiTi R" pitchFamily="18" charset="-122"/>
                          <a:ea typeface="Alibaba PuHuiTi R" pitchFamily="18" charset="-122"/>
                          <a:cs typeface="Alibaba PuHuiTi R" pitchFamily="18" charset="-122"/>
                        </a:rPr>
                        <a:t>u3</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l13</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Y</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0</a:t>
                      </a:r>
                    </a:p>
                  </a:txBody>
                  <a:tcPr marL="112237" marR="112237" marT="51802" marB="51802"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静态信息特征和时间截面特征</a:t>
            </a:r>
          </a:p>
        </p:txBody>
      </p:sp>
      <p:sp>
        <p:nvSpPr>
          <p:cNvPr id="6" name="文本框 5"/>
          <p:cNvSpPr txBox="1"/>
          <p:nvPr/>
        </p:nvSpPr>
        <p:spPr>
          <a:xfrm>
            <a:off x="890016" y="1524542"/>
            <a:ext cx="3358612"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举例</a:t>
            </a:r>
          </a:p>
          <a:p>
            <a:pPr marL="742950" lvl="1" indent="-285750">
              <a:buFont typeface="Wingdings" panose="05000000000000000000" pitchFamily="2" charset="2"/>
              <a:buChar char="n"/>
            </a:pPr>
            <a:r>
              <a:rPr kumimoji="1" lang="zh-CN" altLang="en-US" sz="1600" dirty="0">
                <a:solidFill>
                  <a:schemeClr val="tx1">
                    <a:lumMod val="65000"/>
                    <a:lumOff val="35000"/>
                  </a:schemeClr>
                </a:solidFill>
                <a:latin typeface="Alibaba PuHuiTi R" pitchFamily="18" charset="-122"/>
                <a:ea typeface="Alibaba PuHuiTi R" pitchFamily="18" charset="-122"/>
                <a:cs typeface="Alibaba PuHuiTi R" pitchFamily="18" charset="-122"/>
              </a:rPr>
              <a:t>解决方案：加入快照的存储</a:t>
            </a:r>
            <a:endParaRPr kumimoji="1" lang="zh-CN" altLang="en-US" sz="1050" dirty="0">
              <a:solidFill>
                <a:schemeClr val="tx1">
                  <a:lumMod val="65000"/>
                  <a:lumOff val="35000"/>
                </a:schemeClr>
              </a:solidFill>
              <a:latin typeface="+mn-lt"/>
              <a:ea typeface="+mn-ea"/>
            </a:endParaRPr>
          </a:p>
        </p:txBody>
      </p:sp>
      <p:graphicFrame>
        <p:nvGraphicFramePr>
          <p:cNvPr id="2" name="表格 1"/>
          <p:cNvGraphicFramePr>
            <a:graphicFrameLocks noGrp="1"/>
          </p:cNvGraphicFramePr>
          <p:nvPr/>
        </p:nvGraphicFramePr>
        <p:xfrm>
          <a:off x="1328584" y="2303755"/>
          <a:ext cx="8610600" cy="1463040"/>
        </p:xfrm>
        <a:graphic>
          <a:graphicData uri="http://schemas.openxmlformats.org/drawingml/2006/table">
            <a:tbl>
              <a:tblPr/>
              <a:tblGrid>
                <a:gridCol w="2870200">
                  <a:extLst>
                    <a:ext uri="{9D8B030D-6E8A-4147-A177-3AD203B41FA5}">
                      <a16:colId xmlns:a16="http://schemas.microsoft.com/office/drawing/2014/main" val="20000"/>
                    </a:ext>
                  </a:extLst>
                </a:gridCol>
                <a:gridCol w="2870200">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0">
                <a:tc>
                  <a:txBody>
                    <a:bodyPr/>
                    <a:lstStyle/>
                    <a:p>
                      <a:r>
                        <a:rPr lang="zh-CN" altLang="en-US" sz="1800" b="0" i="0" dirty="0">
                          <a:solidFill>
                            <a:schemeClr val="bg1"/>
                          </a:solidFill>
                          <a:effectLst/>
                          <a:latin typeface="Alibaba PuHuiTi R" pitchFamily="18" charset="-122"/>
                          <a:ea typeface="Alibaba PuHuiTi R" pitchFamily="18" charset="-122"/>
                          <a:cs typeface="Alibaba PuHuiTi R" pitchFamily="18" charset="-122"/>
                        </a:rPr>
                        <a:t>用户</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0" i="0" dirty="0">
                          <a:solidFill>
                            <a:schemeClr val="bg1"/>
                          </a:solidFill>
                          <a:effectLst/>
                          <a:latin typeface="Alibaba PuHuiTi R" pitchFamily="18" charset="-122"/>
                          <a:ea typeface="Alibaba PuHuiTi R" pitchFamily="18" charset="-122"/>
                          <a:cs typeface="Alibaba PuHuiTi R" pitchFamily="18" charset="-122"/>
                        </a:rPr>
                        <a:t>授权</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0" i="0" dirty="0">
                          <a:solidFill>
                            <a:schemeClr val="bg1"/>
                          </a:solidFill>
                          <a:effectLst/>
                          <a:latin typeface="Alibaba PuHuiTi R" pitchFamily="18" charset="-122"/>
                          <a:ea typeface="Alibaba PuHuiTi R" pitchFamily="18" charset="-122"/>
                          <a:cs typeface="Alibaba PuHuiTi R" pitchFamily="18" charset="-122"/>
                        </a:rPr>
                        <a:t>时间</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0">
                <a:tc>
                  <a:txBody>
                    <a:bodyPr/>
                    <a:lstStyle/>
                    <a:p>
                      <a:r>
                        <a:rPr lang="en-GB" sz="1600" b="0" i="0" dirty="0">
                          <a:effectLst/>
                          <a:latin typeface="Alibaba PuHuiTi R" pitchFamily="18" charset="-122"/>
                          <a:ea typeface="Alibaba PuHuiTi R" pitchFamily="18" charset="-122"/>
                          <a:cs typeface="Alibaba PuHuiTi R" pitchFamily="18" charset="-122"/>
                        </a:rPr>
                        <a:t>u1</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dirty="0">
                          <a:effectLst/>
                          <a:latin typeface="Alibaba PuHuiTi R" pitchFamily="18" charset="-122"/>
                          <a:ea typeface="Alibaba PuHuiTi R" pitchFamily="18" charset="-122"/>
                          <a:cs typeface="Alibaba PuHuiTi R" pitchFamily="18" charset="-122"/>
                        </a:rPr>
                        <a:t>Y</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t3</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GB" sz="1600" b="0" i="0" dirty="0">
                          <a:effectLst/>
                          <a:latin typeface="Alibaba PuHuiTi R" pitchFamily="18" charset="-122"/>
                          <a:ea typeface="Alibaba PuHuiTi R" pitchFamily="18" charset="-122"/>
                          <a:cs typeface="Alibaba PuHuiTi R" pitchFamily="18" charset="-122"/>
                        </a:rPr>
                        <a:t>u2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dirty="0">
                          <a:effectLst/>
                          <a:latin typeface="Alibaba PuHuiTi R" pitchFamily="18" charset="-122"/>
                          <a:ea typeface="Alibaba PuHuiTi R" pitchFamily="18" charset="-122"/>
                          <a:cs typeface="Alibaba PuHuiTi R" pitchFamily="18" charset="-122"/>
                        </a:rPr>
                        <a:t>Y</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a:effectLst/>
                          <a:latin typeface="Alibaba PuHuiTi R" pitchFamily="18" charset="-122"/>
                          <a:ea typeface="Alibaba PuHuiTi R" pitchFamily="18" charset="-122"/>
                          <a:cs typeface="Alibaba PuHuiTi R" pitchFamily="18" charset="-122"/>
                        </a:rPr>
                        <a:t>t3</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0">
                <a:tc>
                  <a:txBody>
                    <a:bodyPr/>
                    <a:lstStyle/>
                    <a:p>
                      <a:r>
                        <a:rPr lang="en-GB" sz="1600" b="0" i="0">
                          <a:effectLst/>
                          <a:latin typeface="Alibaba PuHuiTi R" pitchFamily="18" charset="-122"/>
                          <a:ea typeface="Alibaba PuHuiTi R" pitchFamily="18" charset="-122"/>
                          <a:cs typeface="Alibaba PuHuiTi R" pitchFamily="18" charset="-122"/>
                        </a:rPr>
                        <a:t>u3</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dirty="0">
                          <a:effectLst/>
                          <a:latin typeface="Alibaba PuHuiTi R" pitchFamily="18" charset="-122"/>
                          <a:ea typeface="Alibaba PuHuiTi R" pitchFamily="18" charset="-122"/>
                          <a:cs typeface="Alibaba PuHuiTi R" pitchFamily="18" charset="-122"/>
                        </a:rPr>
                        <a:t>Y</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dirty="0">
                          <a:effectLst/>
                          <a:latin typeface="Alibaba PuHuiTi R" pitchFamily="18" charset="-122"/>
                          <a:ea typeface="Alibaba PuHuiTi R" pitchFamily="18" charset="-122"/>
                          <a:cs typeface="Alibaba PuHuiTi R" pitchFamily="18" charset="-122"/>
                        </a:rPr>
                        <a:t>t3</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时间序列特征</a:t>
            </a:r>
            <a:r>
              <a:rPr kumimoji="1" lang="en-US" altLang="zh-CN" dirty="0">
                <a:solidFill>
                  <a:srgbClr val="404040"/>
                </a:solidFill>
              </a:rPr>
              <a:t>—</a:t>
            </a:r>
            <a:r>
              <a:rPr kumimoji="1" lang="zh-CN" altLang="en-US" dirty="0">
                <a:solidFill>
                  <a:srgbClr val="404040"/>
                </a:solidFill>
              </a:rPr>
              <a:t> 用户时间序列特征</a:t>
            </a:r>
          </a:p>
        </p:txBody>
      </p:sp>
      <p:sp>
        <p:nvSpPr>
          <p:cNvPr id="6" name="文本框 5"/>
          <p:cNvSpPr txBox="1"/>
          <p:nvPr/>
        </p:nvSpPr>
        <p:spPr>
          <a:xfrm>
            <a:off x="890016" y="1524542"/>
            <a:ext cx="3502882"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从观察点往前回溯一段时间的数据</a:t>
            </a:r>
          </a:p>
        </p:txBody>
      </p:sp>
      <p:pic>
        <p:nvPicPr>
          <p:cNvPr id="7" name="图片 6" descr="表格&#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880" y="1929051"/>
            <a:ext cx="9458632" cy="3988868"/>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时间序列数据的未来信息</a:t>
            </a:r>
          </a:p>
        </p:txBody>
      </p:sp>
      <p:pic>
        <p:nvPicPr>
          <p:cNvPr id="7" name="图片 6" descr="图形用户界面, 应用程序&#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899" y="1536694"/>
            <a:ext cx="4336988" cy="1642734"/>
          </a:xfrm>
          <a:prstGeom prst="rect">
            <a:avLst/>
          </a:prstGeom>
          <a:ln>
            <a:solidFill>
              <a:schemeClr val="tx1"/>
            </a:solidFill>
          </a:ln>
        </p:spPr>
      </p:pic>
      <p:sp>
        <p:nvSpPr>
          <p:cNvPr id="8" name="矩形 7"/>
          <p:cNvSpPr/>
          <p:nvPr/>
        </p:nvSpPr>
        <p:spPr>
          <a:xfrm>
            <a:off x="838899" y="3533673"/>
            <a:ext cx="10393960" cy="338554"/>
          </a:xfrm>
          <a:prstGeom prst="rect">
            <a:avLst/>
          </a:prstGeom>
        </p:spPr>
        <p:txBody>
          <a:bodyPr wrap="squar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以借贷</a:t>
            </a:r>
            <a:r>
              <a:rPr lang="en-US" altLang="zh-CN" sz="1600" dirty="0">
                <a:solidFill>
                  <a:srgbClr val="333333"/>
                </a:solidFill>
                <a:latin typeface="Alibaba PuHuiTi R" pitchFamily="18" charset="-122"/>
                <a:ea typeface="Alibaba PuHuiTi R" pitchFamily="18" charset="-122"/>
                <a:cs typeface="Alibaba PuHuiTi R" pitchFamily="18" charset="-122"/>
              </a:rPr>
              <a:t>2</a:t>
            </a:r>
            <a:r>
              <a:rPr lang="zh-CN" altLang="en-US" sz="1600" dirty="0">
                <a:solidFill>
                  <a:srgbClr val="333333"/>
                </a:solidFill>
                <a:latin typeface="Alibaba PuHuiTi R" pitchFamily="18" charset="-122"/>
                <a:ea typeface="Alibaba PuHuiTi R" pitchFamily="18" charset="-122"/>
                <a:cs typeface="Alibaba PuHuiTi R" pitchFamily="18" charset="-122"/>
              </a:rPr>
              <a:t>发生的时间为观测点，下表中的未来信息会把大量退货行为的用户认为是坏客户，但上线后效果会变差</a:t>
            </a:r>
            <a:endParaRPr lang="zh-CN" altLang="en-US" sz="1600" u="none" strike="noStrike" dirty="0">
              <a:solidFill>
                <a:srgbClr val="333333"/>
              </a:solidFill>
              <a:effectLst/>
              <a:latin typeface="Alibaba PuHuiTi R" pitchFamily="18" charset="-122"/>
              <a:ea typeface="Alibaba PuHuiTi R" pitchFamily="18" charset="-122"/>
              <a:cs typeface="Alibaba PuHuiTi R" pitchFamily="18" charset="-122"/>
            </a:endParaRPr>
          </a:p>
        </p:txBody>
      </p:sp>
      <p:pic>
        <p:nvPicPr>
          <p:cNvPr id="10" name="图片 9" descr="图形用户界面, 表格&#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899" y="4018070"/>
            <a:ext cx="8341453" cy="204995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时间序列数据的未来信息</a:t>
            </a:r>
          </a:p>
        </p:txBody>
      </p:sp>
      <p:sp>
        <p:nvSpPr>
          <p:cNvPr id="8" name="矩形 7"/>
          <p:cNvSpPr/>
          <p:nvPr/>
        </p:nvSpPr>
        <p:spPr>
          <a:xfrm>
            <a:off x="838899" y="1533947"/>
            <a:ext cx="10393960" cy="1815882"/>
          </a:xfrm>
          <a:prstGeom prst="rect">
            <a:avLst/>
          </a:prstGeom>
        </p:spPr>
        <p:txBody>
          <a:bodyPr wrap="squar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特征构建时的补救方法</a:t>
            </a:r>
          </a:p>
          <a:p>
            <a:pPr marL="742950" lvl="1"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对未来信息窗口外的订单计算有效单的特征 </a:t>
            </a:r>
            <a:r>
              <a:rPr lang="en-GB" altLang="zh-CN" sz="1600" dirty="0">
                <a:solidFill>
                  <a:srgbClr val="333333"/>
                </a:solidFill>
                <a:latin typeface="Alibaba PuHuiTi R" pitchFamily="18" charset="-122"/>
                <a:ea typeface="Alibaba PuHuiTi R" pitchFamily="18" charset="-122"/>
                <a:cs typeface="Alibaba PuHuiTi R" pitchFamily="18" charset="-122"/>
              </a:rPr>
              <a:t>net </a:t>
            </a:r>
            <a:r>
              <a:rPr lang="en-GB" altLang="zh-CN" sz="1600" dirty="0" err="1">
                <a:solidFill>
                  <a:srgbClr val="333333"/>
                </a:solidFill>
                <a:latin typeface="Alibaba PuHuiTi R" pitchFamily="18" charset="-122"/>
                <a:ea typeface="Alibaba PuHuiTi R" pitchFamily="18" charset="-122"/>
                <a:cs typeface="Alibaba PuHuiTi R" pitchFamily="18" charset="-122"/>
              </a:rPr>
              <a:t>order,nmv</a:t>
            </a:r>
            <a:endParaRPr lang="en-GB" altLang="zh-CN" sz="1600" dirty="0">
              <a:solidFill>
                <a:srgbClr val="333333"/>
              </a:solidFill>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对未来信息窗口内订单只计算一般特征 </a:t>
            </a:r>
            <a:r>
              <a:rPr lang="en-GB" altLang="zh-CN" sz="1600" dirty="0" err="1">
                <a:solidFill>
                  <a:srgbClr val="333333"/>
                </a:solidFill>
                <a:latin typeface="Alibaba PuHuiTi R" pitchFamily="18" charset="-122"/>
                <a:ea typeface="Alibaba PuHuiTi R" pitchFamily="18" charset="-122"/>
                <a:cs typeface="Alibaba PuHuiTi R" pitchFamily="18" charset="-122"/>
              </a:rPr>
              <a:t>order,GMV</a:t>
            </a:r>
            <a:endParaRPr lang="en-GB" altLang="zh-CN" sz="1600" dirty="0">
              <a:solidFill>
                <a:srgbClr val="333333"/>
              </a:solidFill>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历史信贷特征也非常容易出现未来信息</a:t>
            </a:r>
            <a:endParaRPr lang="en-US" altLang="zh-CN" sz="1600" dirty="0">
              <a:solidFill>
                <a:srgbClr val="333333"/>
              </a:solidFill>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举例：</a:t>
            </a:r>
            <a:endParaRPr lang="en-US" altLang="zh-CN" sz="1600" dirty="0">
              <a:solidFill>
                <a:srgbClr val="333333"/>
              </a:solidFill>
              <a:latin typeface="Alibaba PuHuiTi R" pitchFamily="18" charset="-122"/>
              <a:ea typeface="Alibaba PuHuiTi R" pitchFamily="18" charset="-122"/>
              <a:cs typeface="Alibaba PuHuiTi R" pitchFamily="18" charset="-122"/>
            </a:endParaRPr>
          </a:p>
          <a:p>
            <a:pPr lvl="1"/>
            <a:r>
              <a:rPr lang="en-US" altLang="zh-CN" sz="1600" dirty="0">
                <a:solidFill>
                  <a:srgbClr val="333333"/>
                </a:solidFill>
                <a:latin typeface="Alibaba PuHuiTi R" pitchFamily="18" charset="-122"/>
                <a:ea typeface="Alibaba PuHuiTi R" pitchFamily="18" charset="-122"/>
                <a:cs typeface="Alibaba PuHuiTi R" pitchFamily="18" charset="-122"/>
              </a:rPr>
              <a:t>	</a:t>
            </a:r>
            <a:r>
              <a:rPr lang="zh-CN" altLang="en-US" sz="1600" dirty="0">
                <a:solidFill>
                  <a:srgbClr val="333333"/>
                </a:solidFill>
                <a:latin typeface="Alibaba PuHuiTi R" pitchFamily="18" charset="-122"/>
                <a:ea typeface="Alibaba PuHuiTi R" pitchFamily="18" charset="-122"/>
                <a:cs typeface="Alibaba PuHuiTi R" pitchFamily="18" charset="-122"/>
              </a:rPr>
              <a:t>信用卡 每月</a:t>
            </a:r>
            <a:r>
              <a:rPr lang="en-US" altLang="zh-CN" sz="1600" dirty="0">
                <a:solidFill>
                  <a:srgbClr val="333333"/>
                </a:solidFill>
                <a:latin typeface="Alibaba PuHuiTi R" pitchFamily="18" charset="-122"/>
                <a:ea typeface="Alibaba PuHuiTi R" pitchFamily="18" charset="-122"/>
                <a:cs typeface="Alibaba PuHuiTi R" pitchFamily="18" charset="-122"/>
              </a:rPr>
              <a:t>1</a:t>
            </a:r>
            <a:r>
              <a:rPr lang="zh-CN" altLang="en-US" sz="1600" dirty="0">
                <a:solidFill>
                  <a:srgbClr val="333333"/>
                </a:solidFill>
                <a:latin typeface="Alibaba PuHuiTi R" pitchFamily="18" charset="-122"/>
                <a:ea typeface="Alibaba PuHuiTi R" pitchFamily="18" charset="-122"/>
                <a:cs typeface="Alibaba PuHuiTi R" pitchFamily="18" charset="-122"/>
              </a:rPr>
              <a:t>日为账单日，每月</a:t>
            </a:r>
            <a:r>
              <a:rPr lang="en-US" altLang="zh-CN" sz="1600" dirty="0">
                <a:solidFill>
                  <a:srgbClr val="333333"/>
                </a:solidFill>
                <a:latin typeface="Alibaba PuHuiTi R" pitchFamily="18" charset="-122"/>
                <a:ea typeface="Alibaba PuHuiTi R" pitchFamily="18" charset="-122"/>
                <a:cs typeface="Alibaba PuHuiTi R" pitchFamily="18" charset="-122"/>
              </a:rPr>
              <a:t>10</a:t>
            </a:r>
            <a:r>
              <a:rPr lang="zh-CN" altLang="en-US" sz="1600" dirty="0">
                <a:solidFill>
                  <a:srgbClr val="333333"/>
                </a:solidFill>
                <a:latin typeface="Alibaba PuHuiTi R" pitchFamily="18" charset="-122"/>
                <a:ea typeface="Alibaba PuHuiTi R" pitchFamily="18" charset="-122"/>
                <a:cs typeface="Alibaba PuHuiTi R" pitchFamily="18" charset="-122"/>
              </a:rPr>
              <a:t>日为还款日，次月</a:t>
            </a:r>
            <a:r>
              <a:rPr lang="en-US" altLang="zh-CN" sz="1600" dirty="0">
                <a:solidFill>
                  <a:srgbClr val="333333"/>
                </a:solidFill>
                <a:latin typeface="Alibaba PuHuiTi R" pitchFamily="18" charset="-122"/>
                <a:ea typeface="Alibaba PuHuiTi R" pitchFamily="18" charset="-122"/>
                <a:cs typeface="Alibaba PuHuiTi R" pitchFamily="18" charset="-122"/>
              </a:rPr>
              <a:t>10</a:t>
            </a:r>
            <a:r>
              <a:rPr lang="zh-CN" altLang="en-US" sz="1600" dirty="0">
                <a:solidFill>
                  <a:srgbClr val="333333"/>
                </a:solidFill>
                <a:latin typeface="Alibaba PuHuiTi R" pitchFamily="18" charset="-122"/>
                <a:ea typeface="Alibaba PuHuiTi R" pitchFamily="18" charset="-122"/>
                <a:cs typeface="Alibaba PuHuiTi R" pitchFamily="18" charset="-122"/>
              </a:rPr>
              <a:t>日左右为</a:t>
            </a:r>
            <a:r>
              <a:rPr lang="en-GB" altLang="zh-CN" sz="1600" dirty="0">
                <a:solidFill>
                  <a:srgbClr val="333333"/>
                </a:solidFill>
                <a:latin typeface="Alibaba PuHuiTi R" pitchFamily="18" charset="-122"/>
                <a:ea typeface="Alibaba PuHuiTi R" pitchFamily="18" charset="-122"/>
                <a:cs typeface="Alibaba PuHuiTi R" pitchFamily="18" charset="-122"/>
              </a:rPr>
              <a:t>M1</a:t>
            </a:r>
          </a:p>
          <a:p>
            <a:pPr marL="285750" indent="-285750">
              <a:buFont typeface="Wingdings" panose="05000000000000000000" pitchFamily="2" charset="2"/>
              <a:buChar char="l"/>
            </a:pPr>
            <a:endParaRPr lang="zh-CN" altLang="en-US" sz="1600" u="none" strike="noStrike" dirty="0">
              <a:solidFill>
                <a:srgbClr val="333333"/>
              </a:solidFill>
              <a:effectLst/>
              <a:latin typeface="Alibaba PuHuiTi R" pitchFamily="18" charset="-122"/>
              <a:ea typeface="Alibaba PuHuiTi R" pitchFamily="18" charset="-122"/>
              <a:cs typeface="Alibaba PuHuiTi R" pitchFamily="18" charset="-122"/>
            </a:endParaRPr>
          </a:p>
        </p:txBody>
      </p:sp>
      <p:pic>
        <p:nvPicPr>
          <p:cNvPr id="5" name="图片 4" descr="表格&#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6724" y="3148494"/>
            <a:ext cx="4759276" cy="1375924"/>
          </a:xfrm>
          <a:prstGeom prst="rect">
            <a:avLst/>
          </a:prstGeom>
          <a:ln>
            <a:solidFill>
              <a:schemeClr val="tx1"/>
            </a:solidFill>
          </a:ln>
        </p:spPr>
      </p:pic>
      <p:sp>
        <p:nvSpPr>
          <p:cNvPr id="6" name="矩形 5"/>
          <p:cNvSpPr/>
          <p:nvPr/>
        </p:nvSpPr>
        <p:spPr>
          <a:xfrm>
            <a:off x="1336723" y="4631982"/>
            <a:ext cx="8813955" cy="1569660"/>
          </a:xfrm>
          <a:prstGeom prst="rect">
            <a:avLst/>
          </a:prstGeom>
        </p:spPr>
        <p:txBody>
          <a:bodyPr wrap="square">
            <a:spAutoFit/>
          </a:bodyPr>
          <a:lstStyle/>
          <a:p>
            <a:pPr marL="285750"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在上图所示的截面时间（如</a:t>
            </a:r>
            <a:r>
              <a:rPr lang="en-US" altLang="zh-CN" sz="1600" dirty="0">
                <a:solidFill>
                  <a:srgbClr val="333333"/>
                </a:solidFill>
                <a:latin typeface="Alibaba PuHuiTi R" pitchFamily="18" charset="-122"/>
                <a:ea typeface="Alibaba PuHuiTi R" pitchFamily="18" charset="-122"/>
                <a:cs typeface="Alibaba PuHuiTi R" pitchFamily="18" charset="-122"/>
              </a:rPr>
              <a:t>3</a:t>
            </a:r>
            <a:r>
              <a:rPr lang="zh-CN" altLang="en-US" sz="1600" dirty="0">
                <a:solidFill>
                  <a:srgbClr val="333333"/>
                </a:solidFill>
                <a:latin typeface="Alibaba PuHuiTi R" pitchFamily="18" charset="-122"/>
                <a:ea typeface="Alibaba PuHuiTi R" pitchFamily="18" charset="-122"/>
                <a:cs typeface="Alibaba PuHuiTi R" pitchFamily="18" charset="-122"/>
              </a:rPr>
              <a:t>月</a:t>
            </a:r>
            <a:r>
              <a:rPr lang="en-US" altLang="zh-CN" sz="1600" dirty="0">
                <a:solidFill>
                  <a:srgbClr val="333333"/>
                </a:solidFill>
                <a:latin typeface="Alibaba PuHuiTi R" pitchFamily="18" charset="-122"/>
                <a:ea typeface="Alibaba PuHuiTi R" pitchFamily="18" charset="-122"/>
                <a:cs typeface="Alibaba PuHuiTi R" pitchFamily="18" charset="-122"/>
              </a:rPr>
              <a:t>5</a:t>
            </a:r>
            <a:r>
              <a:rPr lang="zh-CN" altLang="en-US" sz="1600" dirty="0">
                <a:solidFill>
                  <a:srgbClr val="333333"/>
                </a:solidFill>
                <a:latin typeface="Alibaba PuHuiTi R" pitchFamily="18" charset="-122"/>
                <a:ea typeface="Alibaba PuHuiTi R" pitchFamily="18" charset="-122"/>
                <a:cs typeface="Alibaba PuHuiTi R" pitchFamily="18" charset="-122"/>
              </a:rPr>
              <a:t>日）是看不到</a:t>
            </a:r>
            <a:r>
              <a:rPr lang="en-US" altLang="zh-CN" sz="1600" dirty="0">
                <a:solidFill>
                  <a:srgbClr val="333333"/>
                </a:solidFill>
                <a:latin typeface="Alibaba PuHuiTi R" pitchFamily="18" charset="-122"/>
                <a:ea typeface="Alibaba PuHuiTi R" pitchFamily="18" charset="-122"/>
                <a:cs typeface="Alibaba PuHuiTi R" pitchFamily="18" charset="-122"/>
              </a:rPr>
              <a:t>2</a:t>
            </a:r>
            <a:r>
              <a:rPr lang="zh-CN" altLang="en-US" sz="1600" dirty="0">
                <a:solidFill>
                  <a:srgbClr val="333333"/>
                </a:solidFill>
                <a:latin typeface="Alibaba PuHuiTi R" pitchFamily="18" charset="-122"/>
                <a:ea typeface="Alibaba PuHuiTi R" pitchFamily="18" charset="-122"/>
                <a:cs typeface="Alibaba PuHuiTi R" pitchFamily="18" charset="-122"/>
              </a:rPr>
              <a:t>月账单的逾期</a:t>
            </a:r>
            <a:r>
              <a:rPr lang="en-GB" altLang="zh-CN" sz="1600" dirty="0">
                <a:solidFill>
                  <a:srgbClr val="333333"/>
                </a:solidFill>
                <a:latin typeface="Alibaba PuHuiTi R" pitchFamily="18" charset="-122"/>
                <a:ea typeface="Alibaba PuHuiTi R" pitchFamily="18" charset="-122"/>
                <a:cs typeface="Alibaba PuHuiTi R" pitchFamily="18" charset="-122"/>
              </a:rPr>
              <a:t>DPD30</a:t>
            </a:r>
            <a:r>
              <a:rPr lang="zh-CN" altLang="en-US" sz="1600" dirty="0">
                <a:solidFill>
                  <a:srgbClr val="333333"/>
                </a:solidFill>
                <a:latin typeface="Alibaba PuHuiTi R" pitchFamily="18" charset="-122"/>
                <a:ea typeface="Alibaba PuHuiTi R" pitchFamily="18" charset="-122"/>
                <a:cs typeface="Alibaba PuHuiTi R" pitchFamily="18" charset="-122"/>
              </a:rPr>
              <a:t>的情况的</a:t>
            </a:r>
          </a:p>
          <a:p>
            <a:pPr marL="285750"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但如果数据库没有快照表会导致我们可以拿到</a:t>
            </a:r>
            <a:r>
              <a:rPr lang="en-US" altLang="zh-CN" sz="1600" dirty="0">
                <a:solidFill>
                  <a:srgbClr val="333333"/>
                </a:solidFill>
                <a:latin typeface="Alibaba PuHuiTi R" pitchFamily="18" charset="-122"/>
                <a:ea typeface="Alibaba PuHuiTi R" pitchFamily="18" charset="-122"/>
                <a:cs typeface="Alibaba PuHuiTi R" pitchFamily="18" charset="-122"/>
              </a:rPr>
              <a:t>2</a:t>
            </a:r>
            <a:r>
              <a:rPr lang="zh-CN" altLang="en-US" sz="1600" dirty="0">
                <a:solidFill>
                  <a:srgbClr val="333333"/>
                </a:solidFill>
                <a:latin typeface="Alibaba PuHuiTi R" pitchFamily="18" charset="-122"/>
                <a:ea typeface="Alibaba PuHuiTi R" pitchFamily="18" charset="-122"/>
                <a:cs typeface="Alibaba PuHuiTi R" pitchFamily="18" charset="-122"/>
              </a:rPr>
              <a:t>月账单的</a:t>
            </a:r>
            <a:r>
              <a:rPr lang="en-GB" altLang="zh-CN" sz="1600" dirty="0">
                <a:solidFill>
                  <a:srgbClr val="333333"/>
                </a:solidFill>
                <a:latin typeface="Alibaba PuHuiTi R" pitchFamily="18" charset="-122"/>
                <a:ea typeface="Alibaba PuHuiTi R" pitchFamily="18" charset="-122"/>
                <a:cs typeface="Alibaba PuHuiTi R" pitchFamily="18" charset="-122"/>
              </a:rPr>
              <a:t>DPD30</a:t>
            </a:r>
            <a:r>
              <a:rPr lang="zh-CN" altLang="en-US" sz="1600" dirty="0">
                <a:solidFill>
                  <a:srgbClr val="333333"/>
                </a:solidFill>
                <a:latin typeface="Alibaba PuHuiTi R" pitchFamily="18" charset="-122"/>
                <a:ea typeface="Alibaba PuHuiTi R" pitchFamily="18" charset="-122"/>
                <a:cs typeface="Alibaba PuHuiTi R" pitchFamily="18" charset="-122"/>
              </a:rPr>
              <a:t>情况</a:t>
            </a:r>
          </a:p>
          <a:p>
            <a:pPr marL="285750"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解决方案跟上面例子一样，分区间讨论，可以把账单分成</a:t>
            </a:r>
            <a:r>
              <a:rPr lang="en-US" altLang="zh-CN" sz="1600" dirty="0">
                <a:solidFill>
                  <a:srgbClr val="333333"/>
                </a:solidFill>
                <a:latin typeface="Alibaba PuHuiTi R" pitchFamily="18" charset="-122"/>
                <a:ea typeface="Alibaba PuHuiTi R" pitchFamily="18" charset="-122"/>
                <a:cs typeface="Alibaba PuHuiTi R" pitchFamily="18" charset="-122"/>
              </a:rPr>
              <a:t>3</a:t>
            </a:r>
            <a:r>
              <a:rPr lang="zh-CN" altLang="en-US" sz="1600" dirty="0">
                <a:solidFill>
                  <a:srgbClr val="333333"/>
                </a:solidFill>
                <a:latin typeface="Alibaba PuHuiTi R" pitchFamily="18" charset="-122"/>
                <a:ea typeface="Alibaba PuHuiTi R" pitchFamily="18" charset="-122"/>
                <a:cs typeface="Alibaba PuHuiTi R" pitchFamily="18" charset="-122"/>
              </a:rPr>
              <a:t>类</a:t>
            </a:r>
          </a:p>
          <a:p>
            <a:pPr marL="742950" lvl="1"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当前未出账账单</a:t>
            </a:r>
          </a:p>
          <a:p>
            <a:pPr marL="742950" lvl="1"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最后一个已出账账单</a:t>
            </a:r>
          </a:p>
          <a:p>
            <a:pPr marL="742950" lvl="1"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其他已出账账单 （只有这个特征可以构建逾期类特征）</a:t>
            </a:r>
            <a:endParaRPr lang="zh-CN" altLang="en-US" sz="1600" u="none" strike="noStrike" dirty="0">
              <a:solidFill>
                <a:srgbClr val="333333"/>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时间序列数据的未来信息</a:t>
            </a:r>
          </a:p>
        </p:txBody>
      </p:sp>
      <p:sp>
        <p:nvSpPr>
          <p:cNvPr id="8" name="矩形 7"/>
          <p:cNvSpPr/>
          <p:nvPr/>
        </p:nvSpPr>
        <p:spPr>
          <a:xfrm>
            <a:off x="838899" y="1533947"/>
            <a:ext cx="10393960" cy="1077218"/>
          </a:xfrm>
          <a:prstGeom prst="rect">
            <a:avLst/>
          </a:prstGeom>
        </p:spPr>
        <p:txBody>
          <a:bodyPr wrap="squar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未来信息处理小节</a:t>
            </a:r>
            <a:endParaRPr lang="en-US" altLang="zh-CN" sz="1600" dirty="0">
              <a:solidFill>
                <a:srgbClr val="333333"/>
              </a:solidFill>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及时增加快照表</a:t>
            </a:r>
          </a:p>
          <a:p>
            <a:pPr marL="742950" lvl="1"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没有快照表的情况下，将数据区分为是否有未来信息的区间，分别进行特征构造</a:t>
            </a:r>
          </a:p>
          <a:p>
            <a:pPr marL="742950" lvl="1" indent="-285750">
              <a:buFont typeface="Wingdings" panose="05000000000000000000" pitchFamily="2" charset="2"/>
              <a:buChar char="l"/>
            </a:pPr>
            <a:endParaRPr lang="zh-CN" altLang="en-US" sz="1600" u="none" strike="noStrike" dirty="0">
              <a:solidFill>
                <a:srgbClr val="333333"/>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976686" y="1286256"/>
            <a:ext cx="6298881" cy="3188208"/>
          </a:xfrm>
        </p:spPr>
        <p:txBody>
          <a:bodyPr/>
          <a:lstStyle/>
          <a:p>
            <a:endParaRPr lang="en-US" altLang="zh-CN" dirty="0">
              <a:solidFill>
                <a:srgbClr val="AD2B26"/>
              </a:solidFill>
            </a:endParaRPr>
          </a:p>
          <a:p>
            <a:r>
              <a:rPr kumimoji="1" lang="zh-CN" altLang="en-US" dirty="0"/>
              <a:t>知道未来信息的概念，及处理未来信息的方法</a:t>
            </a:r>
          </a:p>
          <a:p>
            <a:r>
              <a:rPr kumimoji="1" lang="zh-CN" altLang="en-US" dirty="0"/>
              <a:t>掌握从原始数据构造出新特征的方法</a:t>
            </a:r>
          </a:p>
          <a:p>
            <a:r>
              <a:rPr kumimoji="1" lang="zh-CN" altLang="en-US" dirty="0"/>
              <a:t>掌握特征变换的方法</a:t>
            </a:r>
          </a:p>
          <a:p>
            <a:r>
              <a:rPr kumimoji="1" lang="zh-CN" altLang="en-US" dirty="0"/>
              <a:t>掌握缺失值处理的方法</a:t>
            </a:r>
          </a:p>
          <a:p>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defRPr/>
            </a:pPr>
            <a:r>
              <a:rPr kumimoji="1" lang="zh-CN" altLang="en-US" b="1" dirty="0">
                <a:solidFill>
                  <a:srgbClr val="404040"/>
                </a:solidFill>
                <a:ea typeface="阿里巴巴普惠体" panose="00020600040101010101" pitchFamily="18" charset="-122"/>
                <a:sym typeface="+mn-ea"/>
              </a:rPr>
              <a:t>特征构造</a:t>
            </a:r>
            <a:r>
              <a:rPr kumimoji="1" lang="en-US" altLang="zh-CN" b="1" dirty="0">
                <a:solidFill>
                  <a:srgbClr val="404040"/>
                </a:solidFill>
                <a:ea typeface="阿里巴巴普惠体" panose="00020600040101010101" pitchFamily="18" charset="-122"/>
                <a:sym typeface="+mn-ea"/>
              </a:rPr>
              <a:t>-</a:t>
            </a:r>
            <a:r>
              <a:rPr kumimoji="1" lang="zh-CN" altLang="en-US" b="1" dirty="0">
                <a:solidFill>
                  <a:srgbClr val="404040"/>
                </a:solidFill>
                <a:ea typeface="阿里巴巴普惠体" panose="00020600040101010101" pitchFamily="18" charset="-122"/>
                <a:sym typeface="+mn-ea"/>
              </a:rPr>
              <a:t>时序数据特征衍生</a:t>
            </a:r>
          </a:p>
        </p:txBody>
      </p:sp>
      <p:sp>
        <p:nvSpPr>
          <p:cNvPr id="3" name="文本占位符 2"/>
          <p:cNvSpPr>
            <a:spLocks noGrp="1"/>
          </p:cNvSpPr>
          <p:nvPr>
            <p:ph type="body" sz="quarter" idx="10"/>
          </p:nvPr>
        </p:nvSpPr>
        <p:spPr/>
        <p:txBody>
          <a:bodyPr/>
          <a:lstStyle/>
          <a:p>
            <a:r>
              <a:rPr kumimoji="1" lang="en-US" altLang="zh-CN" dirty="0"/>
              <a:t>03</a:t>
            </a:r>
            <a:endParaRPr kumimoji="1"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时间序列特征</a:t>
            </a:r>
            <a:r>
              <a:rPr kumimoji="1" lang="en-US" altLang="zh-CN" dirty="0">
                <a:solidFill>
                  <a:srgbClr val="404040"/>
                </a:solidFill>
              </a:rPr>
              <a:t>—</a:t>
            </a:r>
            <a:r>
              <a:rPr kumimoji="1" lang="zh-CN" altLang="en-US" dirty="0">
                <a:solidFill>
                  <a:srgbClr val="404040"/>
                </a:solidFill>
              </a:rPr>
              <a:t>时间序列特征衍生</a:t>
            </a:r>
          </a:p>
        </p:txBody>
      </p:sp>
      <p:sp>
        <p:nvSpPr>
          <p:cNvPr id="6" name="文本框 5"/>
          <p:cNvSpPr txBox="1"/>
          <p:nvPr/>
        </p:nvSpPr>
        <p:spPr>
          <a:xfrm>
            <a:off x="890016" y="1524542"/>
            <a:ext cx="9562233" cy="2062103"/>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特征聚合：将单个特征的多个时间节点取值进行聚合。特征聚合是传统评分卡建模的主要特征构造方法</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举例：计算每个用户的额度使用率，记为特征</a:t>
            </a:r>
            <a:r>
              <a:rPr lang="en-GB" altLang="zh-CN" sz="1600" dirty="0">
                <a:latin typeface="Alibaba PuHuiTi R" pitchFamily="18" charset="-122"/>
                <a:ea typeface="Alibaba PuHuiTi R" pitchFamily="18" charset="-122"/>
                <a:cs typeface="Alibaba PuHuiTi R" pitchFamily="18" charset="-122"/>
              </a:rPr>
              <a:t>ft</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按照时间轴以月份为切片展开</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申请前</a:t>
            </a:r>
            <a:r>
              <a:rPr lang="en-US" altLang="zh-CN" sz="1600" dirty="0">
                <a:latin typeface="Alibaba PuHuiTi R" pitchFamily="18" charset="-122"/>
                <a:ea typeface="Alibaba PuHuiTi R" pitchFamily="18" charset="-122"/>
                <a:cs typeface="Alibaba PuHuiTi R" pitchFamily="18" charset="-122"/>
              </a:rPr>
              <a:t>30</a:t>
            </a:r>
            <a:r>
              <a:rPr lang="zh-CN" altLang="en-US" sz="1600" dirty="0">
                <a:latin typeface="Alibaba PuHuiTi R" pitchFamily="18" charset="-122"/>
                <a:ea typeface="Alibaba PuHuiTi R" pitchFamily="18" charset="-122"/>
                <a:cs typeface="Alibaba PuHuiTi R" pitchFamily="18" charset="-122"/>
              </a:rPr>
              <a:t>天内的额度使用率</a:t>
            </a:r>
            <a:r>
              <a:rPr lang="en-GB" altLang="zh-CN" sz="1600" dirty="0">
                <a:latin typeface="Alibaba PuHuiTi R" pitchFamily="18" charset="-122"/>
                <a:ea typeface="Alibaba PuHuiTi R" pitchFamily="18" charset="-122"/>
                <a:cs typeface="Alibaba PuHuiTi R" pitchFamily="18" charset="-122"/>
              </a:rPr>
              <a:t>ft1</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申请前</a:t>
            </a:r>
            <a:r>
              <a:rPr lang="en-US" altLang="zh-CN" sz="1600" dirty="0">
                <a:latin typeface="Alibaba PuHuiTi R" pitchFamily="18" charset="-122"/>
                <a:ea typeface="Alibaba PuHuiTi R" pitchFamily="18" charset="-122"/>
                <a:cs typeface="Alibaba PuHuiTi R" pitchFamily="18" charset="-122"/>
              </a:rPr>
              <a:t>30</a:t>
            </a:r>
            <a:r>
              <a:rPr lang="zh-CN" altLang="en-US" sz="1600" dirty="0">
                <a:latin typeface="Alibaba PuHuiTi R" pitchFamily="18" charset="-122"/>
                <a:ea typeface="Alibaba PuHuiTi R" pitchFamily="18" charset="-122"/>
                <a:cs typeface="Alibaba PuHuiTi R" pitchFamily="18" charset="-122"/>
              </a:rPr>
              <a:t>天至</a:t>
            </a:r>
            <a:r>
              <a:rPr lang="en-US" altLang="zh-CN" sz="1600" dirty="0">
                <a:latin typeface="Alibaba PuHuiTi R" pitchFamily="18" charset="-122"/>
                <a:ea typeface="Alibaba PuHuiTi R" pitchFamily="18" charset="-122"/>
                <a:cs typeface="Alibaba PuHuiTi R" pitchFamily="18" charset="-122"/>
              </a:rPr>
              <a:t>60</a:t>
            </a:r>
            <a:r>
              <a:rPr lang="zh-CN" altLang="en-US" sz="1600" dirty="0">
                <a:latin typeface="Alibaba PuHuiTi R" pitchFamily="18" charset="-122"/>
                <a:ea typeface="Alibaba PuHuiTi R" pitchFamily="18" charset="-122"/>
                <a:cs typeface="Alibaba PuHuiTi R" pitchFamily="18" charset="-122"/>
              </a:rPr>
              <a:t>天内的额度使用率</a:t>
            </a:r>
            <a:r>
              <a:rPr lang="en-GB" altLang="zh-CN" sz="1600" dirty="0">
                <a:latin typeface="Alibaba PuHuiTi R" pitchFamily="18" charset="-122"/>
                <a:ea typeface="Alibaba PuHuiTi R" pitchFamily="18" charset="-122"/>
                <a:cs typeface="Alibaba PuHuiTi R" pitchFamily="18" charset="-122"/>
              </a:rPr>
              <a:t>ft2</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申请前</a:t>
            </a:r>
            <a:r>
              <a:rPr lang="en-US" altLang="zh-CN" sz="1600" dirty="0">
                <a:latin typeface="Alibaba PuHuiTi R" pitchFamily="18" charset="-122"/>
                <a:ea typeface="Alibaba PuHuiTi R" pitchFamily="18" charset="-122"/>
                <a:cs typeface="Alibaba PuHuiTi R" pitchFamily="18" charset="-122"/>
              </a:rPr>
              <a:t>60</a:t>
            </a:r>
            <a:r>
              <a:rPr lang="zh-CN" altLang="en-US" sz="1600" dirty="0">
                <a:latin typeface="Alibaba PuHuiTi R" pitchFamily="18" charset="-122"/>
                <a:ea typeface="Alibaba PuHuiTi R" pitchFamily="18" charset="-122"/>
                <a:cs typeface="Alibaba PuHuiTi R" pitchFamily="18" charset="-122"/>
              </a:rPr>
              <a:t>天至</a:t>
            </a:r>
            <a:r>
              <a:rPr lang="en-US" altLang="zh-CN" sz="1600" dirty="0">
                <a:latin typeface="Alibaba PuHuiTi R" pitchFamily="18" charset="-122"/>
                <a:ea typeface="Alibaba PuHuiTi R" pitchFamily="18" charset="-122"/>
                <a:cs typeface="Alibaba PuHuiTi R" pitchFamily="18" charset="-122"/>
              </a:rPr>
              <a:t>90</a:t>
            </a:r>
            <a:r>
              <a:rPr lang="zh-CN" altLang="en-US" sz="1600" dirty="0">
                <a:latin typeface="Alibaba PuHuiTi R" pitchFamily="18" charset="-122"/>
                <a:ea typeface="Alibaba PuHuiTi R" pitchFamily="18" charset="-122"/>
                <a:cs typeface="Alibaba PuHuiTi R" pitchFamily="18" charset="-122"/>
              </a:rPr>
              <a:t>天内的额度使用率</a:t>
            </a:r>
            <a:r>
              <a:rPr lang="en-GB" altLang="zh-CN" sz="1600" dirty="0">
                <a:latin typeface="Alibaba PuHuiTi R" pitchFamily="18" charset="-122"/>
                <a:ea typeface="Alibaba PuHuiTi R" pitchFamily="18" charset="-122"/>
                <a:cs typeface="Alibaba PuHuiTi R" pitchFamily="18" charset="-122"/>
              </a:rPr>
              <a:t>ft3</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申请前</a:t>
            </a:r>
            <a:r>
              <a:rPr lang="en-US" altLang="zh-CN" sz="1600" dirty="0">
                <a:latin typeface="Alibaba PuHuiTi R" pitchFamily="18" charset="-122"/>
                <a:ea typeface="Alibaba PuHuiTi R" pitchFamily="18" charset="-122"/>
                <a:cs typeface="Alibaba PuHuiTi R" pitchFamily="18" charset="-122"/>
              </a:rPr>
              <a:t>330</a:t>
            </a:r>
            <a:r>
              <a:rPr lang="zh-CN" altLang="en-US" sz="1600" dirty="0">
                <a:latin typeface="Alibaba PuHuiTi R" pitchFamily="18" charset="-122"/>
                <a:ea typeface="Alibaba PuHuiTi R" pitchFamily="18" charset="-122"/>
                <a:cs typeface="Alibaba PuHuiTi R" pitchFamily="18" charset="-122"/>
              </a:rPr>
              <a:t>天至</a:t>
            </a:r>
            <a:r>
              <a:rPr lang="en-US" altLang="zh-CN" sz="1600" dirty="0">
                <a:latin typeface="Alibaba PuHuiTi R" pitchFamily="18" charset="-122"/>
                <a:ea typeface="Alibaba PuHuiTi R" pitchFamily="18" charset="-122"/>
                <a:cs typeface="Alibaba PuHuiTi R" pitchFamily="18" charset="-122"/>
              </a:rPr>
              <a:t>360</a:t>
            </a:r>
            <a:r>
              <a:rPr lang="zh-CN" altLang="en-US" sz="1600" dirty="0">
                <a:latin typeface="Alibaba PuHuiTi R" pitchFamily="18" charset="-122"/>
                <a:ea typeface="Alibaba PuHuiTi R" pitchFamily="18" charset="-122"/>
                <a:cs typeface="Alibaba PuHuiTi R" pitchFamily="18" charset="-122"/>
              </a:rPr>
              <a:t>天内的额度使用率</a:t>
            </a:r>
            <a:r>
              <a:rPr lang="en-GB" altLang="zh-CN" sz="1600" dirty="0">
                <a:latin typeface="Alibaba PuHuiTi R" pitchFamily="18" charset="-122"/>
                <a:ea typeface="Alibaba PuHuiTi R" pitchFamily="18" charset="-122"/>
                <a:cs typeface="Alibaba PuHuiTi R" pitchFamily="18" charset="-122"/>
              </a:rPr>
              <a:t>ft12</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得到一个用户的</a:t>
            </a:r>
            <a:r>
              <a:rPr lang="en-US" altLang="zh-CN" sz="1600" dirty="0">
                <a:latin typeface="Alibaba PuHuiTi R" pitchFamily="18" charset="-122"/>
                <a:ea typeface="Alibaba PuHuiTi R" pitchFamily="18" charset="-122"/>
                <a:cs typeface="Alibaba PuHuiTi R" pitchFamily="18" charset="-122"/>
              </a:rPr>
              <a:t>12</a:t>
            </a:r>
            <a:r>
              <a:rPr lang="zh-CN" altLang="en-US" sz="1600" dirty="0">
                <a:latin typeface="Alibaba PuHuiTi R" pitchFamily="18" charset="-122"/>
                <a:ea typeface="Alibaba PuHuiTi R" pitchFamily="18" charset="-122"/>
                <a:cs typeface="Alibaba PuHuiTi R" pitchFamily="18" charset="-122"/>
              </a:rPr>
              <a:t>个特征</a:t>
            </a:r>
          </a:p>
          <a:p>
            <a:pPr marL="742950" lvl="1"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p:txBody>
      </p:sp>
      <p:sp>
        <p:nvSpPr>
          <p:cNvPr id="2" name="矩形 1"/>
          <p:cNvSpPr/>
          <p:nvPr/>
        </p:nvSpPr>
        <p:spPr>
          <a:xfrm>
            <a:off x="1514167" y="3429000"/>
            <a:ext cx="6096000" cy="954107"/>
          </a:xfrm>
          <a:prstGeom prst="rect">
            <a:avLst/>
          </a:prstGeom>
          <a:solidFill>
            <a:srgbClr val="FFFFE4"/>
          </a:solidFill>
          <a:ln>
            <a:solidFill>
              <a:schemeClr val="tx1"/>
            </a:solidFill>
          </a:ln>
        </p:spPr>
        <p:txBody>
          <a:bodyPr>
            <a:spAutoFit/>
          </a:bodyPr>
          <a:lstStyle/>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pandas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pd</a:t>
            </a:r>
          </a:p>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numpy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np</a:t>
            </a:r>
          </a:p>
          <a:p>
            <a:r>
              <a:rPr lang="en-GB" altLang="zh-CN" sz="1400" dirty="0">
                <a:solidFill>
                  <a:srgbClr val="000000"/>
                </a:solidFill>
                <a:latin typeface="Alibaba PuHuiTi R" pitchFamily="18" charset="-122"/>
                <a:ea typeface="Alibaba PuHuiTi R" pitchFamily="18" charset="-122"/>
                <a:cs typeface="Alibaba PuHuiTi R" pitchFamily="18" charset="-122"/>
              </a:rPr>
              <a:t>data = </a:t>
            </a:r>
            <a:r>
              <a:rPr lang="en-GB" altLang="zh-CN" sz="1400" dirty="0" err="1">
                <a:solidFill>
                  <a:srgbClr val="000000"/>
                </a:solidFill>
                <a:latin typeface="Alibaba PuHuiTi R" pitchFamily="18" charset="-122"/>
                <a:ea typeface="Alibaba PuHuiTi R" pitchFamily="18" charset="-122"/>
                <a:cs typeface="Alibaba PuHuiTi R" pitchFamily="18" charset="-122"/>
              </a:rPr>
              <a:t>pd.read_excel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'data/</a:t>
            </a:r>
            <a:r>
              <a:rPr lang="en-GB" altLang="zh-CN" sz="1400" dirty="0" err="1">
                <a:solidFill>
                  <a:srgbClr val="A31515"/>
                </a:solidFill>
                <a:latin typeface="Alibaba PuHuiTi R" pitchFamily="18" charset="-122"/>
                <a:ea typeface="Alibaba PuHuiTi R" pitchFamily="18" charset="-122"/>
                <a:cs typeface="Alibaba PuHuiTi R" pitchFamily="18" charset="-122"/>
              </a:rPr>
              <a:t>textdata.xlsx</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data.head</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5" name="图片 4"/>
          <p:cNvPicPr>
            <a:picLocks noChangeAspect="1"/>
          </p:cNvPicPr>
          <p:nvPr/>
        </p:nvPicPr>
        <p:blipFill>
          <a:blip r:embed="rId4"/>
          <a:stretch>
            <a:fillRect/>
          </a:stretch>
        </p:blipFill>
        <p:spPr>
          <a:xfrm>
            <a:off x="1514166" y="4588909"/>
            <a:ext cx="7678185" cy="2024902"/>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时间序列特征</a:t>
            </a:r>
            <a:r>
              <a:rPr kumimoji="1" lang="en-US" altLang="zh-CN" dirty="0">
                <a:solidFill>
                  <a:srgbClr val="404040"/>
                </a:solidFill>
              </a:rPr>
              <a:t>—</a:t>
            </a:r>
            <a:r>
              <a:rPr kumimoji="1" lang="zh-CN" altLang="en-US" dirty="0">
                <a:solidFill>
                  <a:srgbClr val="404040"/>
                </a:solidFill>
              </a:rPr>
              <a:t>时间序列特征衍生</a:t>
            </a:r>
          </a:p>
        </p:txBody>
      </p:sp>
      <p:sp>
        <p:nvSpPr>
          <p:cNvPr id="6" name="文本框 5"/>
          <p:cNvSpPr txBox="1"/>
          <p:nvPr/>
        </p:nvSpPr>
        <p:spPr>
          <a:xfrm>
            <a:off x="890016" y="1524542"/>
            <a:ext cx="8792792"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可以根据这个时间序列进行基于经验的人工特征衍生，例如计算最近</a:t>
            </a:r>
            <a:r>
              <a:rPr lang="en-GB" altLang="zh-CN" sz="1600" dirty="0">
                <a:latin typeface="Alibaba PuHuiTi R" pitchFamily="18" charset="-122"/>
                <a:ea typeface="Alibaba PuHuiTi R" pitchFamily="18" charset="-122"/>
                <a:cs typeface="Alibaba PuHuiTi R" pitchFamily="18" charset="-122"/>
              </a:rPr>
              <a:t>P</a:t>
            </a:r>
            <a:r>
              <a:rPr lang="zh-CN" altLang="en-US" sz="1600" dirty="0">
                <a:latin typeface="Alibaba PuHuiTi R" pitchFamily="18" charset="-122"/>
                <a:ea typeface="Alibaba PuHuiTi R" pitchFamily="18" charset="-122"/>
                <a:cs typeface="Alibaba PuHuiTi R" pitchFamily="18" charset="-122"/>
              </a:rPr>
              <a:t>个月特征大于</a:t>
            </a:r>
            <a:r>
              <a:rPr lang="en-US" altLang="zh-CN" sz="1600" dirty="0">
                <a:latin typeface="Alibaba PuHuiTi R" pitchFamily="18" charset="-122"/>
                <a:ea typeface="Alibaba PuHuiTi R" pitchFamily="18" charset="-122"/>
                <a:cs typeface="Alibaba PuHuiTi R" pitchFamily="18" charset="-122"/>
              </a:rPr>
              <a:t>0</a:t>
            </a:r>
            <a:r>
              <a:rPr lang="zh-CN" altLang="en-US" sz="1600" dirty="0">
                <a:latin typeface="Alibaba PuHuiTi R" pitchFamily="18" charset="-122"/>
                <a:ea typeface="Alibaba PuHuiTi R" pitchFamily="18" charset="-122"/>
                <a:cs typeface="Alibaba PuHuiTi R" pitchFamily="18" charset="-122"/>
              </a:rPr>
              <a:t>的月份数</a:t>
            </a:r>
          </a:p>
          <a:p>
            <a:pPr lvl="1"/>
            <a:endParaRPr lang="zh-CN" altLang="en-US" sz="1600" dirty="0">
              <a:latin typeface="Alibaba PuHuiTi R" pitchFamily="18" charset="-122"/>
              <a:ea typeface="Alibaba PuHuiTi R" pitchFamily="18" charset="-122"/>
              <a:cs typeface="Alibaba PuHuiTi R" pitchFamily="18" charset="-122"/>
            </a:endParaRPr>
          </a:p>
        </p:txBody>
      </p:sp>
      <p:pic>
        <p:nvPicPr>
          <p:cNvPr id="7" name="图片 6"/>
          <p:cNvPicPr>
            <a:picLocks noChangeAspect="1"/>
          </p:cNvPicPr>
          <p:nvPr/>
        </p:nvPicPr>
        <p:blipFill>
          <a:blip r:embed="rId4"/>
          <a:stretch>
            <a:fillRect/>
          </a:stretch>
        </p:blipFill>
        <p:spPr>
          <a:xfrm>
            <a:off x="1447319" y="1993192"/>
            <a:ext cx="7678185" cy="2024902"/>
          </a:xfrm>
          <a:prstGeom prst="rect">
            <a:avLst/>
          </a:prstGeom>
          <a:ln>
            <a:solidFill>
              <a:schemeClr val="tx1"/>
            </a:solidFill>
          </a:ln>
        </p:spPr>
      </p:pic>
      <p:sp>
        <p:nvSpPr>
          <p:cNvPr id="8" name="矩形 7"/>
          <p:cNvSpPr/>
          <p:nvPr/>
        </p:nvSpPr>
        <p:spPr>
          <a:xfrm>
            <a:off x="1447319" y="4440591"/>
            <a:ext cx="6096000" cy="1169551"/>
          </a:xfrm>
          <a:prstGeom prst="rect">
            <a:avLst/>
          </a:prstGeom>
          <a:solidFill>
            <a:srgbClr val="FFFFE4"/>
          </a:solidFill>
          <a:ln>
            <a:solidFill>
              <a:schemeClr val="tx1"/>
            </a:solidFill>
          </a:ln>
        </p:spPr>
        <p:txBody>
          <a:bodyPr>
            <a:spAutoFit/>
          </a:bodyPr>
          <a:lstStyle/>
          <a:p>
            <a:r>
              <a:rPr lang="en-US"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最近</a:t>
            </a:r>
            <a:r>
              <a:rPr lang="en-GB" altLang="zh-CN" sz="1400" dirty="0">
                <a:solidFill>
                  <a:srgbClr val="008000"/>
                </a:solidFill>
                <a:latin typeface="Alibaba PuHuiTi R" pitchFamily="18" charset="-122"/>
                <a:ea typeface="Alibaba PuHuiTi R" pitchFamily="18" charset="-122"/>
                <a:cs typeface="Alibaba PuHuiTi R" pitchFamily="18" charset="-122"/>
              </a:rPr>
              <a:t>p</a:t>
            </a:r>
            <a:r>
              <a:rPr lang="zh-CN" altLang="en-US" sz="1400" dirty="0">
                <a:solidFill>
                  <a:srgbClr val="008000"/>
                </a:solidFill>
                <a:latin typeface="Alibaba PuHuiTi R" pitchFamily="18" charset="-122"/>
                <a:ea typeface="Alibaba PuHuiTi R" pitchFamily="18" charset="-122"/>
                <a:cs typeface="Alibaba PuHuiTi R" pitchFamily="18" charset="-122"/>
              </a:rPr>
              <a:t>个月，</a:t>
            </a:r>
            <a:r>
              <a:rPr lang="en-GB" altLang="zh-CN" sz="1400" dirty="0">
                <a:solidFill>
                  <a:srgbClr val="008000"/>
                </a:solidFill>
                <a:latin typeface="Alibaba PuHuiTi R" pitchFamily="18" charset="-122"/>
                <a:ea typeface="Alibaba PuHuiTi R" pitchFamily="18" charset="-122"/>
                <a:cs typeface="Alibaba PuHuiTi R" pitchFamily="18" charset="-122"/>
              </a:rPr>
              <a:t>ft&gt;0</a:t>
            </a:r>
            <a:r>
              <a:rPr lang="zh-CN" altLang="en-US" sz="1400" dirty="0">
                <a:solidFill>
                  <a:srgbClr val="008000"/>
                </a:solidFill>
                <a:latin typeface="Alibaba PuHuiTi R" pitchFamily="18" charset="-122"/>
                <a:ea typeface="Alibaba PuHuiTi R" pitchFamily="18" charset="-122"/>
                <a:cs typeface="Alibaba PuHuiTi R" pitchFamily="18" charset="-122"/>
              </a:rPr>
              <a:t>的月份数</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def</a:t>
            </a:r>
            <a:r>
              <a:rPr lang="en-GB" altLang="zh-CN" sz="1400" dirty="0">
                <a:solidFill>
                  <a:srgbClr val="000000"/>
                </a:solidFill>
                <a:latin typeface="Alibaba PuHuiTi R" pitchFamily="18" charset="-122"/>
                <a:ea typeface="Alibaba PuHuiTi R" pitchFamily="18" charset="-122"/>
                <a:cs typeface="Alibaba PuHuiTi R" pitchFamily="18" charset="-122"/>
              </a:rPr>
              <a:t> Num(</a:t>
            </a:r>
            <a:r>
              <a:rPr lang="en-GB" altLang="zh-CN" sz="1400" dirty="0" err="1">
                <a:solidFill>
                  <a:srgbClr val="000000"/>
                </a:solidFill>
                <a:latin typeface="Alibaba PuHuiTi R" pitchFamily="18" charset="-122"/>
                <a:ea typeface="Alibaba PuHuiTi R" pitchFamily="18" charset="-122"/>
                <a:cs typeface="Alibaba PuHuiTi R" pitchFamily="18" charset="-122"/>
              </a:rPr>
              <a:t>ft,p</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8000"/>
                </a:solidFill>
                <a:latin typeface="Alibaba PuHuiTi R" pitchFamily="18" charset="-122"/>
                <a:ea typeface="Alibaba PuHuiTi R" pitchFamily="18" charset="-122"/>
                <a:cs typeface="Alibaba PuHuiTi R" pitchFamily="18" charset="-122"/>
              </a:rPr>
              <a:t>#ft </a:t>
            </a:r>
            <a:r>
              <a:rPr lang="zh-CN" altLang="en-US" sz="1400" dirty="0">
                <a:solidFill>
                  <a:srgbClr val="008000"/>
                </a:solidFill>
                <a:latin typeface="Alibaba PuHuiTi R" pitchFamily="18" charset="-122"/>
                <a:ea typeface="Alibaba PuHuiTi R" pitchFamily="18" charset="-122"/>
                <a:cs typeface="Alibaba PuHuiTi R" pitchFamily="18" charset="-122"/>
              </a:rPr>
              <a:t>特征名字 </a:t>
            </a:r>
            <a:r>
              <a:rPr lang="en-GB" altLang="zh-CN" sz="1400" dirty="0">
                <a:solidFill>
                  <a:srgbClr val="008000"/>
                </a:solidFill>
                <a:latin typeface="Alibaba PuHuiTi R" pitchFamily="18" charset="-122"/>
                <a:ea typeface="Alibaba PuHuiTi R" pitchFamily="18" charset="-122"/>
                <a:cs typeface="Alibaba PuHuiTi R" pitchFamily="18" charset="-122"/>
              </a:rPr>
              <a:t>p</a:t>
            </a:r>
            <a:r>
              <a:rPr lang="zh-CN" altLang="en-US" sz="1400" dirty="0">
                <a:solidFill>
                  <a:srgbClr val="008000"/>
                </a:solidFill>
                <a:latin typeface="Alibaba PuHuiTi R" pitchFamily="18" charset="-122"/>
                <a:ea typeface="Alibaba PuHuiTi R" pitchFamily="18" charset="-122"/>
                <a:cs typeface="Alibaba PuHuiTi R" pitchFamily="18" charset="-122"/>
              </a:rPr>
              <a:t>特征大于</a:t>
            </a:r>
            <a:r>
              <a:rPr lang="en-US" altLang="zh-CN" sz="1400" dirty="0">
                <a:solidFill>
                  <a:srgbClr val="008000"/>
                </a:solidFill>
                <a:latin typeface="Alibaba PuHuiTi R" pitchFamily="18" charset="-122"/>
                <a:ea typeface="Alibaba PuHuiTi R" pitchFamily="18" charset="-122"/>
                <a:cs typeface="Alibaba PuHuiTi R" pitchFamily="18" charset="-122"/>
              </a:rPr>
              <a:t>0</a:t>
            </a:r>
            <a:r>
              <a:rPr lang="zh-CN" altLang="en-US" sz="1400" dirty="0">
                <a:solidFill>
                  <a:srgbClr val="008000"/>
                </a:solidFill>
                <a:latin typeface="Alibaba PuHuiTi R" pitchFamily="18" charset="-122"/>
                <a:ea typeface="Alibaba PuHuiTi R" pitchFamily="18" charset="-122"/>
                <a:cs typeface="Alibaba PuHuiTi R" pitchFamily="18" charset="-122"/>
              </a:rPr>
              <a:t>的月份数</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	df=</a:t>
            </a:r>
            <a:r>
              <a:rPr lang="en-GB" altLang="zh-CN" sz="1400" dirty="0" err="1">
                <a:solidFill>
                  <a:srgbClr val="000000"/>
                </a:solidFill>
                <a:latin typeface="Alibaba PuHuiTi R" pitchFamily="18" charset="-122"/>
                <a:ea typeface="Alibaba PuHuiTi R" pitchFamily="18" charset="-122"/>
                <a:cs typeface="Alibaba PuHuiTi R" pitchFamily="18" charset="-122"/>
              </a:rPr>
              <a:t>data.loc</a:t>
            </a:r>
            <a:r>
              <a:rPr lang="en-GB" altLang="zh-CN" sz="1400" dirty="0">
                <a:solidFill>
                  <a:srgbClr val="000000"/>
                </a:solidFill>
                <a:latin typeface="Alibaba PuHuiTi R" pitchFamily="18" charset="-122"/>
                <a:ea typeface="Alibaba PuHuiTi R" pitchFamily="18" charset="-122"/>
                <a:cs typeface="Alibaba PuHuiTi R" pitchFamily="18" charset="-122"/>
              </a:rPr>
              <a:t>[:,ft+</a:t>
            </a:r>
            <a:r>
              <a:rPr lang="en-GB" altLang="zh-CN" sz="1400" dirty="0">
                <a:solidFill>
                  <a:srgbClr val="A31515"/>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:ft+str(p)]</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auto_value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np.where</a:t>
            </a:r>
            <a:r>
              <a:rPr lang="en-GB" altLang="zh-CN" sz="1400" dirty="0">
                <a:solidFill>
                  <a:srgbClr val="000000"/>
                </a:solidFill>
                <a:latin typeface="Alibaba PuHuiTi R" pitchFamily="18" charset="-122"/>
                <a:ea typeface="Alibaba PuHuiTi R" pitchFamily="18" charset="-122"/>
                <a:cs typeface="Alibaba PuHuiTi R" pitchFamily="18" charset="-122"/>
              </a:rPr>
              <a:t>(df&gt;</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).sum(axis=</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FF"/>
                </a:solidFill>
                <a:latin typeface="Alibaba PuHuiTi R" pitchFamily="18" charset="-122"/>
                <a:ea typeface="Alibaba PuHuiTi R" pitchFamily="18" charset="-122"/>
                <a:cs typeface="Alibaba PuHuiTi R" pitchFamily="18" charset="-122"/>
              </a:rPr>
              <a:t>	return</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ft+</a:t>
            </a:r>
            <a:r>
              <a:rPr lang="en-GB" altLang="zh-CN" sz="1400" dirty="0" err="1">
                <a:solidFill>
                  <a:srgbClr val="A31515"/>
                </a:solidFill>
                <a:latin typeface="Alibaba PuHuiTi R" pitchFamily="18" charset="-122"/>
                <a:ea typeface="Alibaba PuHuiTi R" pitchFamily="18" charset="-122"/>
                <a:cs typeface="Alibaba PuHuiTi R" pitchFamily="18" charset="-122"/>
              </a:rPr>
              <a:t>'_num'</a:t>
            </a:r>
            <a:r>
              <a:rPr lang="en-GB" altLang="zh-CN" sz="1400" dirty="0" err="1">
                <a:solidFill>
                  <a:srgbClr val="000000"/>
                </a:solidFill>
                <a:latin typeface="Alibaba PuHuiTi R" pitchFamily="18" charset="-122"/>
                <a:ea typeface="Alibaba PuHuiTi R" pitchFamily="18" charset="-122"/>
                <a:cs typeface="Alibaba PuHuiTi R" pitchFamily="18" charset="-122"/>
              </a:rPr>
              <a:t>+str</a:t>
            </a:r>
            <a:r>
              <a:rPr lang="en-GB" altLang="zh-CN" sz="1400" dirty="0">
                <a:solidFill>
                  <a:srgbClr val="000000"/>
                </a:solidFill>
                <a:latin typeface="Alibaba PuHuiTi R" pitchFamily="18" charset="-122"/>
                <a:ea typeface="Alibaba PuHuiTi R" pitchFamily="18" charset="-122"/>
                <a:cs typeface="Alibaba PuHuiTi R" pitchFamily="18" charset="-122"/>
              </a:rPr>
              <a:t>(p),</a:t>
            </a:r>
            <a:r>
              <a:rPr lang="en-GB" altLang="zh-CN" sz="1400" dirty="0" err="1">
                <a:solidFill>
                  <a:srgbClr val="000000"/>
                </a:solidFill>
                <a:latin typeface="Alibaba PuHuiTi R" pitchFamily="18" charset="-122"/>
                <a:ea typeface="Alibaba PuHuiTi R" pitchFamily="18" charset="-122"/>
                <a:cs typeface="Alibaba PuHuiTi R" pitchFamily="18" charset="-122"/>
              </a:rPr>
              <a:t>auto_value</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时间序列特征</a:t>
            </a:r>
            <a:r>
              <a:rPr kumimoji="1" lang="en-US" altLang="zh-CN" dirty="0">
                <a:solidFill>
                  <a:srgbClr val="404040"/>
                </a:solidFill>
              </a:rPr>
              <a:t>—</a:t>
            </a:r>
            <a:r>
              <a:rPr kumimoji="1" lang="zh-CN" altLang="en-US" dirty="0">
                <a:solidFill>
                  <a:srgbClr val="404040"/>
                </a:solidFill>
              </a:rPr>
              <a:t>时间序列特征衍生</a:t>
            </a:r>
          </a:p>
        </p:txBody>
      </p:sp>
      <p:sp>
        <p:nvSpPr>
          <p:cNvPr id="6" name="文本框 5"/>
          <p:cNvSpPr txBox="1"/>
          <p:nvPr/>
        </p:nvSpPr>
        <p:spPr>
          <a:xfrm>
            <a:off x="890016" y="1524542"/>
            <a:ext cx="3682418"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计算最近</a:t>
            </a:r>
            <a:r>
              <a:rPr lang="en-GB" altLang="zh-CN" sz="1600" dirty="0">
                <a:latin typeface="Alibaba PuHuiTi R" pitchFamily="18" charset="-122"/>
                <a:ea typeface="Alibaba PuHuiTi R" pitchFamily="18" charset="-122"/>
                <a:cs typeface="Alibaba PuHuiTi R" pitchFamily="18" charset="-122"/>
              </a:rPr>
              <a:t>P</a:t>
            </a:r>
            <a:r>
              <a:rPr lang="zh-CN" altLang="en-US" sz="1600" dirty="0">
                <a:latin typeface="Alibaba PuHuiTi R" pitchFamily="18" charset="-122"/>
                <a:ea typeface="Alibaba PuHuiTi R" pitchFamily="18" charset="-122"/>
                <a:cs typeface="Alibaba PuHuiTi R" pitchFamily="18" charset="-122"/>
              </a:rPr>
              <a:t>个月特征</a:t>
            </a:r>
            <a:r>
              <a:rPr lang="en-GB" altLang="zh-CN" sz="1600" dirty="0">
                <a:latin typeface="Alibaba PuHuiTi R" pitchFamily="18" charset="-122"/>
                <a:ea typeface="Alibaba PuHuiTi R" pitchFamily="18" charset="-122"/>
                <a:cs typeface="Alibaba PuHuiTi R" pitchFamily="18" charset="-122"/>
              </a:rPr>
              <a:t>ft</a:t>
            </a:r>
            <a:r>
              <a:rPr lang="zh-CN" altLang="en-US" sz="1600" dirty="0">
                <a:latin typeface="Alibaba PuHuiTi R" pitchFamily="18" charset="-122"/>
                <a:ea typeface="Alibaba PuHuiTi R" pitchFamily="18" charset="-122"/>
                <a:cs typeface="Alibaba PuHuiTi R" pitchFamily="18" charset="-122"/>
              </a:rPr>
              <a:t>等于</a:t>
            </a:r>
            <a:r>
              <a:rPr lang="en-US" altLang="zh-CN" sz="1600" dirty="0">
                <a:latin typeface="Alibaba PuHuiTi R" pitchFamily="18" charset="-122"/>
                <a:ea typeface="Alibaba PuHuiTi R" pitchFamily="18" charset="-122"/>
                <a:cs typeface="Alibaba PuHuiTi R" pitchFamily="18" charset="-122"/>
              </a:rPr>
              <a:t>0</a:t>
            </a:r>
            <a:r>
              <a:rPr lang="zh-CN" altLang="en-US" sz="1600" dirty="0">
                <a:latin typeface="Alibaba PuHuiTi R" pitchFamily="18" charset="-122"/>
                <a:ea typeface="Alibaba PuHuiTi R" pitchFamily="18" charset="-122"/>
                <a:cs typeface="Alibaba PuHuiTi R" pitchFamily="18" charset="-122"/>
              </a:rPr>
              <a:t>的月份数</a:t>
            </a:r>
          </a:p>
          <a:p>
            <a:pPr lvl="1"/>
            <a:endParaRPr lang="zh-CN" altLang="en-US" sz="1600" dirty="0">
              <a:latin typeface="Alibaba PuHuiTi R" pitchFamily="18" charset="-122"/>
              <a:ea typeface="Alibaba PuHuiTi R" pitchFamily="18" charset="-122"/>
              <a:cs typeface="Alibaba PuHuiTi R" pitchFamily="18" charset="-122"/>
            </a:endParaRPr>
          </a:p>
        </p:txBody>
      </p:sp>
      <p:pic>
        <p:nvPicPr>
          <p:cNvPr id="7" name="图片 6"/>
          <p:cNvPicPr>
            <a:picLocks noChangeAspect="1"/>
          </p:cNvPicPr>
          <p:nvPr/>
        </p:nvPicPr>
        <p:blipFill>
          <a:blip r:embed="rId4"/>
          <a:stretch>
            <a:fillRect/>
          </a:stretch>
        </p:blipFill>
        <p:spPr>
          <a:xfrm>
            <a:off x="1447319" y="1993192"/>
            <a:ext cx="7678185" cy="2024902"/>
          </a:xfrm>
          <a:prstGeom prst="rect">
            <a:avLst/>
          </a:prstGeom>
          <a:ln>
            <a:solidFill>
              <a:schemeClr val="tx1"/>
            </a:solidFill>
          </a:ln>
        </p:spPr>
      </p:pic>
      <p:sp>
        <p:nvSpPr>
          <p:cNvPr id="2" name="矩形 1"/>
          <p:cNvSpPr/>
          <p:nvPr/>
        </p:nvSpPr>
        <p:spPr>
          <a:xfrm>
            <a:off x="1447319" y="4351988"/>
            <a:ext cx="6096000" cy="1169551"/>
          </a:xfrm>
          <a:prstGeom prst="rect">
            <a:avLst/>
          </a:prstGeom>
          <a:solidFill>
            <a:srgbClr val="FFFFE4"/>
          </a:solidFill>
          <a:ln>
            <a:solidFill>
              <a:schemeClr val="tx1"/>
            </a:solidFill>
          </a:ln>
        </p:spPr>
        <p:txBody>
          <a:bodyPr>
            <a:spAutoFit/>
          </a:bodyPr>
          <a:lstStyle/>
          <a:p>
            <a:r>
              <a:rPr lang="en-US"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最近</a:t>
            </a:r>
            <a:r>
              <a:rPr lang="en-GB" altLang="zh-CN" sz="1400" dirty="0">
                <a:solidFill>
                  <a:srgbClr val="008000"/>
                </a:solidFill>
                <a:latin typeface="Alibaba PuHuiTi R" pitchFamily="18" charset="-122"/>
                <a:ea typeface="Alibaba PuHuiTi R" pitchFamily="18" charset="-122"/>
                <a:cs typeface="Alibaba PuHuiTi R" pitchFamily="18" charset="-122"/>
              </a:rPr>
              <a:t>p</a:t>
            </a:r>
            <a:r>
              <a:rPr lang="zh-CN" altLang="en-US" sz="1400" dirty="0">
                <a:solidFill>
                  <a:srgbClr val="008000"/>
                </a:solidFill>
                <a:latin typeface="Alibaba PuHuiTi R" pitchFamily="18" charset="-122"/>
                <a:ea typeface="Alibaba PuHuiTi R" pitchFamily="18" charset="-122"/>
                <a:cs typeface="Alibaba PuHuiTi R" pitchFamily="18" charset="-122"/>
              </a:rPr>
              <a:t>个月，</a:t>
            </a:r>
            <a:r>
              <a:rPr lang="en-GB" altLang="zh-CN" sz="1400" dirty="0">
                <a:solidFill>
                  <a:srgbClr val="008000"/>
                </a:solidFill>
                <a:latin typeface="Alibaba PuHuiTi R" pitchFamily="18" charset="-122"/>
                <a:ea typeface="Alibaba PuHuiTi R" pitchFamily="18" charset="-122"/>
                <a:cs typeface="Alibaba PuHuiTi R" pitchFamily="18" charset="-122"/>
              </a:rPr>
              <a:t>ft=0</a:t>
            </a:r>
            <a:r>
              <a:rPr lang="zh-CN" altLang="en-US" sz="1400" dirty="0">
                <a:solidFill>
                  <a:srgbClr val="008000"/>
                </a:solidFill>
                <a:latin typeface="Alibaba PuHuiTi R" pitchFamily="18" charset="-122"/>
                <a:ea typeface="Alibaba PuHuiTi R" pitchFamily="18" charset="-122"/>
                <a:cs typeface="Alibaba PuHuiTi R" pitchFamily="18" charset="-122"/>
              </a:rPr>
              <a:t>的月份数</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def</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zero_cnt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ft,p</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df=</a:t>
            </a:r>
            <a:r>
              <a:rPr lang="en-GB" altLang="zh-CN" sz="1400" dirty="0" err="1">
                <a:solidFill>
                  <a:srgbClr val="000000"/>
                </a:solidFill>
                <a:latin typeface="Alibaba PuHuiTi R" pitchFamily="18" charset="-122"/>
                <a:ea typeface="Alibaba PuHuiTi R" pitchFamily="18" charset="-122"/>
                <a:cs typeface="Alibaba PuHuiTi R" pitchFamily="18" charset="-122"/>
              </a:rPr>
              <a:t>data.loc</a:t>
            </a:r>
            <a:r>
              <a:rPr lang="en-GB" altLang="zh-CN" sz="1400" dirty="0">
                <a:solidFill>
                  <a:srgbClr val="000000"/>
                </a:solidFill>
                <a:latin typeface="Alibaba PuHuiTi R" pitchFamily="18" charset="-122"/>
                <a:ea typeface="Alibaba PuHuiTi R" pitchFamily="18" charset="-122"/>
                <a:cs typeface="Alibaba PuHuiTi R" pitchFamily="18" charset="-122"/>
              </a:rPr>
              <a:t>[:,ft+</a:t>
            </a:r>
            <a:r>
              <a:rPr lang="en-GB" altLang="zh-CN" sz="1400" dirty="0">
                <a:solidFill>
                  <a:srgbClr val="A31515"/>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:ft+str(p)]</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auto_value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np.where</a:t>
            </a:r>
            <a:r>
              <a:rPr lang="en-GB" altLang="zh-CN" sz="1400" dirty="0">
                <a:solidFill>
                  <a:srgbClr val="000000"/>
                </a:solidFill>
                <a:latin typeface="Alibaba PuHuiTi R" pitchFamily="18" charset="-122"/>
                <a:ea typeface="Alibaba PuHuiTi R" pitchFamily="18" charset="-122"/>
                <a:cs typeface="Alibaba PuHuiTi R" pitchFamily="18" charset="-122"/>
              </a:rPr>
              <a:t>(df==</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).sum(axis=</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FF"/>
                </a:solidFill>
                <a:latin typeface="Alibaba PuHuiTi R" pitchFamily="18" charset="-122"/>
                <a:ea typeface="Alibaba PuHuiTi R" pitchFamily="18" charset="-122"/>
                <a:cs typeface="Alibaba PuHuiTi R" pitchFamily="18" charset="-122"/>
              </a:rPr>
              <a:t>	return</a:t>
            </a:r>
            <a:r>
              <a:rPr lang="en-GB" altLang="zh-CN" sz="1400" dirty="0">
                <a:solidFill>
                  <a:srgbClr val="000000"/>
                </a:solidFill>
                <a:latin typeface="Alibaba PuHuiTi R" pitchFamily="18" charset="-122"/>
                <a:ea typeface="Alibaba PuHuiTi R" pitchFamily="18" charset="-122"/>
                <a:cs typeface="Alibaba PuHuiTi R" pitchFamily="18" charset="-122"/>
              </a:rPr>
              <a:t> ft+</a:t>
            </a:r>
            <a:r>
              <a:rPr lang="en-GB" altLang="zh-CN" sz="1400" dirty="0">
                <a:solidFill>
                  <a:srgbClr val="A31515"/>
                </a:solidFill>
                <a:latin typeface="Alibaba PuHuiTi R" pitchFamily="18" charset="-122"/>
                <a:ea typeface="Alibaba PuHuiTi R" pitchFamily="18" charset="-122"/>
                <a:cs typeface="Alibaba PuHuiTi R" pitchFamily="18" charset="-122"/>
              </a:rPr>
              <a:t>'_zero_</a:t>
            </a:r>
            <a:r>
              <a:rPr lang="en-GB" altLang="zh-CN" sz="1400" dirty="0" err="1">
                <a:solidFill>
                  <a:srgbClr val="A31515"/>
                </a:solidFill>
                <a:latin typeface="Alibaba PuHuiTi R" pitchFamily="18" charset="-122"/>
                <a:ea typeface="Alibaba PuHuiTi R" pitchFamily="18" charset="-122"/>
                <a:cs typeface="Alibaba PuHuiTi R" pitchFamily="18" charset="-122"/>
              </a:rPr>
              <a:t>cnt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+str(p),</a:t>
            </a:r>
            <a:r>
              <a:rPr lang="en-GB" altLang="zh-CN" sz="1400" dirty="0" err="1">
                <a:solidFill>
                  <a:srgbClr val="000000"/>
                </a:solidFill>
                <a:latin typeface="Alibaba PuHuiTi R" pitchFamily="18" charset="-122"/>
                <a:ea typeface="Alibaba PuHuiTi R" pitchFamily="18" charset="-122"/>
                <a:cs typeface="Alibaba PuHuiTi R" pitchFamily="18" charset="-122"/>
              </a:rPr>
              <a:t>auto_value</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时间序列特征</a:t>
            </a:r>
            <a:r>
              <a:rPr kumimoji="1" lang="en-US" altLang="zh-CN" dirty="0">
                <a:solidFill>
                  <a:srgbClr val="404040"/>
                </a:solidFill>
              </a:rPr>
              <a:t>—</a:t>
            </a:r>
            <a:r>
              <a:rPr kumimoji="1" lang="zh-CN" altLang="en-US" dirty="0">
                <a:solidFill>
                  <a:srgbClr val="404040"/>
                </a:solidFill>
              </a:rPr>
              <a:t>时间序列特征衍生</a:t>
            </a:r>
          </a:p>
        </p:txBody>
      </p:sp>
      <p:sp>
        <p:nvSpPr>
          <p:cNvPr id="6" name="文本框 5"/>
          <p:cNvSpPr txBox="1"/>
          <p:nvPr/>
        </p:nvSpPr>
        <p:spPr>
          <a:xfrm>
            <a:off x="890016" y="1524542"/>
            <a:ext cx="2965877"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计算最近</a:t>
            </a:r>
            <a:r>
              <a:rPr lang="en-GB" altLang="zh-CN" sz="1600" dirty="0">
                <a:latin typeface="Alibaba PuHuiTi R" pitchFamily="18" charset="-122"/>
                <a:ea typeface="Alibaba PuHuiTi R" pitchFamily="18" charset="-122"/>
                <a:cs typeface="Alibaba PuHuiTi R" pitchFamily="18" charset="-122"/>
              </a:rPr>
              <a:t>p</a:t>
            </a:r>
            <a:r>
              <a:rPr lang="zh-CN" altLang="en-US" sz="1600" dirty="0">
                <a:latin typeface="Alibaba PuHuiTi R" pitchFamily="18" charset="-122"/>
                <a:ea typeface="Alibaba PuHuiTi R" pitchFamily="18" charset="-122"/>
                <a:cs typeface="Alibaba PuHuiTi R" pitchFamily="18" charset="-122"/>
              </a:rPr>
              <a:t>个月特征</a:t>
            </a:r>
            <a:r>
              <a:rPr lang="en-GB" altLang="zh-CN" sz="1600" dirty="0">
                <a:latin typeface="Alibaba PuHuiTi R" pitchFamily="18" charset="-122"/>
                <a:ea typeface="Alibaba PuHuiTi R" pitchFamily="18" charset="-122"/>
                <a:cs typeface="Alibaba PuHuiTi R" pitchFamily="18" charset="-122"/>
              </a:rPr>
              <a:t>ft</a:t>
            </a:r>
            <a:r>
              <a:rPr lang="zh-CN" altLang="en-US" sz="1600" dirty="0">
                <a:latin typeface="Alibaba PuHuiTi R" pitchFamily="18" charset="-122"/>
                <a:ea typeface="Alibaba PuHuiTi R" pitchFamily="18" charset="-122"/>
                <a:cs typeface="Alibaba PuHuiTi R" pitchFamily="18" charset="-122"/>
              </a:rPr>
              <a:t>的均值</a:t>
            </a:r>
          </a:p>
          <a:p>
            <a:pPr lvl="1"/>
            <a:endParaRPr lang="zh-CN" altLang="en-US" sz="1600" dirty="0">
              <a:latin typeface="Alibaba PuHuiTi R" pitchFamily="18" charset="-122"/>
              <a:ea typeface="Alibaba PuHuiTi R" pitchFamily="18" charset="-122"/>
              <a:cs typeface="Alibaba PuHuiTi R" pitchFamily="18" charset="-122"/>
            </a:endParaRPr>
          </a:p>
        </p:txBody>
      </p:sp>
      <p:pic>
        <p:nvPicPr>
          <p:cNvPr id="7" name="图片 6"/>
          <p:cNvPicPr>
            <a:picLocks noChangeAspect="1"/>
          </p:cNvPicPr>
          <p:nvPr/>
        </p:nvPicPr>
        <p:blipFill>
          <a:blip r:embed="rId4"/>
          <a:stretch>
            <a:fillRect/>
          </a:stretch>
        </p:blipFill>
        <p:spPr>
          <a:xfrm>
            <a:off x="1447319" y="1993192"/>
            <a:ext cx="7678185" cy="2024902"/>
          </a:xfrm>
          <a:prstGeom prst="rect">
            <a:avLst/>
          </a:prstGeom>
          <a:ln>
            <a:solidFill>
              <a:schemeClr val="tx1"/>
            </a:solidFill>
          </a:ln>
        </p:spPr>
      </p:pic>
      <p:sp>
        <p:nvSpPr>
          <p:cNvPr id="8" name="矩形 7"/>
          <p:cNvSpPr/>
          <p:nvPr/>
        </p:nvSpPr>
        <p:spPr>
          <a:xfrm>
            <a:off x="1447319" y="4407866"/>
            <a:ext cx="6096000" cy="1169551"/>
          </a:xfrm>
          <a:prstGeom prst="rect">
            <a:avLst/>
          </a:prstGeom>
          <a:solidFill>
            <a:srgbClr val="FFFFE4"/>
          </a:solidFill>
          <a:ln>
            <a:solidFill>
              <a:schemeClr val="tx1"/>
            </a:solidFill>
          </a:ln>
        </p:spPr>
        <p:txBody>
          <a:bodyPr>
            <a:spAutoFit/>
          </a:bodyPr>
          <a:lstStyle/>
          <a:p>
            <a:r>
              <a:rPr lang="en-US"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最近</a:t>
            </a:r>
            <a:r>
              <a:rPr lang="en-GB" altLang="zh-CN" sz="1400" dirty="0">
                <a:solidFill>
                  <a:srgbClr val="008000"/>
                </a:solidFill>
                <a:latin typeface="Alibaba PuHuiTi R" pitchFamily="18" charset="-122"/>
                <a:ea typeface="Alibaba PuHuiTi R" pitchFamily="18" charset="-122"/>
                <a:cs typeface="Alibaba PuHuiTi R" pitchFamily="18" charset="-122"/>
              </a:rPr>
              <a:t>p</a:t>
            </a:r>
            <a:r>
              <a:rPr lang="zh-CN" altLang="en-US" sz="1400" dirty="0">
                <a:solidFill>
                  <a:srgbClr val="008000"/>
                </a:solidFill>
                <a:latin typeface="Alibaba PuHuiTi R" pitchFamily="18" charset="-122"/>
                <a:ea typeface="Alibaba PuHuiTi R" pitchFamily="18" charset="-122"/>
                <a:cs typeface="Alibaba PuHuiTi R" pitchFamily="18" charset="-122"/>
              </a:rPr>
              <a:t>个月，</a:t>
            </a:r>
            <a:r>
              <a:rPr lang="en-GB" altLang="zh-CN" sz="1400" dirty="0">
                <a:solidFill>
                  <a:srgbClr val="008000"/>
                </a:solidFill>
                <a:latin typeface="Alibaba PuHuiTi R" pitchFamily="18" charset="-122"/>
                <a:ea typeface="Alibaba PuHuiTi R" pitchFamily="18" charset="-122"/>
                <a:cs typeface="Alibaba PuHuiTi R" pitchFamily="18" charset="-122"/>
              </a:rPr>
              <a:t>ft</a:t>
            </a:r>
            <a:r>
              <a:rPr lang="zh-CN" altLang="en-US" sz="1400" dirty="0">
                <a:solidFill>
                  <a:srgbClr val="008000"/>
                </a:solidFill>
                <a:latin typeface="Alibaba PuHuiTi R" pitchFamily="18" charset="-122"/>
                <a:ea typeface="Alibaba PuHuiTi R" pitchFamily="18" charset="-122"/>
                <a:cs typeface="Alibaba PuHuiTi R" pitchFamily="18" charset="-122"/>
              </a:rPr>
              <a:t>均值</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def</a:t>
            </a:r>
            <a:r>
              <a:rPr lang="en-GB" altLang="zh-CN" sz="1400" dirty="0">
                <a:solidFill>
                  <a:srgbClr val="000000"/>
                </a:solidFill>
                <a:latin typeface="Alibaba PuHuiTi R" pitchFamily="18" charset="-122"/>
                <a:ea typeface="Alibaba PuHuiTi R" pitchFamily="18" charset="-122"/>
                <a:cs typeface="Alibaba PuHuiTi R" pitchFamily="18" charset="-122"/>
              </a:rPr>
              <a:t> Avg(</a:t>
            </a:r>
            <a:r>
              <a:rPr lang="en-GB" altLang="zh-CN" sz="1400" dirty="0" err="1">
                <a:solidFill>
                  <a:srgbClr val="000000"/>
                </a:solidFill>
                <a:latin typeface="Alibaba PuHuiTi R" pitchFamily="18" charset="-122"/>
                <a:ea typeface="Alibaba PuHuiTi R" pitchFamily="18" charset="-122"/>
                <a:cs typeface="Alibaba PuHuiTi R" pitchFamily="18" charset="-122"/>
              </a:rPr>
              <a:t>ft,p</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df=</a:t>
            </a:r>
            <a:r>
              <a:rPr lang="en-GB" altLang="zh-CN" sz="1400" dirty="0" err="1">
                <a:solidFill>
                  <a:srgbClr val="000000"/>
                </a:solidFill>
                <a:latin typeface="Alibaba PuHuiTi R" pitchFamily="18" charset="-122"/>
                <a:ea typeface="Alibaba PuHuiTi R" pitchFamily="18" charset="-122"/>
                <a:cs typeface="Alibaba PuHuiTi R" pitchFamily="18" charset="-122"/>
              </a:rPr>
              <a:t>data.loc</a:t>
            </a:r>
            <a:r>
              <a:rPr lang="en-GB" altLang="zh-CN" sz="1400" dirty="0">
                <a:solidFill>
                  <a:srgbClr val="000000"/>
                </a:solidFill>
                <a:latin typeface="Alibaba PuHuiTi R" pitchFamily="18" charset="-122"/>
                <a:ea typeface="Alibaba PuHuiTi R" pitchFamily="18" charset="-122"/>
                <a:cs typeface="Alibaba PuHuiTi R" pitchFamily="18" charset="-122"/>
              </a:rPr>
              <a:t>[:,ft+</a:t>
            </a:r>
            <a:r>
              <a:rPr lang="en-GB" altLang="zh-CN" sz="1400" dirty="0">
                <a:solidFill>
                  <a:srgbClr val="A31515"/>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:ft+str(p)]</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auto_value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np.nanmean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df,axis</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FF"/>
                </a:solidFill>
                <a:latin typeface="Alibaba PuHuiTi R" pitchFamily="18" charset="-122"/>
                <a:ea typeface="Alibaba PuHuiTi R" pitchFamily="18" charset="-122"/>
                <a:cs typeface="Alibaba PuHuiTi R" pitchFamily="18" charset="-122"/>
              </a:rPr>
              <a:t>	return</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ft+</a:t>
            </a:r>
            <a:r>
              <a:rPr lang="en-GB" altLang="zh-CN" sz="1400" dirty="0" err="1">
                <a:solidFill>
                  <a:srgbClr val="A31515"/>
                </a:solidFill>
                <a:latin typeface="Alibaba PuHuiTi R" pitchFamily="18" charset="-122"/>
                <a:ea typeface="Alibaba PuHuiTi R" pitchFamily="18" charset="-122"/>
                <a:cs typeface="Alibaba PuHuiTi R" pitchFamily="18" charset="-122"/>
              </a:rPr>
              <a:t>'_avg'</a:t>
            </a:r>
            <a:r>
              <a:rPr lang="en-GB" altLang="zh-CN" sz="1400" dirty="0" err="1">
                <a:solidFill>
                  <a:srgbClr val="000000"/>
                </a:solidFill>
                <a:latin typeface="Alibaba PuHuiTi R" pitchFamily="18" charset="-122"/>
                <a:ea typeface="Alibaba PuHuiTi R" pitchFamily="18" charset="-122"/>
                <a:cs typeface="Alibaba PuHuiTi R" pitchFamily="18" charset="-122"/>
              </a:rPr>
              <a:t>+str</a:t>
            </a:r>
            <a:r>
              <a:rPr lang="en-GB" altLang="zh-CN" sz="1400" dirty="0">
                <a:solidFill>
                  <a:srgbClr val="000000"/>
                </a:solidFill>
                <a:latin typeface="Alibaba PuHuiTi R" pitchFamily="18" charset="-122"/>
                <a:ea typeface="Alibaba PuHuiTi R" pitchFamily="18" charset="-122"/>
                <a:cs typeface="Alibaba PuHuiTi R" pitchFamily="18" charset="-122"/>
              </a:rPr>
              <a:t>(p),</a:t>
            </a:r>
            <a:r>
              <a:rPr lang="en-GB" altLang="zh-CN" sz="1400" dirty="0" err="1">
                <a:solidFill>
                  <a:srgbClr val="000000"/>
                </a:solidFill>
                <a:latin typeface="Alibaba PuHuiTi R" pitchFamily="18" charset="-122"/>
                <a:ea typeface="Alibaba PuHuiTi R" pitchFamily="18" charset="-122"/>
                <a:cs typeface="Alibaba PuHuiTi R" pitchFamily="18" charset="-122"/>
              </a:rPr>
              <a:t>auto_value</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时间序列特征</a:t>
            </a:r>
            <a:r>
              <a:rPr kumimoji="1" lang="en-US" altLang="zh-CN" dirty="0">
                <a:solidFill>
                  <a:srgbClr val="404040"/>
                </a:solidFill>
              </a:rPr>
              <a:t>—</a:t>
            </a:r>
            <a:r>
              <a:rPr kumimoji="1" lang="zh-CN" altLang="en-US" dirty="0">
                <a:solidFill>
                  <a:srgbClr val="404040"/>
                </a:solidFill>
              </a:rPr>
              <a:t>时间序列特征衍生</a:t>
            </a:r>
          </a:p>
        </p:txBody>
      </p:sp>
      <p:sp>
        <p:nvSpPr>
          <p:cNvPr id="6" name="文本框 5"/>
          <p:cNvSpPr txBox="1"/>
          <p:nvPr/>
        </p:nvSpPr>
        <p:spPr>
          <a:xfrm>
            <a:off x="890016" y="1524542"/>
            <a:ext cx="4379725"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计算最近</a:t>
            </a:r>
            <a:r>
              <a:rPr lang="en-GB" altLang="zh-CN" sz="1600" dirty="0">
                <a:latin typeface="Alibaba PuHuiTi R" pitchFamily="18" charset="-122"/>
                <a:ea typeface="Alibaba PuHuiTi R" pitchFamily="18" charset="-122"/>
                <a:cs typeface="Alibaba PuHuiTi R" pitchFamily="18" charset="-122"/>
              </a:rPr>
              <a:t>p</a:t>
            </a:r>
            <a:r>
              <a:rPr lang="zh-CN" altLang="en-US" sz="1600" dirty="0">
                <a:latin typeface="Alibaba PuHuiTi R" pitchFamily="18" charset="-122"/>
                <a:ea typeface="Alibaba PuHuiTi R" pitchFamily="18" charset="-122"/>
                <a:cs typeface="Alibaba PuHuiTi R" pitchFamily="18" charset="-122"/>
              </a:rPr>
              <a:t>个月特征</a:t>
            </a:r>
            <a:r>
              <a:rPr lang="en-GB" altLang="zh-CN" sz="1600" dirty="0">
                <a:latin typeface="Alibaba PuHuiTi R" pitchFamily="18" charset="-122"/>
                <a:ea typeface="Alibaba PuHuiTi R" pitchFamily="18" charset="-122"/>
                <a:cs typeface="Alibaba PuHuiTi R" pitchFamily="18" charset="-122"/>
              </a:rPr>
              <a:t>ft</a:t>
            </a:r>
            <a:r>
              <a:rPr lang="zh-CN" altLang="en-US" sz="1600" dirty="0">
                <a:latin typeface="Alibaba PuHuiTi R" pitchFamily="18" charset="-122"/>
                <a:ea typeface="Alibaba PuHuiTi R" pitchFamily="18" charset="-122"/>
                <a:cs typeface="Alibaba PuHuiTi R" pitchFamily="18" charset="-122"/>
              </a:rPr>
              <a:t>的和，最大值，最小值</a:t>
            </a:r>
          </a:p>
          <a:p>
            <a:pPr lvl="1"/>
            <a:endParaRPr lang="zh-CN" altLang="en-US" sz="1600" dirty="0">
              <a:latin typeface="Alibaba PuHuiTi R" pitchFamily="18" charset="-122"/>
              <a:ea typeface="Alibaba PuHuiTi R" pitchFamily="18" charset="-122"/>
              <a:cs typeface="Alibaba PuHuiTi R" pitchFamily="18" charset="-122"/>
            </a:endParaRPr>
          </a:p>
        </p:txBody>
      </p:sp>
      <p:sp>
        <p:nvSpPr>
          <p:cNvPr id="2" name="矩形 1"/>
          <p:cNvSpPr/>
          <p:nvPr/>
        </p:nvSpPr>
        <p:spPr>
          <a:xfrm>
            <a:off x="1209368" y="1848176"/>
            <a:ext cx="6096000" cy="5047536"/>
          </a:xfrm>
          <a:prstGeom prst="rect">
            <a:avLst/>
          </a:prstGeom>
          <a:solidFill>
            <a:srgbClr val="FFFFE4"/>
          </a:solidFill>
          <a:ln>
            <a:solidFill>
              <a:schemeClr val="tx1"/>
            </a:solidFill>
          </a:ln>
        </p:spPr>
        <p:txBody>
          <a:bodyPr>
            <a:spAutoFit/>
          </a:bodyPr>
          <a:lstStyle/>
          <a:p>
            <a:r>
              <a:rPr lang="en-US"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最近</a:t>
            </a:r>
            <a:r>
              <a:rPr lang="en-GB" altLang="zh-CN" sz="1400" dirty="0">
                <a:solidFill>
                  <a:srgbClr val="008000"/>
                </a:solidFill>
                <a:latin typeface="Alibaba PuHuiTi R" pitchFamily="18" charset="-122"/>
                <a:ea typeface="Alibaba PuHuiTi R" pitchFamily="18" charset="-122"/>
                <a:cs typeface="Alibaba PuHuiTi R" pitchFamily="18" charset="-122"/>
              </a:rPr>
              <a:t>p</a:t>
            </a:r>
            <a:r>
              <a:rPr lang="zh-CN" altLang="en-US" sz="1400" dirty="0">
                <a:solidFill>
                  <a:srgbClr val="008000"/>
                </a:solidFill>
                <a:latin typeface="Alibaba PuHuiTi R" pitchFamily="18" charset="-122"/>
                <a:ea typeface="Alibaba PuHuiTi R" pitchFamily="18" charset="-122"/>
                <a:cs typeface="Alibaba PuHuiTi R" pitchFamily="18" charset="-122"/>
              </a:rPr>
              <a:t>个月，</a:t>
            </a:r>
            <a:r>
              <a:rPr lang="en-GB" altLang="zh-CN" sz="1400" dirty="0">
                <a:solidFill>
                  <a:srgbClr val="008000"/>
                </a:solidFill>
                <a:latin typeface="Alibaba PuHuiTi R" pitchFamily="18" charset="-122"/>
                <a:ea typeface="Alibaba PuHuiTi R" pitchFamily="18" charset="-122"/>
                <a:cs typeface="Alibaba PuHuiTi R" pitchFamily="18" charset="-122"/>
              </a:rPr>
              <a:t>ft</a:t>
            </a:r>
            <a:r>
              <a:rPr lang="zh-CN" altLang="en-US" sz="1400" dirty="0">
                <a:solidFill>
                  <a:srgbClr val="008000"/>
                </a:solidFill>
                <a:latin typeface="Alibaba PuHuiTi R" pitchFamily="18" charset="-122"/>
                <a:ea typeface="Alibaba PuHuiTi R" pitchFamily="18" charset="-122"/>
                <a:cs typeface="Alibaba PuHuiTi R" pitchFamily="18" charset="-122"/>
              </a:rPr>
              <a:t>和</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def</a:t>
            </a:r>
            <a:r>
              <a:rPr lang="en-GB" altLang="zh-CN" sz="1400" dirty="0">
                <a:solidFill>
                  <a:srgbClr val="000000"/>
                </a:solidFill>
                <a:latin typeface="Alibaba PuHuiTi R" pitchFamily="18" charset="-122"/>
                <a:ea typeface="Alibaba PuHuiTi R" pitchFamily="18" charset="-122"/>
                <a:cs typeface="Alibaba PuHuiTi R" pitchFamily="18" charset="-122"/>
              </a:rPr>
              <a:t> Tot(</a:t>
            </a:r>
            <a:r>
              <a:rPr lang="en-GB" altLang="zh-CN" sz="1400" dirty="0" err="1">
                <a:solidFill>
                  <a:srgbClr val="000000"/>
                </a:solidFill>
                <a:latin typeface="Alibaba PuHuiTi R" pitchFamily="18" charset="-122"/>
                <a:ea typeface="Alibaba PuHuiTi R" pitchFamily="18" charset="-122"/>
                <a:cs typeface="Alibaba PuHuiTi R" pitchFamily="18" charset="-122"/>
              </a:rPr>
              <a:t>ft,p</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df=</a:t>
            </a:r>
            <a:r>
              <a:rPr lang="en-GB" altLang="zh-CN" sz="1400" dirty="0" err="1">
                <a:solidFill>
                  <a:srgbClr val="000000"/>
                </a:solidFill>
                <a:latin typeface="Alibaba PuHuiTi R" pitchFamily="18" charset="-122"/>
                <a:ea typeface="Alibaba PuHuiTi R" pitchFamily="18" charset="-122"/>
                <a:cs typeface="Alibaba PuHuiTi R" pitchFamily="18" charset="-122"/>
              </a:rPr>
              <a:t>data.loc</a:t>
            </a:r>
            <a:r>
              <a:rPr lang="en-GB" altLang="zh-CN" sz="1400" dirty="0">
                <a:solidFill>
                  <a:srgbClr val="000000"/>
                </a:solidFill>
                <a:latin typeface="Alibaba PuHuiTi R" pitchFamily="18" charset="-122"/>
                <a:ea typeface="Alibaba PuHuiTi R" pitchFamily="18" charset="-122"/>
                <a:cs typeface="Alibaba PuHuiTi R" pitchFamily="18" charset="-122"/>
              </a:rPr>
              <a:t>[:,ft+</a:t>
            </a:r>
            <a:r>
              <a:rPr lang="en-GB" altLang="zh-CN" sz="1400" dirty="0">
                <a:solidFill>
                  <a:srgbClr val="A31515"/>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:ft+str(p)]</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auto_value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np.nansum</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df,axis</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FF"/>
                </a:solidFill>
                <a:latin typeface="Alibaba PuHuiTi R" pitchFamily="18" charset="-122"/>
                <a:ea typeface="Alibaba PuHuiTi R" pitchFamily="18" charset="-122"/>
                <a:cs typeface="Alibaba PuHuiTi R" pitchFamily="18" charset="-122"/>
              </a:rPr>
              <a:t>	return</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ft+</a:t>
            </a:r>
            <a:r>
              <a:rPr lang="en-GB" altLang="zh-CN" sz="1400" dirty="0" err="1">
                <a:solidFill>
                  <a:srgbClr val="A31515"/>
                </a:solidFill>
                <a:latin typeface="Alibaba PuHuiTi R" pitchFamily="18" charset="-122"/>
                <a:ea typeface="Alibaba PuHuiTi R" pitchFamily="18" charset="-122"/>
                <a:cs typeface="Alibaba PuHuiTi R" pitchFamily="18" charset="-122"/>
              </a:rPr>
              <a:t>'_tot'</a:t>
            </a:r>
            <a:r>
              <a:rPr lang="en-GB" altLang="zh-CN" sz="1400" dirty="0" err="1">
                <a:solidFill>
                  <a:srgbClr val="000000"/>
                </a:solidFill>
                <a:latin typeface="Alibaba PuHuiTi R" pitchFamily="18" charset="-122"/>
                <a:ea typeface="Alibaba PuHuiTi R" pitchFamily="18" charset="-122"/>
                <a:cs typeface="Alibaba PuHuiTi R" pitchFamily="18" charset="-122"/>
              </a:rPr>
              <a:t>+str</a:t>
            </a:r>
            <a:r>
              <a:rPr lang="en-GB" altLang="zh-CN" sz="1400" dirty="0">
                <a:solidFill>
                  <a:srgbClr val="000000"/>
                </a:solidFill>
                <a:latin typeface="Alibaba PuHuiTi R" pitchFamily="18" charset="-122"/>
                <a:ea typeface="Alibaba PuHuiTi R" pitchFamily="18" charset="-122"/>
                <a:cs typeface="Alibaba PuHuiTi R" pitchFamily="18" charset="-122"/>
              </a:rPr>
              <a:t>(p),</a:t>
            </a:r>
            <a:r>
              <a:rPr lang="en-GB" altLang="zh-CN" sz="1400" dirty="0" err="1">
                <a:solidFill>
                  <a:srgbClr val="000000"/>
                </a:solidFill>
                <a:latin typeface="Alibaba PuHuiTi R" pitchFamily="18" charset="-122"/>
                <a:ea typeface="Alibaba PuHuiTi R" pitchFamily="18" charset="-122"/>
                <a:cs typeface="Alibaba PuHuiTi R" pitchFamily="18" charset="-122"/>
              </a:rPr>
              <a:t>auto_value</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最近</a:t>
            </a:r>
            <a:r>
              <a:rPr lang="en-US" altLang="zh-CN" sz="1400" dirty="0">
                <a:solidFill>
                  <a:srgbClr val="008000"/>
                </a:solidFill>
                <a:latin typeface="Alibaba PuHuiTi R" pitchFamily="18" charset="-122"/>
                <a:ea typeface="Alibaba PuHuiTi R" pitchFamily="18" charset="-122"/>
                <a:cs typeface="Alibaba PuHuiTi R" pitchFamily="18" charset="-122"/>
              </a:rPr>
              <a:t>(2,</a:t>
            </a:r>
            <a:r>
              <a:rPr lang="en-GB" altLang="zh-CN" sz="1400" dirty="0">
                <a:solidFill>
                  <a:srgbClr val="008000"/>
                </a:solidFill>
                <a:latin typeface="Alibaba PuHuiTi R" pitchFamily="18" charset="-122"/>
                <a:ea typeface="Alibaba PuHuiTi R" pitchFamily="18" charset="-122"/>
                <a:cs typeface="Alibaba PuHuiTi R" pitchFamily="18" charset="-122"/>
              </a:rPr>
              <a:t>p+1)</a:t>
            </a:r>
            <a:r>
              <a:rPr lang="zh-CN" altLang="en-US" sz="1400" dirty="0">
                <a:solidFill>
                  <a:srgbClr val="008000"/>
                </a:solidFill>
                <a:latin typeface="Alibaba PuHuiTi R" pitchFamily="18" charset="-122"/>
                <a:ea typeface="Alibaba PuHuiTi R" pitchFamily="18" charset="-122"/>
                <a:cs typeface="Alibaba PuHuiTi R" pitchFamily="18" charset="-122"/>
              </a:rPr>
              <a:t>个月，</a:t>
            </a:r>
            <a:r>
              <a:rPr lang="en-GB" altLang="zh-CN" sz="1400" dirty="0">
                <a:solidFill>
                  <a:srgbClr val="008000"/>
                </a:solidFill>
                <a:latin typeface="Alibaba PuHuiTi R" pitchFamily="18" charset="-122"/>
                <a:ea typeface="Alibaba PuHuiTi R" pitchFamily="18" charset="-122"/>
                <a:cs typeface="Alibaba PuHuiTi R" pitchFamily="18" charset="-122"/>
              </a:rPr>
              <a:t>ft</a:t>
            </a:r>
            <a:r>
              <a:rPr lang="zh-CN" altLang="en-US" sz="1400" dirty="0">
                <a:solidFill>
                  <a:srgbClr val="008000"/>
                </a:solidFill>
                <a:latin typeface="Alibaba PuHuiTi R" pitchFamily="18" charset="-122"/>
                <a:ea typeface="Alibaba PuHuiTi R" pitchFamily="18" charset="-122"/>
                <a:cs typeface="Alibaba PuHuiTi R" pitchFamily="18" charset="-122"/>
              </a:rPr>
              <a:t>和</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def</a:t>
            </a:r>
            <a:r>
              <a:rPr lang="en-GB" altLang="zh-CN" sz="1400" dirty="0">
                <a:solidFill>
                  <a:srgbClr val="000000"/>
                </a:solidFill>
                <a:latin typeface="Alibaba PuHuiTi R" pitchFamily="18" charset="-122"/>
                <a:ea typeface="Alibaba PuHuiTi R" pitchFamily="18" charset="-122"/>
                <a:cs typeface="Alibaba PuHuiTi R" pitchFamily="18" charset="-122"/>
              </a:rPr>
              <a:t> Tot2T(</a:t>
            </a:r>
            <a:r>
              <a:rPr lang="en-GB" altLang="zh-CN" sz="1400" dirty="0" err="1">
                <a:solidFill>
                  <a:srgbClr val="000000"/>
                </a:solidFill>
                <a:latin typeface="Alibaba PuHuiTi R" pitchFamily="18" charset="-122"/>
                <a:ea typeface="Alibaba PuHuiTi R" pitchFamily="18" charset="-122"/>
                <a:cs typeface="Alibaba PuHuiTi R" pitchFamily="18" charset="-122"/>
              </a:rPr>
              <a:t>ft,p</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df=</a:t>
            </a:r>
            <a:r>
              <a:rPr lang="en-GB" altLang="zh-CN" sz="1400" dirty="0" err="1">
                <a:solidFill>
                  <a:srgbClr val="000000"/>
                </a:solidFill>
                <a:latin typeface="Alibaba PuHuiTi R" pitchFamily="18" charset="-122"/>
                <a:ea typeface="Alibaba PuHuiTi R" pitchFamily="18" charset="-122"/>
                <a:cs typeface="Alibaba PuHuiTi R" pitchFamily="18" charset="-122"/>
              </a:rPr>
              <a:t>data.loc</a:t>
            </a:r>
            <a:r>
              <a:rPr lang="en-GB" altLang="zh-CN" sz="1400" dirty="0">
                <a:solidFill>
                  <a:srgbClr val="000000"/>
                </a:solidFill>
                <a:latin typeface="Alibaba PuHuiTi R" pitchFamily="18" charset="-122"/>
                <a:ea typeface="Alibaba PuHuiTi R" pitchFamily="18" charset="-122"/>
                <a:cs typeface="Alibaba PuHuiTi R" pitchFamily="18" charset="-122"/>
              </a:rPr>
              <a:t>[:,ft+</a:t>
            </a:r>
            <a:r>
              <a:rPr lang="en-GB" altLang="zh-CN" sz="1400" dirty="0">
                <a:solidFill>
                  <a:srgbClr val="A31515"/>
                </a:solidFill>
                <a:latin typeface="Alibaba PuHuiTi R" pitchFamily="18" charset="-122"/>
                <a:ea typeface="Alibaba PuHuiTi R" pitchFamily="18" charset="-122"/>
                <a:cs typeface="Alibaba PuHuiTi R" pitchFamily="18" charset="-122"/>
              </a:rPr>
              <a:t>'2'</a:t>
            </a:r>
            <a:r>
              <a:rPr lang="en-GB" altLang="zh-CN" sz="1400" dirty="0">
                <a:solidFill>
                  <a:srgbClr val="000000"/>
                </a:solidFill>
                <a:latin typeface="Alibaba PuHuiTi R" pitchFamily="18" charset="-122"/>
                <a:ea typeface="Alibaba PuHuiTi R" pitchFamily="18" charset="-122"/>
                <a:cs typeface="Alibaba PuHuiTi R" pitchFamily="18" charset="-122"/>
              </a:rPr>
              <a:t>:ft+str(p+</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auto_value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df.sum</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FF"/>
                </a:solidFill>
                <a:latin typeface="Alibaba PuHuiTi R" pitchFamily="18" charset="-122"/>
                <a:ea typeface="Alibaba PuHuiTi R" pitchFamily="18" charset="-122"/>
                <a:cs typeface="Alibaba PuHuiTi R" pitchFamily="18" charset="-122"/>
              </a:rPr>
              <a:t>	return</a:t>
            </a:r>
            <a:r>
              <a:rPr lang="en-GB" altLang="zh-CN" sz="1400" dirty="0">
                <a:solidFill>
                  <a:srgbClr val="000000"/>
                </a:solidFill>
                <a:latin typeface="Alibaba PuHuiTi R" pitchFamily="18" charset="-122"/>
                <a:ea typeface="Alibaba PuHuiTi R" pitchFamily="18" charset="-122"/>
                <a:cs typeface="Alibaba PuHuiTi R" pitchFamily="18" charset="-122"/>
              </a:rPr>
              <a:t> ft+</a:t>
            </a:r>
            <a:r>
              <a:rPr lang="en-GB" altLang="zh-CN" sz="1400" dirty="0">
                <a:solidFill>
                  <a:srgbClr val="A31515"/>
                </a:solidFill>
                <a:latin typeface="Alibaba PuHuiTi R" pitchFamily="18" charset="-122"/>
                <a:ea typeface="Alibaba PuHuiTi R" pitchFamily="18" charset="-122"/>
                <a:cs typeface="Alibaba PuHuiTi R" pitchFamily="18" charset="-122"/>
              </a:rPr>
              <a:t>'_tot2t'</a:t>
            </a:r>
            <a:r>
              <a:rPr lang="en-GB" altLang="zh-CN" sz="1400" dirty="0">
                <a:solidFill>
                  <a:srgbClr val="000000"/>
                </a:solidFill>
                <a:latin typeface="Alibaba PuHuiTi R" pitchFamily="18" charset="-122"/>
                <a:ea typeface="Alibaba PuHuiTi R" pitchFamily="18" charset="-122"/>
                <a:cs typeface="Alibaba PuHuiTi R" pitchFamily="18" charset="-122"/>
              </a:rPr>
              <a:t>+str(p),</a:t>
            </a:r>
            <a:r>
              <a:rPr lang="en-GB" altLang="zh-CN" sz="1400" dirty="0" err="1">
                <a:solidFill>
                  <a:srgbClr val="000000"/>
                </a:solidFill>
                <a:latin typeface="Alibaba PuHuiTi R" pitchFamily="18" charset="-122"/>
                <a:ea typeface="Alibaba PuHuiTi R" pitchFamily="18" charset="-122"/>
                <a:cs typeface="Alibaba PuHuiTi R" pitchFamily="18" charset="-122"/>
              </a:rPr>
              <a:t>auto_value</a:t>
            </a:r>
            <a:r>
              <a:rPr lang="en-GB" altLang="zh-CN" sz="1400" dirty="0">
                <a:solidFill>
                  <a:srgbClr val="000000"/>
                </a:solidFill>
                <a:latin typeface="Alibaba PuHuiTi R" pitchFamily="18" charset="-122"/>
                <a:ea typeface="Alibaba PuHuiTi R" pitchFamily="18" charset="-122"/>
                <a:cs typeface="Alibaba PuHuiTi R" pitchFamily="18" charset="-122"/>
              </a:rPr>
              <a:t> </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最近</a:t>
            </a:r>
            <a:r>
              <a:rPr lang="en-GB" altLang="zh-CN" sz="1400" dirty="0">
                <a:solidFill>
                  <a:srgbClr val="008000"/>
                </a:solidFill>
                <a:latin typeface="Alibaba PuHuiTi R" pitchFamily="18" charset="-122"/>
                <a:ea typeface="Alibaba PuHuiTi R" pitchFamily="18" charset="-122"/>
                <a:cs typeface="Alibaba PuHuiTi R" pitchFamily="18" charset="-122"/>
              </a:rPr>
              <a:t>p</a:t>
            </a:r>
            <a:r>
              <a:rPr lang="zh-CN" altLang="en-US" sz="1400" dirty="0">
                <a:solidFill>
                  <a:srgbClr val="008000"/>
                </a:solidFill>
                <a:latin typeface="Alibaba PuHuiTi R" pitchFamily="18" charset="-122"/>
                <a:ea typeface="Alibaba PuHuiTi R" pitchFamily="18" charset="-122"/>
                <a:cs typeface="Alibaba PuHuiTi R" pitchFamily="18" charset="-122"/>
              </a:rPr>
              <a:t>个月，</a:t>
            </a:r>
            <a:r>
              <a:rPr lang="en-GB" altLang="zh-CN" sz="1400" dirty="0">
                <a:solidFill>
                  <a:srgbClr val="008000"/>
                </a:solidFill>
                <a:latin typeface="Alibaba PuHuiTi R" pitchFamily="18" charset="-122"/>
                <a:ea typeface="Alibaba PuHuiTi R" pitchFamily="18" charset="-122"/>
                <a:cs typeface="Alibaba PuHuiTi R" pitchFamily="18" charset="-122"/>
              </a:rPr>
              <a:t>ft</a:t>
            </a:r>
            <a:r>
              <a:rPr lang="zh-CN" altLang="en-US" sz="1400" dirty="0">
                <a:solidFill>
                  <a:srgbClr val="008000"/>
                </a:solidFill>
                <a:latin typeface="Alibaba PuHuiTi R" pitchFamily="18" charset="-122"/>
                <a:ea typeface="Alibaba PuHuiTi R" pitchFamily="18" charset="-122"/>
                <a:cs typeface="Alibaba PuHuiTi R" pitchFamily="18" charset="-122"/>
              </a:rPr>
              <a:t>最大值</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def</a:t>
            </a:r>
            <a:r>
              <a:rPr lang="en-GB" altLang="zh-CN" sz="1400" dirty="0">
                <a:solidFill>
                  <a:srgbClr val="000000"/>
                </a:solidFill>
                <a:latin typeface="Alibaba PuHuiTi R" pitchFamily="18" charset="-122"/>
                <a:ea typeface="Alibaba PuHuiTi R" pitchFamily="18" charset="-122"/>
                <a:cs typeface="Alibaba PuHuiTi R" pitchFamily="18" charset="-122"/>
              </a:rPr>
              <a:t> Max(</a:t>
            </a:r>
            <a:r>
              <a:rPr lang="en-GB" altLang="zh-CN" sz="1400" dirty="0" err="1">
                <a:solidFill>
                  <a:srgbClr val="000000"/>
                </a:solidFill>
                <a:latin typeface="Alibaba PuHuiTi R" pitchFamily="18" charset="-122"/>
                <a:ea typeface="Alibaba PuHuiTi R" pitchFamily="18" charset="-122"/>
                <a:cs typeface="Alibaba PuHuiTi R" pitchFamily="18" charset="-122"/>
              </a:rPr>
              <a:t>ft,p</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df=</a:t>
            </a:r>
            <a:r>
              <a:rPr lang="en-GB" altLang="zh-CN" sz="1400" dirty="0" err="1">
                <a:solidFill>
                  <a:srgbClr val="000000"/>
                </a:solidFill>
                <a:latin typeface="Alibaba PuHuiTi R" pitchFamily="18" charset="-122"/>
                <a:ea typeface="Alibaba PuHuiTi R" pitchFamily="18" charset="-122"/>
                <a:cs typeface="Alibaba PuHuiTi R" pitchFamily="18" charset="-122"/>
              </a:rPr>
              <a:t>data.loc</a:t>
            </a:r>
            <a:r>
              <a:rPr lang="en-GB" altLang="zh-CN" sz="1400" dirty="0">
                <a:solidFill>
                  <a:srgbClr val="000000"/>
                </a:solidFill>
                <a:latin typeface="Alibaba PuHuiTi R" pitchFamily="18" charset="-122"/>
                <a:ea typeface="Alibaba PuHuiTi R" pitchFamily="18" charset="-122"/>
                <a:cs typeface="Alibaba PuHuiTi R" pitchFamily="18" charset="-122"/>
              </a:rPr>
              <a:t>[:,ft+</a:t>
            </a:r>
            <a:r>
              <a:rPr lang="en-GB" altLang="zh-CN" sz="1400" dirty="0">
                <a:solidFill>
                  <a:srgbClr val="A31515"/>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:ft+str(p)]</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auto_value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np.nanmax</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df,axis</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FF"/>
                </a:solidFill>
                <a:latin typeface="Alibaba PuHuiTi R" pitchFamily="18" charset="-122"/>
                <a:ea typeface="Alibaba PuHuiTi R" pitchFamily="18" charset="-122"/>
                <a:cs typeface="Alibaba PuHuiTi R" pitchFamily="18" charset="-122"/>
              </a:rPr>
              <a:t>	return</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ft+</a:t>
            </a:r>
            <a:r>
              <a:rPr lang="en-GB" altLang="zh-CN" sz="1400" dirty="0" err="1">
                <a:solidFill>
                  <a:srgbClr val="A31515"/>
                </a:solidFill>
                <a:latin typeface="Alibaba PuHuiTi R" pitchFamily="18" charset="-122"/>
                <a:ea typeface="Alibaba PuHuiTi R" pitchFamily="18" charset="-122"/>
                <a:cs typeface="Alibaba PuHuiTi R" pitchFamily="18" charset="-122"/>
              </a:rPr>
              <a:t>'_max'</a:t>
            </a:r>
            <a:r>
              <a:rPr lang="en-GB" altLang="zh-CN" sz="1400" dirty="0" err="1">
                <a:solidFill>
                  <a:srgbClr val="000000"/>
                </a:solidFill>
                <a:latin typeface="Alibaba PuHuiTi R" pitchFamily="18" charset="-122"/>
                <a:ea typeface="Alibaba PuHuiTi R" pitchFamily="18" charset="-122"/>
                <a:cs typeface="Alibaba PuHuiTi R" pitchFamily="18" charset="-122"/>
              </a:rPr>
              <a:t>+str</a:t>
            </a:r>
            <a:r>
              <a:rPr lang="en-GB" altLang="zh-CN" sz="1400" dirty="0">
                <a:solidFill>
                  <a:srgbClr val="000000"/>
                </a:solidFill>
                <a:latin typeface="Alibaba PuHuiTi R" pitchFamily="18" charset="-122"/>
                <a:ea typeface="Alibaba PuHuiTi R" pitchFamily="18" charset="-122"/>
                <a:cs typeface="Alibaba PuHuiTi R" pitchFamily="18" charset="-122"/>
              </a:rPr>
              <a:t>(p),</a:t>
            </a:r>
            <a:r>
              <a:rPr lang="en-GB" altLang="zh-CN" sz="1400" dirty="0" err="1">
                <a:solidFill>
                  <a:srgbClr val="000000"/>
                </a:solidFill>
                <a:latin typeface="Alibaba PuHuiTi R" pitchFamily="18" charset="-122"/>
                <a:ea typeface="Alibaba PuHuiTi R" pitchFamily="18" charset="-122"/>
                <a:cs typeface="Alibaba PuHuiTi R" pitchFamily="18" charset="-122"/>
              </a:rPr>
              <a:t>auto_value</a:t>
            </a:r>
            <a:r>
              <a:rPr lang="en-GB" altLang="zh-CN" sz="1400" dirty="0">
                <a:solidFill>
                  <a:srgbClr val="000000"/>
                </a:solidFill>
                <a:latin typeface="Alibaba PuHuiTi R" pitchFamily="18" charset="-122"/>
                <a:ea typeface="Alibaba PuHuiTi R" pitchFamily="18" charset="-122"/>
                <a:cs typeface="Alibaba PuHuiTi R" pitchFamily="18" charset="-122"/>
              </a:rPr>
              <a:t> </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最近</a:t>
            </a:r>
            <a:r>
              <a:rPr lang="en-GB" altLang="zh-CN" sz="1400" dirty="0">
                <a:solidFill>
                  <a:srgbClr val="008000"/>
                </a:solidFill>
                <a:latin typeface="Alibaba PuHuiTi R" pitchFamily="18" charset="-122"/>
                <a:ea typeface="Alibaba PuHuiTi R" pitchFamily="18" charset="-122"/>
                <a:cs typeface="Alibaba PuHuiTi R" pitchFamily="18" charset="-122"/>
              </a:rPr>
              <a:t>p</a:t>
            </a:r>
            <a:r>
              <a:rPr lang="zh-CN" altLang="en-US" sz="1400" dirty="0">
                <a:solidFill>
                  <a:srgbClr val="008000"/>
                </a:solidFill>
                <a:latin typeface="Alibaba PuHuiTi R" pitchFamily="18" charset="-122"/>
                <a:ea typeface="Alibaba PuHuiTi R" pitchFamily="18" charset="-122"/>
                <a:cs typeface="Alibaba PuHuiTi R" pitchFamily="18" charset="-122"/>
              </a:rPr>
              <a:t>个月，</a:t>
            </a:r>
            <a:r>
              <a:rPr lang="en-GB" altLang="zh-CN" sz="1400" dirty="0">
                <a:solidFill>
                  <a:srgbClr val="008000"/>
                </a:solidFill>
                <a:latin typeface="Alibaba PuHuiTi R" pitchFamily="18" charset="-122"/>
                <a:ea typeface="Alibaba PuHuiTi R" pitchFamily="18" charset="-122"/>
                <a:cs typeface="Alibaba PuHuiTi R" pitchFamily="18" charset="-122"/>
              </a:rPr>
              <a:t>ft</a:t>
            </a:r>
            <a:r>
              <a:rPr lang="zh-CN" altLang="en-US" sz="1400" dirty="0">
                <a:solidFill>
                  <a:srgbClr val="008000"/>
                </a:solidFill>
                <a:latin typeface="Alibaba PuHuiTi R" pitchFamily="18" charset="-122"/>
                <a:ea typeface="Alibaba PuHuiTi R" pitchFamily="18" charset="-122"/>
                <a:cs typeface="Alibaba PuHuiTi R" pitchFamily="18" charset="-122"/>
              </a:rPr>
              <a:t>最小值</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def</a:t>
            </a:r>
            <a:r>
              <a:rPr lang="en-GB" altLang="zh-CN" sz="1400" dirty="0">
                <a:solidFill>
                  <a:srgbClr val="000000"/>
                </a:solidFill>
                <a:latin typeface="Alibaba PuHuiTi R" pitchFamily="18" charset="-122"/>
                <a:ea typeface="Alibaba PuHuiTi R" pitchFamily="18" charset="-122"/>
                <a:cs typeface="Alibaba PuHuiTi R" pitchFamily="18" charset="-122"/>
              </a:rPr>
              <a:t> Min(</a:t>
            </a:r>
            <a:r>
              <a:rPr lang="en-GB" altLang="zh-CN" sz="1400" dirty="0" err="1">
                <a:solidFill>
                  <a:srgbClr val="000000"/>
                </a:solidFill>
                <a:latin typeface="Alibaba PuHuiTi R" pitchFamily="18" charset="-122"/>
                <a:ea typeface="Alibaba PuHuiTi R" pitchFamily="18" charset="-122"/>
                <a:cs typeface="Alibaba PuHuiTi R" pitchFamily="18" charset="-122"/>
              </a:rPr>
              <a:t>ft,p</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df=</a:t>
            </a:r>
            <a:r>
              <a:rPr lang="en-GB" altLang="zh-CN" sz="1400" dirty="0" err="1">
                <a:solidFill>
                  <a:srgbClr val="000000"/>
                </a:solidFill>
                <a:latin typeface="Alibaba PuHuiTi R" pitchFamily="18" charset="-122"/>
                <a:ea typeface="Alibaba PuHuiTi R" pitchFamily="18" charset="-122"/>
                <a:cs typeface="Alibaba PuHuiTi R" pitchFamily="18" charset="-122"/>
              </a:rPr>
              <a:t>data.loc</a:t>
            </a:r>
            <a:r>
              <a:rPr lang="en-GB" altLang="zh-CN" sz="1400" dirty="0">
                <a:solidFill>
                  <a:srgbClr val="000000"/>
                </a:solidFill>
                <a:latin typeface="Alibaba PuHuiTi R" pitchFamily="18" charset="-122"/>
                <a:ea typeface="Alibaba PuHuiTi R" pitchFamily="18" charset="-122"/>
                <a:cs typeface="Alibaba PuHuiTi R" pitchFamily="18" charset="-122"/>
              </a:rPr>
              <a:t>[:,ft+</a:t>
            </a:r>
            <a:r>
              <a:rPr lang="en-GB" altLang="zh-CN" sz="1400" dirty="0">
                <a:solidFill>
                  <a:srgbClr val="A31515"/>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:ft+str(p)]</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auto_value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np.nanmin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df,axis</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FF"/>
                </a:solidFill>
                <a:latin typeface="Alibaba PuHuiTi R" pitchFamily="18" charset="-122"/>
                <a:ea typeface="Alibaba PuHuiTi R" pitchFamily="18" charset="-122"/>
                <a:cs typeface="Alibaba PuHuiTi R" pitchFamily="18" charset="-122"/>
              </a:rPr>
              <a:t>	return</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ft+</a:t>
            </a:r>
            <a:r>
              <a:rPr lang="en-GB" altLang="zh-CN" sz="1400" dirty="0" err="1">
                <a:solidFill>
                  <a:srgbClr val="A31515"/>
                </a:solidFill>
                <a:latin typeface="Alibaba PuHuiTi R" pitchFamily="18" charset="-122"/>
                <a:ea typeface="Alibaba PuHuiTi R" pitchFamily="18" charset="-122"/>
                <a:cs typeface="Alibaba PuHuiTi R" pitchFamily="18" charset="-122"/>
              </a:rPr>
              <a:t>'_min'</a:t>
            </a:r>
            <a:r>
              <a:rPr lang="en-GB" altLang="zh-CN" sz="1400" dirty="0" err="1">
                <a:solidFill>
                  <a:srgbClr val="000000"/>
                </a:solidFill>
                <a:latin typeface="Alibaba PuHuiTi R" pitchFamily="18" charset="-122"/>
                <a:ea typeface="Alibaba PuHuiTi R" pitchFamily="18" charset="-122"/>
                <a:cs typeface="Alibaba PuHuiTi R" pitchFamily="18" charset="-122"/>
              </a:rPr>
              <a:t>+str</a:t>
            </a:r>
            <a:r>
              <a:rPr lang="en-GB" altLang="zh-CN" sz="1400" dirty="0">
                <a:solidFill>
                  <a:srgbClr val="000000"/>
                </a:solidFill>
                <a:latin typeface="Alibaba PuHuiTi R" pitchFamily="18" charset="-122"/>
                <a:ea typeface="Alibaba PuHuiTi R" pitchFamily="18" charset="-122"/>
                <a:cs typeface="Alibaba PuHuiTi R" pitchFamily="18" charset="-122"/>
              </a:rPr>
              <a:t>(p),</a:t>
            </a:r>
            <a:r>
              <a:rPr lang="en-GB" altLang="zh-CN" sz="1400" dirty="0" err="1">
                <a:solidFill>
                  <a:srgbClr val="000000"/>
                </a:solidFill>
                <a:latin typeface="Alibaba PuHuiTi R" pitchFamily="18" charset="-122"/>
                <a:ea typeface="Alibaba PuHuiTi R" pitchFamily="18" charset="-122"/>
                <a:cs typeface="Alibaba PuHuiTi R" pitchFamily="18" charset="-122"/>
              </a:rPr>
              <a:t>auto_value</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时间序列特征</a:t>
            </a:r>
            <a:r>
              <a:rPr kumimoji="1" lang="en-US" altLang="zh-CN" dirty="0">
                <a:solidFill>
                  <a:srgbClr val="404040"/>
                </a:solidFill>
              </a:rPr>
              <a:t>—</a:t>
            </a:r>
            <a:r>
              <a:rPr kumimoji="1" lang="zh-CN" altLang="en-US" dirty="0">
                <a:solidFill>
                  <a:srgbClr val="404040"/>
                </a:solidFill>
              </a:rPr>
              <a:t>时间序列特征衍生</a:t>
            </a:r>
          </a:p>
        </p:txBody>
      </p:sp>
      <p:sp>
        <p:nvSpPr>
          <p:cNvPr id="6" name="文本框 5"/>
          <p:cNvSpPr txBox="1"/>
          <p:nvPr/>
        </p:nvSpPr>
        <p:spPr>
          <a:xfrm>
            <a:off x="890016" y="1524542"/>
            <a:ext cx="1685077"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其余衍生方法</a:t>
            </a:r>
          </a:p>
          <a:p>
            <a:pPr lvl="1"/>
            <a:endParaRPr lang="zh-CN" altLang="en-US" sz="1600" dirty="0">
              <a:latin typeface="Alibaba PuHuiTi R" pitchFamily="18" charset="-122"/>
              <a:ea typeface="Alibaba PuHuiTi R" pitchFamily="18" charset="-122"/>
              <a:cs typeface="Alibaba PuHuiTi R" pitchFamily="18" charset="-122"/>
            </a:endParaRPr>
          </a:p>
        </p:txBody>
      </p:sp>
      <p:sp>
        <p:nvSpPr>
          <p:cNvPr id="5" name="矩形 4"/>
          <p:cNvSpPr/>
          <p:nvPr/>
        </p:nvSpPr>
        <p:spPr>
          <a:xfrm>
            <a:off x="965638" y="1968708"/>
            <a:ext cx="6096000" cy="4185761"/>
          </a:xfrm>
          <a:prstGeom prst="rect">
            <a:avLst/>
          </a:prstGeom>
          <a:solidFill>
            <a:srgbClr val="FFFFE4"/>
          </a:solidFill>
          <a:ln>
            <a:solidFill>
              <a:schemeClr val="tx1"/>
            </a:solidFill>
          </a:ln>
        </p:spPr>
        <p:txBody>
          <a:bodyPr>
            <a:spAutoFit/>
          </a:bodyPr>
          <a:lstStyle/>
          <a:p>
            <a:r>
              <a:rPr lang="en-US"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最近</a:t>
            </a:r>
            <a:r>
              <a:rPr lang="en-GB" altLang="zh-CN" sz="1400" dirty="0">
                <a:solidFill>
                  <a:srgbClr val="008000"/>
                </a:solidFill>
                <a:latin typeface="Alibaba PuHuiTi R" pitchFamily="18" charset="-122"/>
                <a:ea typeface="Alibaba PuHuiTi R" pitchFamily="18" charset="-122"/>
                <a:cs typeface="Alibaba PuHuiTi R" pitchFamily="18" charset="-122"/>
              </a:rPr>
              <a:t>p</a:t>
            </a:r>
            <a:r>
              <a:rPr lang="zh-CN" altLang="en-US" sz="1400" dirty="0">
                <a:solidFill>
                  <a:srgbClr val="008000"/>
                </a:solidFill>
                <a:latin typeface="Alibaba PuHuiTi R" pitchFamily="18" charset="-122"/>
                <a:ea typeface="Alibaba PuHuiTi R" pitchFamily="18" charset="-122"/>
                <a:cs typeface="Alibaba PuHuiTi R" pitchFamily="18" charset="-122"/>
              </a:rPr>
              <a:t>个月，最近一次</a:t>
            </a:r>
            <a:r>
              <a:rPr lang="en-GB" altLang="zh-CN" sz="1400" dirty="0">
                <a:solidFill>
                  <a:srgbClr val="008000"/>
                </a:solidFill>
                <a:latin typeface="Alibaba PuHuiTi R" pitchFamily="18" charset="-122"/>
                <a:ea typeface="Alibaba PuHuiTi R" pitchFamily="18" charset="-122"/>
                <a:cs typeface="Alibaba PuHuiTi R" pitchFamily="18" charset="-122"/>
              </a:rPr>
              <a:t>ft&gt;0</a:t>
            </a:r>
            <a:r>
              <a:rPr lang="zh-CN" altLang="en-US" sz="1400" dirty="0">
                <a:solidFill>
                  <a:srgbClr val="008000"/>
                </a:solidFill>
                <a:latin typeface="Alibaba PuHuiTi R" pitchFamily="18" charset="-122"/>
                <a:ea typeface="Alibaba PuHuiTi R" pitchFamily="18" charset="-122"/>
                <a:cs typeface="Alibaba PuHuiTi R" pitchFamily="18" charset="-122"/>
              </a:rPr>
              <a:t>到现在的月份数</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br>
              <a:rPr lang="zh-CN" altLang="en-US" sz="1400" dirty="0">
                <a:solidFill>
                  <a:srgbClr val="000000"/>
                </a:solidFill>
                <a:latin typeface="Alibaba PuHuiTi R" pitchFamily="18" charset="-122"/>
                <a:ea typeface="Alibaba PuHuiTi R" pitchFamily="18" charset="-122"/>
                <a:cs typeface="Alibaba PuHuiTi R" pitchFamily="18" charset="-122"/>
              </a:rPr>
            </a:br>
            <a:r>
              <a:rPr lang="en-GB" altLang="zh-CN" sz="1400" dirty="0">
                <a:solidFill>
                  <a:srgbClr val="0000FF"/>
                </a:solidFill>
                <a:latin typeface="Alibaba PuHuiTi R" pitchFamily="18" charset="-122"/>
                <a:ea typeface="Alibaba PuHuiTi R" pitchFamily="18" charset="-122"/>
                <a:cs typeface="Alibaba PuHuiTi R" pitchFamily="18" charset="-122"/>
              </a:rPr>
              <a:t>def</a:t>
            </a:r>
            <a:r>
              <a:rPr lang="en-GB" altLang="zh-CN" sz="1400" dirty="0">
                <a:solidFill>
                  <a:srgbClr val="000000"/>
                </a:solidFill>
                <a:latin typeface="Alibaba PuHuiTi R" pitchFamily="18" charset="-122"/>
                <a:ea typeface="Alibaba PuHuiTi R" pitchFamily="18" charset="-122"/>
                <a:cs typeface="Alibaba PuHuiTi R" pitchFamily="18" charset="-122"/>
              </a:rPr>
              <a:t> Msg(</a:t>
            </a:r>
            <a:r>
              <a:rPr lang="en-GB" altLang="zh-CN" sz="1400" dirty="0" err="1">
                <a:solidFill>
                  <a:srgbClr val="000000"/>
                </a:solidFill>
                <a:latin typeface="Alibaba PuHuiTi R" pitchFamily="18" charset="-122"/>
                <a:ea typeface="Alibaba PuHuiTi R" pitchFamily="18" charset="-122"/>
                <a:cs typeface="Alibaba PuHuiTi R" pitchFamily="18" charset="-122"/>
              </a:rPr>
              <a:t>ft,p</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df=</a:t>
            </a:r>
            <a:r>
              <a:rPr lang="en-GB" altLang="zh-CN" sz="1400" dirty="0" err="1">
                <a:solidFill>
                  <a:srgbClr val="000000"/>
                </a:solidFill>
                <a:latin typeface="Alibaba PuHuiTi R" pitchFamily="18" charset="-122"/>
                <a:ea typeface="Alibaba PuHuiTi R" pitchFamily="18" charset="-122"/>
                <a:cs typeface="Alibaba PuHuiTi R" pitchFamily="18" charset="-122"/>
              </a:rPr>
              <a:t>data.loc</a:t>
            </a:r>
            <a:r>
              <a:rPr lang="en-GB" altLang="zh-CN" sz="1400" dirty="0">
                <a:solidFill>
                  <a:srgbClr val="000000"/>
                </a:solidFill>
                <a:latin typeface="Alibaba PuHuiTi R" pitchFamily="18" charset="-122"/>
                <a:ea typeface="Alibaba PuHuiTi R" pitchFamily="18" charset="-122"/>
                <a:cs typeface="Alibaba PuHuiTi R" pitchFamily="18" charset="-122"/>
              </a:rPr>
              <a:t>[:,ft+</a:t>
            </a:r>
            <a:r>
              <a:rPr lang="en-GB" altLang="zh-CN" sz="1400" dirty="0">
                <a:solidFill>
                  <a:srgbClr val="A31515"/>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:ft+str(p)]</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df_value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np.where</a:t>
            </a:r>
            <a:r>
              <a:rPr lang="en-GB" altLang="zh-CN" sz="1400" dirty="0">
                <a:solidFill>
                  <a:srgbClr val="000000"/>
                </a:solidFill>
                <a:latin typeface="Alibaba PuHuiTi R" pitchFamily="18" charset="-122"/>
                <a:ea typeface="Alibaba PuHuiTi R" pitchFamily="18" charset="-122"/>
                <a:cs typeface="Alibaba PuHuiTi R" pitchFamily="18" charset="-122"/>
              </a:rPr>
              <a:t>(df&gt;</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auto_value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FF"/>
                </a:solidFill>
                <a:latin typeface="Alibaba PuHuiTi R" pitchFamily="18" charset="-122"/>
                <a:ea typeface="Alibaba PuHuiTi R" pitchFamily="18" charset="-122"/>
                <a:cs typeface="Alibaba PuHuiTi R" pitchFamily="18" charset="-122"/>
              </a:rPr>
              <a:t>	for</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i</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in</a:t>
            </a:r>
            <a:r>
              <a:rPr lang="en-GB" altLang="zh-CN" sz="1400" dirty="0">
                <a:solidFill>
                  <a:srgbClr val="000000"/>
                </a:solidFill>
                <a:latin typeface="Alibaba PuHuiTi R" pitchFamily="18" charset="-122"/>
                <a:ea typeface="Alibaba PuHuiTi R" pitchFamily="18" charset="-122"/>
                <a:cs typeface="Alibaba PuHuiTi R" pitchFamily="18" charset="-122"/>
              </a:rPr>
              <a:t> range(</a:t>
            </a:r>
            <a:r>
              <a:rPr lang="en-GB" altLang="zh-CN" sz="1400" dirty="0" err="1">
                <a:solidFill>
                  <a:srgbClr val="000000"/>
                </a:solidFill>
                <a:latin typeface="Alibaba PuHuiTi R" pitchFamily="18" charset="-122"/>
                <a:ea typeface="Alibaba PuHuiTi R" pitchFamily="18" charset="-122"/>
                <a:cs typeface="Alibaba PuHuiTi R" pitchFamily="18" charset="-122"/>
              </a:rPr>
              <a:t>len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df_value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row_value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df_value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i</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FF"/>
                </a:solidFill>
                <a:latin typeface="Alibaba PuHuiTi R" pitchFamily="18" charset="-122"/>
                <a:ea typeface="Alibaba PuHuiTi R" pitchFamily="18" charset="-122"/>
                <a:cs typeface="Alibaba PuHuiTi R" pitchFamily="18" charset="-122"/>
              </a:rPr>
              <a:t>		if</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row_value.max</a:t>
            </a:r>
            <a:r>
              <a:rPr lang="en-GB" altLang="zh-CN" sz="1400" dirty="0">
                <a:solidFill>
                  <a:srgbClr val="000000"/>
                </a:solidFill>
                <a:latin typeface="Alibaba PuHuiTi R" pitchFamily="18" charset="-122"/>
                <a:ea typeface="Alibaba PuHuiTi R" pitchFamily="18" charset="-122"/>
                <a:cs typeface="Alibaba PuHuiTi R" pitchFamily="18" charset="-122"/>
              </a:rPr>
              <a:t>()&lt;=</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indexs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'0’</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auto_value.append</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indexs</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FF"/>
                </a:solidFill>
                <a:latin typeface="Alibaba PuHuiTi R" pitchFamily="18" charset="-122"/>
                <a:ea typeface="Alibaba PuHuiTi R" pitchFamily="18" charset="-122"/>
                <a:cs typeface="Alibaba PuHuiTi R" pitchFamily="18" charset="-122"/>
              </a:rPr>
              <a:t>		else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indexs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			for</a:t>
            </a:r>
            <a:r>
              <a:rPr lang="en-GB" altLang="zh-CN" sz="1400" dirty="0">
                <a:solidFill>
                  <a:srgbClr val="000000"/>
                </a:solidFill>
                <a:latin typeface="Alibaba PuHuiTi R" pitchFamily="18" charset="-122"/>
                <a:ea typeface="Alibaba PuHuiTi R" pitchFamily="18" charset="-122"/>
                <a:cs typeface="Alibaba PuHuiTi R" pitchFamily="18" charset="-122"/>
              </a:rPr>
              <a:t> j </a:t>
            </a:r>
            <a:r>
              <a:rPr lang="en-GB" altLang="zh-CN" sz="1400" dirty="0">
                <a:solidFill>
                  <a:srgbClr val="0000FF"/>
                </a:solidFill>
                <a:latin typeface="Alibaba PuHuiTi R" pitchFamily="18" charset="-122"/>
                <a:ea typeface="Alibaba PuHuiTi R" pitchFamily="18" charset="-122"/>
                <a:cs typeface="Alibaba PuHuiTi R" pitchFamily="18" charset="-122"/>
              </a:rPr>
              <a:t>in</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row_value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FF"/>
                </a:solidFill>
                <a:latin typeface="Alibaba PuHuiTi R" pitchFamily="18" charset="-122"/>
                <a:ea typeface="Alibaba PuHuiTi R" pitchFamily="18" charset="-122"/>
                <a:cs typeface="Alibaba PuHuiTi R" pitchFamily="18" charset="-122"/>
              </a:rPr>
              <a:t>				if</a:t>
            </a:r>
            <a:r>
              <a:rPr lang="en-GB" altLang="zh-CN" sz="1400" dirty="0">
                <a:solidFill>
                  <a:srgbClr val="000000"/>
                </a:solidFill>
                <a:latin typeface="Alibaba PuHuiTi R" pitchFamily="18" charset="-122"/>
                <a:ea typeface="Alibaba PuHuiTi R" pitchFamily="18" charset="-122"/>
                <a:cs typeface="Alibaba PuHuiTi R" pitchFamily="18" charset="-122"/>
              </a:rPr>
              <a:t> j&gt;</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FF"/>
                </a:solidFill>
                <a:latin typeface="Alibaba PuHuiTi R" pitchFamily="18" charset="-122"/>
                <a:ea typeface="Alibaba PuHuiTi R" pitchFamily="18" charset="-122"/>
                <a:cs typeface="Alibaba PuHuiTi R" pitchFamily="18" charset="-122"/>
              </a:rPr>
              <a:t>					break</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indexs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auto_value.append</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indexs</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FF"/>
                </a:solidFill>
                <a:latin typeface="Alibaba PuHuiTi R" pitchFamily="18" charset="-122"/>
                <a:ea typeface="Alibaba PuHuiTi R" pitchFamily="18" charset="-122"/>
                <a:cs typeface="Alibaba PuHuiTi R" pitchFamily="18" charset="-122"/>
              </a:rPr>
              <a:t>	return</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ft+</a:t>
            </a:r>
            <a:r>
              <a:rPr lang="en-GB" altLang="zh-CN" sz="1400" dirty="0" err="1">
                <a:solidFill>
                  <a:srgbClr val="A31515"/>
                </a:solidFill>
                <a:latin typeface="Alibaba PuHuiTi R" pitchFamily="18" charset="-122"/>
                <a:ea typeface="Alibaba PuHuiTi R" pitchFamily="18" charset="-122"/>
                <a:cs typeface="Alibaba PuHuiTi R" pitchFamily="18" charset="-122"/>
              </a:rPr>
              <a:t>'_msg'</a:t>
            </a:r>
            <a:r>
              <a:rPr lang="en-GB" altLang="zh-CN" sz="1400" dirty="0" err="1">
                <a:solidFill>
                  <a:srgbClr val="000000"/>
                </a:solidFill>
                <a:latin typeface="Alibaba PuHuiTi R" pitchFamily="18" charset="-122"/>
                <a:ea typeface="Alibaba PuHuiTi R" pitchFamily="18" charset="-122"/>
                <a:cs typeface="Alibaba PuHuiTi R" pitchFamily="18" charset="-122"/>
              </a:rPr>
              <a:t>+str</a:t>
            </a:r>
            <a:r>
              <a:rPr lang="en-GB" altLang="zh-CN" sz="1400" dirty="0">
                <a:solidFill>
                  <a:srgbClr val="000000"/>
                </a:solidFill>
                <a:latin typeface="Alibaba PuHuiTi R" pitchFamily="18" charset="-122"/>
                <a:ea typeface="Alibaba PuHuiTi R" pitchFamily="18" charset="-122"/>
                <a:cs typeface="Alibaba PuHuiTi R" pitchFamily="18" charset="-122"/>
              </a:rPr>
              <a:t>(p),</a:t>
            </a:r>
            <a:r>
              <a:rPr lang="en-GB" altLang="zh-CN" sz="1400" dirty="0" err="1">
                <a:solidFill>
                  <a:srgbClr val="000000"/>
                </a:solidFill>
                <a:latin typeface="Alibaba PuHuiTi R" pitchFamily="18" charset="-122"/>
                <a:ea typeface="Alibaba PuHuiTi R" pitchFamily="18" charset="-122"/>
                <a:cs typeface="Alibaba PuHuiTi R" pitchFamily="18" charset="-122"/>
              </a:rPr>
              <a:t>auto_value</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
        <p:nvSpPr>
          <p:cNvPr id="7" name="文本框 6"/>
          <p:cNvSpPr txBox="1"/>
          <p:nvPr/>
        </p:nvSpPr>
        <p:spPr>
          <a:xfrm>
            <a:off x="965638" y="6321423"/>
            <a:ext cx="2478564"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更多衍生方法见代码</a:t>
            </a:r>
            <a:r>
              <a:rPr lang="en-US" altLang="zh-CN" sz="1600" dirty="0">
                <a:latin typeface="Alibaba PuHuiTi R" pitchFamily="18" charset="-122"/>
                <a:ea typeface="Alibaba PuHuiTi R" pitchFamily="18" charset="-122"/>
                <a:cs typeface="Alibaba PuHuiTi R" pitchFamily="18" charset="-122"/>
              </a:rPr>
              <a:t>…</a:t>
            </a:r>
            <a:endParaRPr lang="zh-CN" altLang="en-US" sz="1600" dirty="0">
              <a:latin typeface="Alibaba PuHuiTi R" pitchFamily="18" charset="-122"/>
              <a:ea typeface="Alibaba PuHuiTi R" pitchFamily="18" charset="-122"/>
              <a:cs typeface="Alibaba PuHuiTi R" pitchFamily="18" charset="-122"/>
            </a:endParaRPr>
          </a:p>
          <a:p>
            <a:pPr lvl="1"/>
            <a:endParaRPr lang="zh-CN" altLang="en-US" sz="1600" dirty="0">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时间序列特征</a:t>
            </a:r>
            <a:r>
              <a:rPr kumimoji="1" lang="en-US" altLang="zh-CN" dirty="0">
                <a:solidFill>
                  <a:srgbClr val="404040"/>
                </a:solidFill>
              </a:rPr>
              <a:t>—</a:t>
            </a:r>
            <a:r>
              <a:rPr kumimoji="1" lang="zh-CN" altLang="en-US" dirty="0">
                <a:solidFill>
                  <a:srgbClr val="404040"/>
                </a:solidFill>
              </a:rPr>
              <a:t>时间序列特征衍生</a:t>
            </a:r>
          </a:p>
        </p:txBody>
      </p:sp>
      <p:sp>
        <p:nvSpPr>
          <p:cNvPr id="6" name="文本框 5"/>
          <p:cNvSpPr txBox="1"/>
          <p:nvPr/>
        </p:nvSpPr>
        <p:spPr>
          <a:xfrm>
            <a:off x="890016" y="1524542"/>
            <a:ext cx="3098925"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将上面衍生的方法封装成函数</a:t>
            </a:r>
          </a:p>
          <a:p>
            <a:pPr lvl="1"/>
            <a:endParaRPr lang="zh-CN" altLang="en-US" sz="1600" dirty="0">
              <a:latin typeface="Alibaba PuHuiTi R" pitchFamily="18" charset="-122"/>
              <a:ea typeface="Alibaba PuHuiTi R" pitchFamily="18" charset="-122"/>
              <a:cs typeface="Alibaba PuHuiTi R" pitchFamily="18" charset="-122"/>
            </a:endParaRPr>
          </a:p>
        </p:txBody>
      </p:sp>
      <p:sp>
        <p:nvSpPr>
          <p:cNvPr id="2" name="矩形 1"/>
          <p:cNvSpPr/>
          <p:nvPr/>
        </p:nvSpPr>
        <p:spPr>
          <a:xfrm>
            <a:off x="1563329" y="1838343"/>
            <a:ext cx="7777316" cy="5047536"/>
          </a:xfrm>
          <a:prstGeom prst="rect">
            <a:avLst/>
          </a:prstGeom>
          <a:solidFill>
            <a:srgbClr val="FFFFE4"/>
          </a:solidFill>
          <a:ln>
            <a:solidFill>
              <a:schemeClr val="tx1"/>
            </a:solidFill>
          </a:ln>
        </p:spPr>
        <p:txBody>
          <a:bodyPr wrap="square">
            <a:spAutoFit/>
          </a:bodyPr>
          <a:lstStyle/>
          <a:p>
            <a:r>
              <a:rPr lang="en-US"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定义批量调用双参数的函数 </a:t>
            </a:r>
            <a:r>
              <a:rPr lang="en-US"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完整代码见代码文件）</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def</a:t>
            </a:r>
            <a:r>
              <a:rPr lang="en-GB" altLang="zh-CN" sz="1400" dirty="0">
                <a:solidFill>
                  <a:srgbClr val="000000"/>
                </a:solidFill>
                <a:latin typeface="Alibaba PuHuiTi R" pitchFamily="18" charset="-122"/>
                <a:ea typeface="Alibaba PuHuiTi R" pitchFamily="18" charset="-122"/>
                <a:cs typeface="Alibaba PuHuiTi R" pitchFamily="18" charset="-122"/>
              </a:rPr>
              <a:t> auto_var2(</a:t>
            </a:r>
            <a:r>
              <a:rPr lang="en-GB" altLang="zh-CN" sz="1400" dirty="0" err="1">
                <a:solidFill>
                  <a:srgbClr val="000000"/>
                </a:solidFill>
                <a:latin typeface="Alibaba PuHuiTi R" pitchFamily="18" charset="-122"/>
                <a:ea typeface="Alibaba PuHuiTi R" pitchFamily="18" charset="-122"/>
                <a:cs typeface="Alibaba PuHuiTi R" pitchFamily="18" charset="-122"/>
              </a:rPr>
              <a:t>feature,p</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8000"/>
                </a:solidFill>
                <a:latin typeface="Alibaba PuHuiTi R" pitchFamily="18" charset="-122"/>
                <a:ea typeface="Alibaba PuHuiTi R" pitchFamily="18" charset="-122"/>
                <a:cs typeface="Alibaba PuHuiTi R" pitchFamily="18" charset="-122"/>
              </a:rPr>
              <a:t>	#global </a:t>
            </a:r>
            <a:r>
              <a:rPr lang="en-GB" altLang="zh-CN" sz="1400" dirty="0" err="1">
                <a:solidFill>
                  <a:srgbClr val="008000"/>
                </a:solidFill>
                <a:latin typeface="Alibaba PuHuiTi R" pitchFamily="18" charset="-122"/>
                <a:ea typeface="Alibaba PuHuiTi R" pitchFamily="18" charset="-122"/>
                <a:cs typeface="Alibaba PuHuiTi R" pitchFamily="18" charset="-122"/>
              </a:rPr>
              <a:t>data_new</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	try</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columns_name,values</a:t>
            </a:r>
            <a:r>
              <a:rPr lang="en-GB" altLang="zh-CN" sz="1400" dirty="0">
                <a:solidFill>
                  <a:srgbClr val="000000"/>
                </a:solidFill>
                <a:latin typeface="Alibaba PuHuiTi R" pitchFamily="18" charset="-122"/>
                <a:ea typeface="Alibaba PuHuiTi R" pitchFamily="18" charset="-122"/>
                <a:cs typeface="Alibaba PuHuiTi R" pitchFamily="18" charset="-122"/>
              </a:rPr>
              <a:t>=Num(</a:t>
            </a:r>
            <a:r>
              <a:rPr lang="en-GB" altLang="zh-CN" sz="1400" dirty="0" err="1">
                <a:solidFill>
                  <a:srgbClr val="000000"/>
                </a:solidFill>
                <a:latin typeface="Alibaba PuHuiTi R" pitchFamily="18" charset="-122"/>
                <a:ea typeface="Alibaba PuHuiTi R" pitchFamily="18" charset="-122"/>
                <a:cs typeface="Alibaba PuHuiTi R" pitchFamily="18" charset="-122"/>
              </a:rPr>
              <a:t>feature,p</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data_new</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columns_name</a:t>
            </a:r>
            <a:r>
              <a:rPr lang="en-GB" altLang="zh-CN" sz="1400" dirty="0">
                <a:solidFill>
                  <a:srgbClr val="000000"/>
                </a:solidFill>
                <a:latin typeface="Alibaba PuHuiTi R" pitchFamily="18" charset="-122"/>
                <a:ea typeface="Alibaba PuHuiTi R" pitchFamily="18" charset="-122"/>
                <a:cs typeface="Alibaba PuHuiTi R" pitchFamily="18" charset="-122"/>
              </a:rPr>
              <a:t>]=values</a:t>
            </a:r>
          </a:p>
          <a:p>
            <a:r>
              <a:rPr lang="en-GB" altLang="zh-CN" sz="1400" dirty="0">
                <a:solidFill>
                  <a:srgbClr val="0000FF"/>
                </a:solidFill>
                <a:latin typeface="Alibaba PuHuiTi R" pitchFamily="18" charset="-122"/>
                <a:ea typeface="Alibaba PuHuiTi R" pitchFamily="18" charset="-122"/>
                <a:cs typeface="Alibaba PuHuiTi R" pitchFamily="18" charset="-122"/>
              </a:rPr>
              <a:t>	except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print(</a:t>
            </a:r>
            <a:r>
              <a:rPr lang="en-GB" altLang="zh-CN" sz="1400" dirty="0">
                <a:solidFill>
                  <a:srgbClr val="A31515"/>
                </a:solidFill>
                <a:latin typeface="Alibaba PuHuiTi R" pitchFamily="18" charset="-122"/>
                <a:ea typeface="Alibaba PuHuiTi R" pitchFamily="18" charset="-122"/>
                <a:cs typeface="Alibaba PuHuiTi R" pitchFamily="18" charset="-122"/>
              </a:rPr>
              <a:t>"Num PARSE ERROR"</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feature,p</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FF"/>
                </a:solidFill>
                <a:latin typeface="Alibaba PuHuiTi R" pitchFamily="18" charset="-122"/>
                <a:ea typeface="Alibaba PuHuiTi R" pitchFamily="18" charset="-122"/>
                <a:cs typeface="Alibaba PuHuiTi R" pitchFamily="18" charset="-122"/>
              </a:rPr>
              <a:t>	try</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columns_name,values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Nmz</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feature,p</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data_new</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columns_name</a:t>
            </a:r>
            <a:r>
              <a:rPr lang="en-GB" altLang="zh-CN" sz="1400" dirty="0">
                <a:solidFill>
                  <a:srgbClr val="000000"/>
                </a:solidFill>
                <a:latin typeface="Alibaba PuHuiTi R" pitchFamily="18" charset="-122"/>
                <a:ea typeface="Alibaba PuHuiTi R" pitchFamily="18" charset="-122"/>
                <a:cs typeface="Alibaba PuHuiTi R" pitchFamily="18" charset="-122"/>
              </a:rPr>
              <a:t>]=values</a:t>
            </a:r>
          </a:p>
          <a:p>
            <a:r>
              <a:rPr lang="en-GB" altLang="zh-CN" sz="1400" dirty="0">
                <a:solidFill>
                  <a:srgbClr val="0000FF"/>
                </a:solidFill>
                <a:latin typeface="Alibaba PuHuiTi R" pitchFamily="18" charset="-122"/>
                <a:ea typeface="Alibaba PuHuiTi R" pitchFamily="18" charset="-122"/>
                <a:cs typeface="Alibaba PuHuiTi R" pitchFamily="18" charset="-122"/>
              </a:rPr>
              <a:t>	except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Nmz</a:t>
            </a:r>
            <a:r>
              <a:rPr lang="en-GB" altLang="zh-CN" sz="1400" dirty="0">
                <a:solidFill>
                  <a:srgbClr val="A31515"/>
                </a:solidFill>
                <a:latin typeface="Alibaba PuHuiTi R" pitchFamily="18" charset="-122"/>
                <a:ea typeface="Alibaba PuHuiTi R" pitchFamily="18" charset="-122"/>
                <a:cs typeface="Alibaba PuHuiTi R" pitchFamily="18" charset="-122"/>
              </a:rPr>
              <a:t> PARSE ERROR"</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feature,p</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FF"/>
                </a:solidFill>
                <a:latin typeface="Alibaba PuHuiTi R" pitchFamily="18" charset="-122"/>
                <a:ea typeface="Alibaba PuHuiTi R" pitchFamily="18" charset="-122"/>
                <a:cs typeface="Alibaba PuHuiTi R" pitchFamily="18" charset="-122"/>
              </a:rPr>
              <a:t>	try</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columns_name,values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Evr</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feature,p</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data_new</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columns_name</a:t>
            </a:r>
            <a:r>
              <a:rPr lang="en-GB" altLang="zh-CN" sz="1400" dirty="0">
                <a:solidFill>
                  <a:srgbClr val="000000"/>
                </a:solidFill>
                <a:latin typeface="Alibaba PuHuiTi R" pitchFamily="18" charset="-122"/>
                <a:ea typeface="Alibaba PuHuiTi R" pitchFamily="18" charset="-122"/>
                <a:cs typeface="Alibaba PuHuiTi R" pitchFamily="18" charset="-122"/>
              </a:rPr>
              <a:t>]=values</a:t>
            </a:r>
          </a:p>
          <a:p>
            <a:r>
              <a:rPr lang="en-GB" altLang="zh-CN" sz="1400" dirty="0">
                <a:solidFill>
                  <a:srgbClr val="0000FF"/>
                </a:solidFill>
                <a:latin typeface="Alibaba PuHuiTi R" pitchFamily="18" charset="-122"/>
                <a:ea typeface="Alibaba PuHuiTi R" pitchFamily="18" charset="-122"/>
                <a:cs typeface="Alibaba PuHuiTi R" pitchFamily="18" charset="-122"/>
              </a:rPr>
              <a:t>	except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Evr</a:t>
            </a:r>
            <a:r>
              <a:rPr lang="en-GB" altLang="zh-CN" sz="1400" dirty="0">
                <a:solidFill>
                  <a:srgbClr val="A31515"/>
                </a:solidFill>
                <a:latin typeface="Alibaba PuHuiTi R" pitchFamily="18" charset="-122"/>
                <a:ea typeface="Alibaba PuHuiTi R" pitchFamily="18" charset="-122"/>
                <a:cs typeface="Alibaba PuHuiTi R" pitchFamily="18" charset="-122"/>
              </a:rPr>
              <a:t> PARSE ERROR"</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feature,p</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FF"/>
                </a:solidFill>
                <a:latin typeface="Alibaba PuHuiTi R" pitchFamily="18" charset="-122"/>
                <a:ea typeface="Alibaba PuHuiTi R" pitchFamily="18" charset="-122"/>
                <a:cs typeface="Alibaba PuHuiTi R" pitchFamily="18" charset="-122"/>
              </a:rPr>
              <a:t>	try</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columns_name,values</a:t>
            </a:r>
            <a:r>
              <a:rPr lang="en-GB" altLang="zh-CN" sz="1400" dirty="0">
                <a:solidFill>
                  <a:srgbClr val="000000"/>
                </a:solidFill>
                <a:latin typeface="Alibaba PuHuiTi R" pitchFamily="18" charset="-122"/>
                <a:ea typeface="Alibaba PuHuiTi R" pitchFamily="18" charset="-122"/>
                <a:cs typeface="Alibaba PuHuiTi R" pitchFamily="18" charset="-122"/>
              </a:rPr>
              <a:t>=Avg(</a:t>
            </a:r>
            <a:r>
              <a:rPr lang="en-GB" altLang="zh-CN" sz="1400" dirty="0" err="1">
                <a:solidFill>
                  <a:srgbClr val="000000"/>
                </a:solidFill>
                <a:latin typeface="Alibaba PuHuiTi R" pitchFamily="18" charset="-122"/>
                <a:ea typeface="Alibaba PuHuiTi R" pitchFamily="18" charset="-122"/>
                <a:cs typeface="Alibaba PuHuiTi R" pitchFamily="18" charset="-122"/>
              </a:rPr>
              <a:t>feature,p</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data_new</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columns_name</a:t>
            </a:r>
            <a:r>
              <a:rPr lang="en-GB" altLang="zh-CN" sz="1400" dirty="0">
                <a:solidFill>
                  <a:srgbClr val="000000"/>
                </a:solidFill>
                <a:latin typeface="Alibaba PuHuiTi R" pitchFamily="18" charset="-122"/>
                <a:ea typeface="Alibaba PuHuiTi R" pitchFamily="18" charset="-122"/>
                <a:cs typeface="Alibaba PuHuiTi R" pitchFamily="18" charset="-122"/>
              </a:rPr>
              <a:t>]=values</a:t>
            </a:r>
          </a:p>
          <a:p>
            <a:r>
              <a:rPr lang="en-GB" altLang="zh-CN" sz="1400" dirty="0">
                <a:solidFill>
                  <a:srgbClr val="0000FF"/>
                </a:solidFill>
                <a:latin typeface="Alibaba PuHuiTi R" pitchFamily="18" charset="-122"/>
                <a:ea typeface="Alibaba PuHuiTi R" pitchFamily="18" charset="-122"/>
                <a:cs typeface="Alibaba PuHuiTi R" pitchFamily="18" charset="-122"/>
              </a:rPr>
              <a:t>	except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print(</a:t>
            </a:r>
            <a:r>
              <a:rPr lang="en-GB" altLang="zh-CN" sz="1400" dirty="0">
                <a:solidFill>
                  <a:srgbClr val="A31515"/>
                </a:solidFill>
                <a:latin typeface="Alibaba PuHuiTi R" pitchFamily="18" charset="-122"/>
                <a:ea typeface="Alibaba PuHuiTi R" pitchFamily="18" charset="-122"/>
                <a:cs typeface="Alibaba PuHuiTi R" pitchFamily="18" charset="-122"/>
              </a:rPr>
              <a:t>“Avg PARSE ERROR”</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feature,p</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zh-CN" altLang="en-US" sz="1400" dirty="0">
                <a:solidFill>
                  <a:srgbClr val="000000"/>
                </a:solidFill>
                <a:latin typeface="Alibaba PuHuiTi R" pitchFamily="18" charset="-122"/>
                <a:ea typeface="Alibaba PuHuiTi R" pitchFamily="18" charset="-122"/>
                <a:cs typeface="Alibaba PuHuiTi R" pitchFamily="18" charset="-122"/>
              </a:rPr>
              <a:t> </a:t>
            </a:r>
            <a:r>
              <a:rPr lang="en-US"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时间序列特征</a:t>
            </a:r>
            <a:r>
              <a:rPr kumimoji="1" lang="en-US" altLang="zh-CN" dirty="0">
                <a:solidFill>
                  <a:srgbClr val="404040"/>
                </a:solidFill>
              </a:rPr>
              <a:t>—</a:t>
            </a:r>
            <a:r>
              <a:rPr kumimoji="1" lang="zh-CN" altLang="en-US" dirty="0">
                <a:solidFill>
                  <a:srgbClr val="404040"/>
                </a:solidFill>
              </a:rPr>
              <a:t>时间序列特征衍生</a:t>
            </a:r>
          </a:p>
        </p:txBody>
      </p:sp>
      <p:sp>
        <p:nvSpPr>
          <p:cNvPr id="6" name="文本框 5"/>
          <p:cNvSpPr txBox="1"/>
          <p:nvPr/>
        </p:nvSpPr>
        <p:spPr>
          <a:xfrm>
            <a:off x="890016" y="1524542"/>
            <a:ext cx="2896947"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对之前数据应用封装的函数</a:t>
            </a:r>
          </a:p>
          <a:p>
            <a:pPr lvl="1"/>
            <a:endParaRPr lang="zh-CN" altLang="en-US" sz="1600" dirty="0">
              <a:latin typeface="Alibaba PuHuiTi R" pitchFamily="18" charset="-122"/>
              <a:ea typeface="Alibaba PuHuiTi R" pitchFamily="18" charset="-122"/>
              <a:cs typeface="Alibaba PuHuiTi R" pitchFamily="18" charset="-122"/>
            </a:endParaRPr>
          </a:p>
        </p:txBody>
      </p:sp>
      <p:sp>
        <p:nvSpPr>
          <p:cNvPr id="5" name="矩形 4"/>
          <p:cNvSpPr/>
          <p:nvPr/>
        </p:nvSpPr>
        <p:spPr>
          <a:xfrm>
            <a:off x="890016" y="1993094"/>
            <a:ext cx="6096000" cy="954107"/>
          </a:xfrm>
          <a:prstGeom prst="rect">
            <a:avLst/>
          </a:prstGeom>
          <a:solidFill>
            <a:srgbClr val="FFFFE4"/>
          </a:solidFill>
          <a:ln>
            <a:solidFill>
              <a:schemeClr val="tx1"/>
            </a:solidFill>
          </a:ln>
        </p:spPr>
        <p:txBody>
          <a:bodyPr>
            <a:spAutoFit/>
          </a:bodyPr>
          <a:lstStyle/>
          <a:p>
            <a:r>
              <a:rPr lang="en-GB" altLang="zh-CN" sz="1400" dirty="0" err="1">
                <a:solidFill>
                  <a:srgbClr val="000000"/>
                </a:solidFill>
                <a:latin typeface="Alibaba PuHuiTi R" pitchFamily="18" charset="-122"/>
                <a:ea typeface="Alibaba PuHuiTi R" pitchFamily="18" charset="-122"/>
                <a:cs typeface="Alibaba PuHuiTi R" pitchFamily="18" charset="-122"/>
              </a:rPr>
              <a:t>data_new</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pd.DataFrame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FF"/>
                </a:solidFill>
                <a:latin typeface="Alibaba PuHuiTi R" pitchFamily="18" charset="-122"/>
                <a:ea typeface="Alibaba PuHuiTi R" pitchFamily="18" charset="-122"/>
                <a:cs typeface="Alibaba PuHuiTi R" pitchFamily="18" charset="-122"/>
              </a:rPr>
              <a:t>for</a:t>
            </a:r>
            <a:r>
              <a:rPr lang="en-GB" altLang="zh-CN" sz="1400" dirty="0">
                <a:solidFill>
                  <a:srgbClr val="000000"/>
                </a:solidFill>
                <a:latin typeface="Alibaba PuHuiTi R" pitchFamily="18" charset="-122"/>
                <a:ea typeface="Alibaba PuHuiTi R" pitchFamily="18" charset="-122"/>
                <a:cs typeface="Alibaba PuHuiTi R" pitchFamily="18" charset="-122"/>
              </a:rPr>
              <a:t> p </a:t>
            </a:r>
            <a:r>
              <a:rPr lang="en-GB" altLang="zh-CN" sz="1400" dirty="0">
                <a:solidFill>
                  <a:srgbClr val="0000FF"/>
                </a:solidFill>
                <a:latin typeface="Alibaba PuHuiTi R" pitchFamily="18" charset="-122"/>
                <a:ea typeface="Alibaba PuHuiTi R" pitchFamily="18" charset="-122"/>
                <a:cs typeface="Alibaba PuHuiTi R" pitchFamily="18" charset="-122"/>
              </a:rPr>
              <a:t>in</a:t>
            </a:r>
            <a:r>
              <a:rPr lang="en-GB" altLang="zh-CN" sz="1400" dirty="0">
                <a:solidFill>
                  <a:srgbClr val="000000"/>
                </a:solidFill>
                <a:latin typeface="Alibaba PuHuiTi R" pitchFamily="18" charset="-122"/>
                <a:ea typeface="Alibaba PuHuiTi R" pitchFamily="18" charset="-122"/>
                <a:cs typeface="Alibaba PuHuiTi R" pitchFamily="18" charset="-122"/>
              </a:rPr>
              <a:t> range(</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98658"/>
                </a:solidFill>
                <a:latin typeface="Alibaba PuHuiTi R" pitchFamily="18" charset="-122"/>
                <a:ea typeface="Alibaba PuHuiTi R" pitchFamily="18" charset="-122"/>
                <a:cs typeface="Alibaba PuHuiTi R" pitchFamily="18" charset="-122"/>
              </a:rPr>
              <a:t>12</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FF"/>
                </a:solidFill>
                <a:latin typeface="Alibaba PuHuiTi R" pitchFamily="18" charset="-122"/>
                <a:ea typeface="Alibaba PuHuiTi R" pitchFamily="18" charset="-122"/>
                <a:cs typeface="Alibaba PuHuiTi R" pitchFamily="18" charset="-122"/>
              </a:rPr>
              <a:t>	for</a:t>
            </a:r>
            <a:r>
              <a:rPr lang="en-GB" altLang="zh-CN" sz="1400" dirty="0">
                <a:solidFill>
                  <a:srgbClr val="000000"/>
                </a:solidFill>
                <a:latin typeface="Alibaba PuHuiTi R" pitchFamily="18" charset="-122"/>
                <a:ea typeface="Alibaba PuHuiTi R" pitchFamily="18" charset="-122"/>
                <a:cs typeface="Alibaba PuHuiTi R" pitchFamily="18" charset="-122"/>
              </a:rPr>
              <a:t> inv </a:t>
            </a:r>
            <a:r>
              <a:rPr lang="en-GB" altLang="zh-CN" sz="1400" dirty="0">
                <a:solidFill>
                  <a:srgbClr val="0000FF"/>
                </a:solidFill>
                <a:latin typeface="Alibaba PuHuiTi R" pitchFamily="18" charset="-122"/>
                <a:ea typeface="Alibaba PuHuiTi R" pitchFamily="18" charset="-122"/>
                <a:cs typeface="Alibaba PuHuiTi R" pitchFamily="18" charset="-122"/>
              </a:rPr>
              <a:t>in</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'ft'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gt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		auto_var2(inv, p)</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
        <p:nvSpPr>
          <p:cNvPr id="7" name="文本框 6"/>
          <p:cNvSpPr txBox="1"/>
          <p:nvPr/>
        </p:nvSpPr>
        <p:spPr>
          <a:xfrm>
            <a:off x="890015" y="3136612"/>
            <a:ext cx="2896947"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对之前数据应用封装的函数</a:t>
            </a:r>
          </a:p>
          <a:p>
            <a:pPr lvl="1"/>
            <a:endParaRPr lang="zh-CN" altLang="en-US" sz="1600" dirty="0">
              <a:latin typeface="Alibaba PuHuiTi R" pitchFamily="18" charset="-122"/>
              <a:ea typeface="Alibaba PuHuiTi R" pitchFamily="18" charset="-122"/>
              <a:cs typeface="Alibaba PuHuiTi R" pitchFamily="18" charset="-122"/>
            </a:endParaRPr>
          </a:p>
        </p:txBody>
      </p:sp>
      <p:sp>
        <p:nvSpPr>
          <p:cNvPr id="10" name="矩形 9"/>
          <p:cNvSpPr/>
          <p:nvPr/>
        </p:nvSpPr>
        <p:spPr>
          <a:xfrm>
            <a:off x="890015" y="3736013"/>
            <a:ext cx="7344697" cy="2677656"/>
          </a:xfrm>
          <a:prstGeom prst="rect">
            <a:avLst/>
          </a:prstGeom>
          <a:solidFill>
            <a:srgbClr val="FFFFE4"/>
          </a:solidFill>
          <a:ln>
            <a:solidFill>
              <a:schemeClr val="tx1"/>
            </a:solidFill>
          </a:ln>
        </p:spPr>
        <p:txBody>
          <a:bodyPr wrap="square">
            <a:spAutoFit/>
          </a:bodyPr>
          <a:lstStyle/>
          <a:p>
            <a:r>
              <a:rPr lang="en-US"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查看列名</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data_new.columns.tolist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显示结果</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array([</a:t>
            </a:r>
            <a:r>
              <a:rPr lang="en-GB" altLang="zh-CN" sz="1400" dirty="0">
                <a:solidFill>
                  <a:srgbClr val="A31515"/>
                </a:solidFill>
                <a:latin typeface="Alibaba PuHuiTi R" pitchFamily="18" charset="-122"/>
                <a:ea typeface="Alibaba PuHuiTi R" pitchFamily="18" charset="-122"/>
                <a:cs typeface="Alibaba PuHuiTi R" pitchFamily="18" charset="-122"/>
              </a:rPr>
              <a:t>'ft_num1'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'ft_evr1'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'ft_avg1'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'ft_tot1'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'ft_tot2t1'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'ft_max1'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A31515"/>
                </a:solidFill>
                <a:latin typeface="Alibaba PuHuiTi R" pitchFamily="18" charset="-122"/>
                <a:ea typeface="Alibaba PuHuiTi R" pitchFamily="18" charset="-122"/>
                <a:cs typeface="Alibaba PuHuiTi R" pitchFamily="18" charset="-122"/>
              </a:rPr>
              <a:t>'ft_min1'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'ft_msg1'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'ft_msz1'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'ft_cav1'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'ft_cmn1'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'ft_std1'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A31515"/>
                </a:solidFill>
                <a:latin typeface="Alibaba PuHuiTi R" pitchFamily="18" charset="-122"/>
                <a:ea typeface="Alibaba PuHuiTi R" pitchFamily="18" charset="-122"/>
                <a:cs typeface="Alibaba PuHuiTi R" pitchFamily="18" charset="-122"/>
              </a:rPr>
              <a:t>'ft_cva1'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'ft_cmm1'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'ft_cnm1'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'ft_cxm1'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'ft_cxp1'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'ft_ran1'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A31515"/>
                </a:solidFill>
                <a:latin typeface="Alibaba PuHuiTi R" pitchFamily="18" charset="-122"/>
                <a:ea typeface="Alibaba PuHuiTi R" pitchFamily="18" charset="-122"/>
                <a:cs typeface="Alibaba PuHuiTi R" pitchFamily="18" charset="-122"/>
              </a:rPr>
              <a:t>'ft_nci1'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'ft_ncd1'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'ft_ncn1'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'ft_pdn1'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'ft_cmx1'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'ft_cmp1'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A31515"/>
                </a:solidFill>
                <a:latin typeface="Alibaba PuHuiTi R" pitchFamily="18" charset="-122"/>
                <a:ea typeface="Alibaba PuHuiTi R" pitchFamily="18" charset="-122"/>
                <a:cs typeface="Alibaba PuHuiTi R" pitchFamily="18" charset="-122"/>
              </a:rPr>
              <a:t>'ft_cnp1'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'ft_msx1'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'ft_bup1'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'ft_rpp1'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'ft_dpp1'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'ft_mpp1'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A31515"/>
                </a:solidFill>
                <a:latin typeface="Alibaba PuHuiTi R" pitchFamily="18" charset="-122"/>
                <a:ea typeface="Alibaba PuHuiTi R" pitchFamily="18" charset="-122"/>
                <a:cs typeface="Alibaba PuHuiTi R" pitchFamily="18" charset="-122"/>
              </a:rPr>
              <a:t>'ft_npp1'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'gt_num1'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'gt_evr1'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'gt_avg1'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'gt_tot1'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'gt_tot2t1'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A31515"/>
                </a:solidFill>
                <a:latin typeface="Alibaba PuHuiTi R" pitchFamily="18" charset="-122"/>
                <a:ea typeface="Alibaba PuHuiTi R" pitchFamily="18" charset="-122"/>
                <a:cs typeface="Alibaba PuHuiTi R" pitchFamily="18" charset="-122"/>
              </a:rPr>
              <a:t>'gt_max1'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'gt_min1'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'gt_msg1'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'gt_msz1'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'gt_cav1'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'gt_cmn1'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A31515"/>
                </a:solidFill>
                <a:latin typeface="Alibaba PuHuiTi R" pitchFamily="18" charset="-122"/>
                <a:ea typeface="Alibaba PuHuiTi R" pitchFamily="18" charset="-122"/>
                <a:cs typeface="Alibaba PuHuiTi R" pitchFamily="18" charset="-122"/>
              </a:rPr>
              <a:t>'gt_std1'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'gt_cva1'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'gt_cmm1'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'gt_cnm1'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'gt_cxm1'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'gt_cxp1'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时间序列特征</a:t>
            </a:r>
            <a:r>
              <a:rPr kumimoji="1" lang="en-US" altLang="zh-CN" dirty="0">
                <a:solidFill>
                  <a:srgbClr val="404040"/>
                </a:solidFill>
              </a:rPr>
              <a:t>—</a:t>
            </a:r>
            <a:r>
              <a:rPr kumimoji="1" lang="zh-CN" altLang="en-US" dirty="0">
                <a:solidFill>
                  <a:srgbClr val="404040"/>
                </a:solidFill>
              </a:rPr>
              <a:t>时间序列特征衍生</a:t>
            </a:r>
          </a:p>
        </p:txBody>
      </p:sp>
      <p:sp>
        <p:nvSpPr>
          <p:cNvPr id="6" name="文本框 5"/>
          <p:cNvSpPr txBox="1"/>
          <p:nvPr/>
        </p:nvSpPr>
        <p:spPr>
          <a:xfrm>
            <a:off x="890016" y="1524542"/>
            <a:ext cx="11178060" cy="1323439"/>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上面这种无差别聚合方法进行聚合得到的结果常具有较高的共线性，但信息量并无明显增加，影响模型的鲁棒性和稳定性</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评分卡模型对模型的稳定性要求远高于其性能</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在时间窗口为</a:t>
            </a:r>
            <a:r>
              <a:rPr lang="en-US" altLang="zh-CN" sz="1600" dirty="0">
                <a:latin typeface="Alibaba PuHuiTi R" pitchFamily="18" charset="-122"/>
                <a:ea typeface="Alibaba PuHuiTi R" pitchFamily="18" charset="-122"/>
                <a:cs typeface="Alibaba PuHuiTi R" pitchFamily="18" charset="-122"/>
              </a:rPr>
              <a:t>1</a:t>
            </a:r>
            <a:r>
              <a:rPr lang="zh-CN" altLang="en-US" sz="1600" dirty="0">
                <a:latin typeface="Alibaba PuHuiTi R" pitchFamily="18" charset="-122"/>
                <a:ea typeface="Alibaba PuHuiTi R" pitchFamily="18" charset="-122"/>
                <a:cs typeface="Alibaba PuHuiTi R" pitchFamily="18" charset="-122"/>
              </a:rPr>
              <a:t>年的场景下，</a:t>
            </a:r>
            <a:r>
              <a:rPr lang="en-GB" altLang="zh-CN" sz="1600" dirty="0">
                <a:latin typeface="Alibaba PuHuiTi R" pitchFamily="18" charset="-122"/>
                <a:ea typeface="Alibaba PuHuiTi R" pitchFamily="18" charset="-122"/>
                <a:cs typeface="Alibaba PuHuiTi R" pitchFamily="18" charset="-122"/>
              </a:rPr>
              <a:t>p</a:t>
            </a:r>
            <a:r>
              <a:rPr lang="zh-CN" altLang="en-US" sz="1600" dirty="0">
                <a:latin typeface="Alibaba PuHuiTi R" pitchFamily="18" charset="-122"/>
                <a:ea typeface="Alibaba PuHuiTi R" pitchFamily="18" charset="-122"/>
                <a:cs typeface="Alibaba PuHuiTi R" pitchFamily="18" charset="-122"/>
              </a:rPr>
              <a:t>值会通过先验知识，人为选择</a:t>
            </a:r>
            <a:r>
              <a:rPr lang="en-US" altLang="zh-CN" sz="1600" dirty="0">
                <a:latin typeface="Alibaba PuHuiTi R" pitchFamily="18" charset="-122"/>
                <a:ea typeface="Alibaba PuHuiTi R" pitchFamily="18" charset="-122"/>
                <a:cs typeface="Alibaba PuHuiTi R" pitchFamily="18" charset="-122"/>
              </a:rPr>
              <a:t>3</a:t>
            </a:r>
            <a:r>
              <a:rPr lang="zh-CN" altLang="en-US" sz="1600" dirty="0">
                <a:latin typeface="Alibaba PuHuiTi R" pitchFamily="18" charset="-122"/>
                <a:ea typeface="Alibaba PuHuiTi R" pitchFamily="18" charset="-122"/>
                <a:cs typeface="Alibaba PuHuiTi R" pitchFamily="18" charset="-122"/>
              </a:rPr>
              <a:t>、</a:t>
            </a:r>
            <a:r>
              <a:rPr lang="en-US" altLang="zh-CN" sz="1600" dirty="0">
                <a:latin typeface="Alibaba PuHuiTi R" pitchFamily="18" charset="-122"/>
                <a:ea typeface="Alibaba PuHuiTi R" pitchFamily="18" charset="-122"/>
                <a:cs typeface="Alibaba PuHuiTi R" pitchFamily="18" charset="-122"/>
              </a:rPr>
              <a:t>6</a:t>
            </a:r>
            <a:r>
              <a:rPr lang="zh-CN" altLang="en-US" sz="1600" dirty="0">
                <a:latin typeface="Alibaba PuHuiTi R" pitchFamily="18" charset="-122"/>
                <a:ea typeface="Alibaba PuHuiTi R" pitchFamily="18" charset="-122"/>
                <a:cs typeface="Alibaba PuHuiTi R" pitchFamily="18" charset="-122"/>
              </a:rPr>
              <a:t>、</a:t>
            </a:r>
            <a:r>
              <a:rPr lang="en-US" altLang="zh-CN" sz="1600" dirty="0">
                <a:latin typeface="Alibaba PuHuiTi R" pitchFamily="18" charset="-122"/>
                <a:ea typeface="Alibaba PuHuiTi R" pitchFamily="18" charset="-122"/>
                <a:cs typeface="Alibaba PuHuiTi R" pitchFamily="18" charset="-122"/>
              </a:rPr>
              <a:t>12</a:t>
            </a:r>
            <a:r>
              <a:rPr lang="zh-CN" altLang="en-US" sz="1600" dirty="0">
                <a:latin typeface="Alibaba PuHuiTi R" pitchFamily="18" charset="-122"/>
                <a:ea typeface="Alibaba PuHuiTi R" pitchFamily="18" charset="-122"/>
                <a:cs typeface="Alibaba PuHuiTi R" pitchFamily="18" charset="-122"/>
              </a:rPr>
              <a:t>等，而不是遍历全部取值</a:t>
            </a:r>
            <a:r>
              <a:rPr lang="en-US" altLang="zh-CN" sz="1600" dirty="0">
                <a:latin typeface="Alibaba PuHuiTi R" pitchFamily="18" charset="-122"/>
                <a:ea typeface="Alibaba PuHuiTi R" pitchFamily="18" charset="-122"/>
                <a:cs typeface="Alibaba PuHuiTi R" pitchFamily="18" charset="-122"/>
              </a:rPr>
              <a:t>1</a:t>
            </a:r>
            <a:r>
              <a:rPr lang="zh-CN" altLang="en-US" sz="1600" dirty="0">
                <a:latin typeface="Alibaba PuHuiTi R" pitchFamily="18" charset="-122"/>
                <a:ea typeface="Alibaba PuHuiTi R" pitchFamily="18" charset="-122"/>
                <a:cs typeface="Alibaba PuHuiTi R" pitchFamily="18" charset="-122"/>
              </a:rPr>
              <a:t>～</a:t>
            </a:r>
            <a:r>
              <a:rPr lang="en-US" altLang="zh-CN" sz="1600" dirty="0">
                <a:latin typeface="Alibaba PuHuiTi R" pitchFamily="18" charset="-122"/>
                <a:ea typeface="Alibaba PuHuiTi R" pitchFamily="18" charset="-122"/>
                <a:cs typeface="Alibaba PuHuiTi R" pitchFamily="18" charset="-122"/>
              </a:rPr>
              <a:t>12</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在后续特征筛选时，会根据变量的显著性、共线性等指标进行进一步筛选</a:t>
            </a:r>
          </a:p>
        </p:txBody>
      </p:sp>
      <p:sp>
        <p:nvSpPr>
          <p:cNvPr id="8" name="文本框 7"/>
          <p:cNvSpPr txBox="1"/>
          <p:nvPr/>
        </p:nvSpPr>
        <p:spPr>
          <a:xfrm>
            <a:off x="890016" y="3014129"/>
            <a:ext cx="4766048" cy="138499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最近一次（</a:t>
            </a:r>
            <a:r>
              <a:rPr lang="en-GB" altLang="zh-CN" sz="1600" dirty="0">
                <a:latin typeface="Alibaba PuHuiTi R" pitchFamily="18" charset="-122"/>
                <a:ea typeface="Alibaba PuHuiTi R" pitchFamily="18" charset="-122"/>
                <a:cs typeface="Alibaba PuHuiTi R" pitchFamily="18" charset="-122"/>
              </a:rPr>
              <a:t>current</a:t>
            </a:r>
            <a:r>
              <a:rPr lang="zh-CN" altLang="en-GB"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和历史 （</a:t>
            </a:r>
            <a:r>
              <a:rPr lang="en-GB" altLang="zh-CN" sz="1600" dirty="0">
                <a:latin typeface="Alibaba PuHuiTi R" pitchFamily="18" charset="-122"/>
                <a:ea typeface="Alibaba PuHuiTi R" pitchFamily="18" charset="-122"/>
                <a:cs typeface="Alibaba PuHuiTi R" pitchFamily="18" charset="-122"/>
              </a:rPr>
              <a:t>history</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做对比</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en-GB" altLang="zh-CN" dirty="0"/>
              <a:t>current/history</a:t>
            </a:r>
          </a:p>
          <a:p>
            <a:pPr marL="742950" lvl="1" indent="-285750">
              <a:buFont typeface="Wingdings" panose="05000000000000000000" pitchFamily="2" charset="2"/>
              <a:buChar char="n"/>
            </a:pPr>
            <a:r>
              <a:rPr lang="en-GB" altLang="zh-CN" dirty="0"/>
              <a:t>current-history</a:t>
            </a:r>
          </a:p>
          <a:p>
            <a:pPr marL="742950" lvl="1"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endParaRPr lang="zh-CN" altLang="en-US" sz="1600" dirty="0">
              <a:latin typeface="Alibaba PuHuiTi R" pitchFamily="18" charset="-122"/>
              <a:ea typeface="Alibaba PuHuiTi R" pitchFamily="18" charset="-122"/>
              <a:cs typeface="Alibaba PuHuiTi R" pitchFamily="18" charset="-122"/>
            </a:endParaRPr>
          </a:p>
        </p:txBody>
      </p:sp>
      <p:pic>
        <p:nvPicPr>
          <p:cNvPr id="9" name="图片 8" descr="图形用户界面, 表格&#10;&#10;中度可信度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016" y="3802423"/>
            <a:ext cx="8504903" cy="26540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defRPr/>
            </a:pPr>
            <a:r>
              <a:rPr kumimoji="1" lang="zh-CN" altLang="en-US" b="1" dirty="0">
                <a:solidFill>
                  <a:srgbClr val="404040"/>
                </a:solidFill>
                <a:ea typeface="阿里巴巴普惠体" panose="00020600040101010101" pitchFamily="18" charset="-122"/>
                <a:sym typeface="+mn-ea"/>
              </a:rPr>
              <a:t>数据准备</a:t>
            </a:r>
          </a:p>
        </p:txBody>
      </p:sp>
      <p:sp>
        <p:nvSpPr>
          <p:cNvPr id="3" name="文本占位符 2"/>
          <p:cNvSpPr>
            <a:spLocks noGrp="1"/>
          </p:cNvSpPr>
          <p:nvPr>
            <p:ph type="body" sz="quarter" idx="10"/>
          </p:nvPr>
        </p:nvSpPr>
        <p:spPr/>
        <p:txBody>
          <a:bodyPr/>
          <a:lstStyle/>
          <a:p>
            <a:r>
              <a:rPr kumimoji="1" lang="en-US" altLang="zh-CN" dirty="0"/>
              <a:t>01</a:t>
            </a:r>
            <a:endParaRPr kumimoji="1"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defRPr/>
            </a:pPr>
            <a:r>
              <a:rPr kumimoji="1" lang="zh-CN" altLang="en-US" b="1" dirty="0">
                <a:solidFill>
                  <a:srgbClr val="404040"/>
                </a:solidFill>
                <a:ea typeface="阿里巴巴普惠体" panose="00020600040101010101" pitchFamily="18" charset="-122"/>
                <a:sym typeface="+mn-ea"/>
              </a:rPr>
              <a:t>特征构造</a:t>
            </a:r>
            <a:r>
              <a:rPr kumimoji="1" lang="en-US" altLang="zh-CN" b="1" dirty="0">
                <a:solidFill>
                  <a:srgbClr val="404040"/>
                </a:solidFill>
                <a:ea typeface="阿里巴巴普惠体" panose="00020600040101010101" pitchFamily="18" charset="-122"/>
                <a:sym typeface="+mn-ea"/>
              </a:rPr>
              <a:t>-</a:t>
            </a:r>
            <a:r>
              <a:rPr kumimoji="1" lang="zh-CN" altLang="en-US" b="1" dirty="0">
                <a:solidFill>
                  <a:srgbClr val="404040"/>
                </a:solidFill>
                <a:ea typeface="阿里巴巴普惠体" panose="00020600040101010101" pitchFamily="18" charset="-122"/>
                <a:sym typeface="+mn-ea"/>
              </a:rPr>
              <a:t>用户关联特征</a:t>
            </a:r>
          </a:p>
        </p:txBody>
      </p:sp>
      <p:sp>
        <p:nvSpPr>
          <p:cNvPr id="3" name="文本占位符 2"/>
          <p:cNvSpPr>
            <a:spLocks noGrp="1"/>
          </p:cNvSpPr>
          <p:nvPr>
            <p:ph type="body" sz="quarter" idx="10"/>
          </p:nvPr>
        </p:nvSpPr>
        <p:spPr/>
        <p:txBody>
          <a:bodyPr/>
          <a:lstStyle/>
          <a:p>
            <a:r>
              <a:rPr kumimoji="1" lang="en-US" altLang="zh-CN" dirty="0"/>
              <a:t>03</a:t>
            </a:r>
            <a:endParaRPr kumimoji="1"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用户关联特征</a:t>
            </a:r>
          </a:p>
        </p:txBody>
      </p:sp>
      <p:sp>
        <p:nvSpPr>
          <p:cNvPr id="8" name="矩形 7"/>
          <p:cNvSpPr/>
          <p:nvPr/>
        </p:nvSpPr>
        <p:spPr>
          <a:xfrm>
            <a:off x="838899" y="1533947"/>
            <a:ext cx="10393960" cy="3293209"/>
          </a:xfrm>
          <a:prstGeom prst="rect">
            <a:avLst/>
          </a:prstGeom>
        </p:spPr>
        <p:txBody>
          <a:bodyPr wrap="square">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如何评价一个没有内部数据的新客？</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使用外部第三方数据</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把新用户关联到内部用户，使用关联到的老客信息评估</a:t>
            </a: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用户特征关联，可以考虑用倒排表做关联</a:t>
            </a:r>
          </a:p>
          <a:p>
            <a:pPr lvl="1"/>
            <a:r>
              <a:rPr lang="zh-CN" altLang="en-US" sz="1600" dirty="0">
                <a:latin typeface="Alibaba PuHuiTi R" pitchFamily="18" charset="-122"/>
                <a:ea typeface="Alibaba PuHuiTi R" pitchFamily="18" charset="-122"/>
                <a:cs typeface="Alibaba PuHuiTi R" pitchFamily="18" charset="-122"/>
              </a:rPr>
              <a:t>用户→</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特征</a:t>
            </a:r>
            <a:r>
              <a:rPr lang="en-US" altLang="zh-CN" sz="1600" dirty="0">
                <a:latin typeface="Alibaba PuHuiTi R" pitchFamily="18" charset="-122"/>
                <a:ea typeface="Alibaba PuHuiTi R" pitchFamily="18" charset="-122"/>
                <a:cs typeface="Alibaba PuHuiTi R" pitchFamily="18" charset="-122"/>
              </a:rPr>
              <a:t>1,</a:t>
            </a:r>
            <a:r>
              <a:rPr lang="zh-CN" altLang="en-US" sz="1600" dirty="0">
                <a:latin typeface="Alibaba PuHuiTi R" pitchFamily="18" charset="-122"/>
                <a:ea typeface="Alibaba PuHuiTi R" pitchFamily="18" charset="-122"/>
                <a:cs typeface="Alibaba PuHuiTi R" pitchFamily="18" charset="-122"/>
              </a:rPr>
              <a:t>特征</a:t>
            </a:r>
            <a:r>
              <a:rPr lang="en-US" altLang="zh-CN" sz="1600" dirty="0">
                <a:latin typeface="Alibaba PuHuiTi R" pitchFamily="18" charset="-122"/>
                <a:ea typeface="Alibaba PuHuiTi R" pitchFamily="18" charset="-122"/>
                <a:cs typeface="Alibaba PuHuiTi R" pitchFamily="18" charset="-122"/>
              </a:rPr>
              <a:t>2,</a:t>
            </a:r>
            <a:r>
              <a:rPr lang="zh-CN" altLang="en-US" sz="1600" dirty="0">
                <a:latin typeface="Alibaba PuHuiTi R" pitchFamily="18" charset="-122"/>
                <a:ea typeface="Alibaba PuHuiTi R" pitchFamily="18" charset="-122"/>
                <a:cs typeface="Alibaba PuHuiTi R" pitchFamily="18" charset="-122"/>
              </a:rPr>
              <a:t>特征</a:t>
            </a:r>
            <a:r>
              <a:rPr lang="en-US" altLang="zh-CN" sz="1600" dirty="0">
                <a:latin typeface="Alibaba PuHuiTi R" pitchFamily="18" charset="-122"/>
                <a:ea typeface="Alibaba PuHuiTi R" pitchFamily="18" charset="-122"/>
                <a:cs typeface="Alibaba PuHuiTi R" pitchFamily="18" charset="-122"/>
              </a:rPr>
              <a:t>3...]</a:t>
            </a:r>
          </a:p>
          <a:p>
            <a:pPr lvl="1"/>
            <a:r>
              <a:rPr lang="zh-CN" altLang="en-US" sz="1600" dirty="0">
                <a:latin typeface="Alibaba PuHuiTi R" pitchFamily="18" charset="-122"/>
                <a:ea typeface="Alibaba PuHuiTi R" pitchFamily="18" charset="-122"/>
                <a:cs typeface="Alibaba PuHuiTi R" pitchFamily="18" charset="-122"/>
              </a:rPr>
              <a:t>特征→</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用户</a:t>
            </a:r>
            <a:r>
              <a:rPr lang="en-US" altLang="zh-CN" sz="1600" dirty="0">
                <a:latin typeface="Alibaba PuHuiTi R" pitchFamily="18" charset="-122"/>
                <a:ea typeface="Alibaba PuHuiTi R" pitchFamily="18" charset="-122"/>
                <a:cs typeface="Alibaba PuHuiTi R" pitchFamily="18" charset="-122"/>
              </a:rPr>
              <a:t>1,</a:t>
            </a:r>
            <a:r>
              <a:rPr lang="zh-CN" altLang="en-US" sz="1600" dirty="0">
                <a:latin typeface="Alibaba PuHuiTi R" pitchFamily="18" charset="-122"/>
                <a:ea typeface="Alibaba PuHuiTi R" pitchFamily="18" charset="-122"/>
                <a:cs typeface="Alibaba PuHuiTi R" pitchFamily="18" charset="-122"/>
              </a:rPr>
              <a:t>用户</a:t>
            </a:r>
            <a:r>
              <a:rPr lang="en-US" altLang="zh-CN" sz="1600" dirty="0">
                <a:latin typeface="Alibaba PuHuiTi R" pitchFamily="18" charset="-122"/>
                <a:ea typeface="Alibaba PuHuiTi R" pitchFamily="18" charset="-122"/>
                <a:cs typeface="Alibaba PuHuiTi R" pitchFamily="18" charset="-122"/>
              </a:rPr>
              <a:t>2,</a:t>
            </a:r>
            <a:r>
              <a:rPr lang="zh-CN" altLang="en-US" sz="1600" dirty="0">
                <a:latin typeface="Alibaba PuHuiTi R" pitchFamily="18" charset="-122"/>
                <a:ea typeface="Alibaba PuHuiTi R" pitchFamily="18" charset="-122"/>
                <a:cs typeface="Alibaba PuHuiTi R" pitchFamily="18" charset="-122"/>
              </a:rPr>
              <a:t>用户</a:t>
            </a:r>
            <a:r>
              <a:rPr lang="en-US" altLang="zh-CN" sz="1600" dirty="0">
                <a:latin typeface="Alibaba PuHuiTi R" pitchFamily="18" charset="-122"/>
                <a:ea typeface="Alibaba PuHuiTi R" pitchFamily="18" charset="-122"/>
                <a:cs typeface="Alibaba PuHuiTi R" pitchFamily="18" charset="-122"/>
              </a:rPr>
              <a:t>3...]</a:t>
            </a:r>
            <a:endParaRPr lang="en-US" altLang="zh-CN" sz="1600" dirty="0">
              <a:solidFill>
                <a:srgbClr val="333333"/>
              </a:solidFill>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举例：用户所在地区的统计特征</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将用户申请时的</a:t>
            </a:r>
            <a:r>
              <a:rPr lang="en-GB" altLang="zh-CN" sz="1600" dirty="0">
                <a:latin typeface="Alibaba PuHuiTi R" pitchFamily="18" charset="-122"/>
                <a:ea typeface="Alibaba PuHuiTi R" pitchFamily="18" charset="-122"/>
                <a:cs typeface="Alibaba PuHuiTi R" pitchFamily="18" charset="-122"/>
              </a:rPr>
              <a:t>GPS</a:t>
            </a:r>
            <a:r>
              <a:rPr lang="zh-CN" altLang="en-US" sz="1600" dirty="0">
                <a:latin typeface="Alibaba PuHuiTi R" pitchFamily="18" charset="-122"/>
                <a:ea typeface="Alibaba PuHuiTi R" pitchFamily="18" charset="-122"/>
                <a:cs typeface="Alibaba PuHuiTi R" pitchFamily="18" charset="-122"/>
              </a:rPr>
              <a:t>转化为</a:t>
            </a:r>
            <a:r>
              <a:rPr lang="en-GB" altLang="zh-CN" sz="1600" dirty="0">
                <a:latin typeface="Alibaba PuHuiTi R" pitchFamily="18" charset="-122"/>
                <a:ea typeface="Alibaba PuHuiTi R" pitchFamily="18" charset="-122"/>
                <a:cs typeface="Alibaba PuHuiTi R" pitchFamily="18" charset="-122"/>
              </a:rPr>
              <a:t>geohash</a:t>
            </a:r>
            <a:r>
              <a:rPr lang="zh-CN" altLang="en-US" sz="1600" dirty="0">
                <a:latin typeface="Alibaba PuHuiTi R" pitchFamily="18" charset="-122"/>
                <a:ea typeface="Alibaba PuHuiTi R" pitchFamily="18" charset="-122"/>
                <a:cs typeface="Alibaba PuHuiTi R" pitchFamily="18" charset="-122"/>
              </a:rPr>
              <a:t>位置块</a:t>
            </a:r>
          </a:p>
          <a:p>
            <a:pPr marL="1200150" lvl="2"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geohash</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基本原理是将地球理解为一个二维平面，将平面递归分解成更小的子块，每个子块在一定经纬度范围内拥有相同的编码</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对每个大小合适的位置块，统计申请时点</a:t>
            </a:r>
            <a:r>
              <a:rPr lang="en-GB" altLang="zh-CN" sz="1600" dirty="0">
                <a:latin typeface="Alibaba PuHuiTi R" pitchFamily="18" charset="-122"/>
                <a:ea typeface="Alibaba PuHuiTi R" pitchFamily="18" charset="-122"/>
                <a:cs typeface="Alibaba PuHuiTi R" pitchFamily="18" charset="-122"/>
              </a:rPr>
              <a:t>GPS</a:t>
            </a:r>
            <a:r>
              <a:rPr lang="zh-CN" altLang="en-US" sz="1600" dirty="0">
                <a:latin typeface="Alibaba PuHuiTi R" pitchFamily="18" charset="-122"/>
                <a:ea typeface="Alibaba PuHuiTi R" pitchFamily="18" charset="-122"/>
                <a:cs typeface="Alibaba PuHuiTi R" pitchFamily="18" charset="-122"/>
              </a:rPr>
              <a:t>在该位置块的人的信用分</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当新申请的人，查询其所在的位置块的平均信用分作为</a:t>
            </a:r>
            <a:r>
              <a:rPr lang="en-GB" altLang="zh-CN" sz="1600" dirty="0">
                <a:latin typeface="Alibaba PuHuiTi R" pitchFamily="18" charset="-122"/>
                <a:ea typeface="Alibaba PuHuiTi R" pitchFamily="18" charset="-122"/>
                <a:cs typeface="Alibaba PuHuiTi R" pitchFamily="18" charset="-122"/>
              </a:rPr>
              <a:t>GPS</a:t>
            </a:r>
            <a:r>
              <a:rPr lang="zh-CN" altLang="en-US" sz="1600" dirty="0">
                <a:latin typeface="Alibaba PuHuiTi R" pitchFamily="18" charset="-122"/>
                <a:ea typeface="Alibaba PuHuiTi R" pitchFamily="18" charset="-122"/>
                <a:cs typeface="Alibaba PuHuiTi R" pitchFamily="18" charset="-122"/>
              </a:rPr>
              <a:t>倒排表特征</a:t>
            </a:r>
          </a:p>
          <a:p>
            <a:pPr lvl="1"/>
            <a:endParaRPr lang="en-US" altLang="zh-CN" sz="1600" dirty="0">
              <a:solidFill>
                <a:srgbClr val="333333"/>
              </a:solidFill>
              <a:latin typeface="Alibaba PuHuiTi R" pitchFamily="18" charset="-122"/>
              <a:ea typeface="Alibaba PuHuiTi R" pitchFamily="18" charset="-122"/>
              <a:cs typeface="Alibaba PuHuiTi R" pitchFamily="18" charset="-122"/>
            </a:endParaRPr>
          </a:p>
        </p:txBody>
      </p:sp>
      <p:pic>
        <p:nvPicPr>
          <p:cNvPr id="5" name="图片 4" descr="图示&#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4184" y="4623703"/>
            <a:ext cx="5861186" cy="2037486"/>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用户关联特征</a:t>
            </a:r>
          </a:p>
        </p:txBody>
      </p:sp>
      <p:sp>
        <p:nvSpPr>
          <p:cNvPr id="8" name="矩形 7"/>
          <p:cNvSpPr/>
          <p:nvPr/>
        </p:nvSpPr>
        <p:spPr>
          <a:xfrm>
            <a:off x="838899" y="1533947"/>
            <a:ext cx="10393960" cy="1569660"/>
          </a:xfrm>
          <a:prstGeom prst="rect">
            <a:avLst/>
          </a:prstGeom>
        </p:spPr>
        <p:txBody>
          <a:bodyPr wrap="square">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倒排表的组成：关键主键</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统计指标</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关键主键：新用户通过什么数据和平台存量用户发生关联</a:t>
            </a:r>
          </a:p>
          <a:p>
            <a:pPr marL="742950" lvl="1"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统计指标：使用存量用户的什么特征去评估这个新客户</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常见统计指标                                                                常见关联主键</a:t>
            </a:r>
          </a:p>
          <a:p>
            <a:pPr lvl="1"/>
            <a:endParaRPr lang="en-US" altLang="zh-CN" sz="1600" dirty="0">
              <a:solidFill>
                <a:srgbClr val="333333"/>
              </a:solidFill>
              <a:latin typeface="Alibaba PuHuiTi R" pitchFamily="18" charset="-122"/>
              <a:ea typeface="Alibaba PuHuiTi R" pitchFamily="18" charset="-122"/>
              <a:cs typeface="Alibaba PuHuiTi R" pitchFamily="18" charset="-122"/>
            </a:endParaRPr>
          </a:p>
        </p:txBody>
      </p:sp>
      <p:pic>
        <p:nvPicPr>
          <p:cNvPr id="6" name="图片 5" descr="表格&#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9141" y="2992187"/>
            <a:ext cx="3981508" cy="2331866"/>
          </a:xfrm>
          <a:prstGeom prst="rect">
            <a:avLst/>
          </a:prstGeom>
        </p:spPr>
      </p:pic>
      <p:pic>
        <p:nvPicPr>
          <p:cNvPr id="9" name="图片 8" descr="图示&#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55055" y="2936094"/>
            <a:ext cx="4049083" cy="3677717"/>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用户关联特征</a:t>
            </a:r>
          </a:p>
        </p:txBody>
      </p:sp>
      <p:sp>
        <p:nvSpPr>
          <p:cNvPr id="8" name="矩形 7"/>
          <p:cNvSpPr/>
          <p:nvPr/>
        </p:nvSpPr>
        <p:spPr>
          <a:xfrm>
            <a:off x="838899" y="1533947"/>
            <a:ext cx="10393960" cy="1569660"/>
          </a:xfrm>
          <a:prstGeom prst="rect">
            <a:avLst/>
          </a:prstGeom>
        </p:spPr>
        <p:txBody>
          <a:bodyPr wrap="square">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信贷业务的特征要求：</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逻辑简单</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容易构造</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容易排查错误</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有强业务解释性</a:t>
            </a:r>
          </a:p>
          <a:p>
            <a:pPr lvl="1"/>
            <a:endParaRPr lang="en-US" altLang="zh-CN" sz="1600" dirty="0">
              <a:solidFill>
                <a:srgbClr val="333333"/>
              </a:solidFill>
              <a:latin typeface="Alibaba PuHuiTi R" pitchFamily="18" charset="-122"/>
              <a:ea typeface="Alibaba PuHuiTi R" pitchFamily="18" charset="-122"/>
              <a:cs typeface="Alibaba PuHuiTi R" pitchFamily="18" charset="-122"/>
            </a:endParaRPr>
          </a:p>
        </p:txBody>
      </p:sp>
      <p:sp>
        <p:nvSpPr>
          <p:cNvPr id="10" name="矩形 9"/>
          <p:cNvSpPr/>
          <p:nvPr/>
        </p:nvSpPr>
        <p:spPr>
          <a:xfrm>
            <a:off x="838899" y="3036495"/>
            <a:ext cx="6096000" cy="830997"/>
          </a:xfrm>
          <a:prstGeom prst="rect">
            <a:avLst/>
          </a:prstGeom>
        </p:spPr>
        <p:txBody>
          <a:bodyPr>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构造特征要从两个维度看数据：归纳</a:t>
            </a:r>
            <a:r>
              <a:rPr lang="en-US" altLang="zh-CN" sz="1600" dirty="0">
                <a:solidFill>
                  <a:srgbClr val="333333"/>
                </a:solidFill>
                <a:latin typeface="Alibaba PuHuiTi R" pitchFamily="18" charset="-122"/>
                <a:ea typeface="Alibaba PuHuiTi R" pitchFamily="18" charset="-122"/>
                <a:cs typeface="Alibaba PuHuiTi R" pitchFamily="18" charset="-122"/>
              </a:rPr>
              <a:t>+</a:t>
            </a:r>
            <a:r>
              <a:rPr lang="zh-CN" altLang="en-US" sz="1600" dirty="0">
                <a:solidFill>
                  <a:srgbClr val="333333"/>
                </a:solidFill>
                <a:latin typeface="Alibaba PuHuiTi R" pitchFamily="18" charset="-122"/>
                <a:ea typeface="Alibaba PuHuiTi R" pitchFamily="18" charset="-122"/>
                <a:cs typeface="Alibaba PuHuiTi R" pitchFamily="18" charset="-122"/>
              </a:rPr>
              <a:t>演绎</a:t>
            </a:r>
          </a:p>
          <a:p>
            <a:pPr marL="742950" lvl="1"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归纳：从大量数据的结果总结出规律（相关关系）</a:t>
            </a:r>
          </a:p>
          <a:p>
            <a:pPr marL="742950" lvl="1"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演绎：从假设推导出必然的结果（因果关系）</a:t>
            </a:r>
            <a:endParaRPr lang="zh-CN" altLang="en-US" sz="1600" u="none" strike="noStrike" dirty="0">
              <a:solidFill>
                <a:srgbClr val="333333"/>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defRPr/>
            </a:pPr>
            <a:r>
              <a:rPr kumimoji="1" lang="zh-CN" altLang="en-US" b="1" dirty="0">
                <a:solidFill>
                  <a:srgbClr val="404040"/>
                </a:solidFill>
                <a:ea typeface="阿里巴巴普惠体" panose="00020600040101010101" pitchFamily="18" charset="-122"/>
                <a:sym typeface="+mn-ea"/>
              </a:rPr>
              <a:t>特征变换</a:t>
            </a:r>
          </a:p>
        </p:txBody>
      </p:sp>
      <p:sp>
        <p:nvSpPr>
          <p:cNvPr id="3" name="文本占位符 2"/>
          <p:cNvSpPr>
            <a:spLocks noGrp="1"/>
          </p:cNvSpPr>
          <p:nvPr>
            <p:ph type="body" sz="quarter" idx="10"/>
          </p:nvPr>
        </p:nvSpPr>
        <p:spPr/>
        <p:txBody>
          <a:bodyPr/>
          <a:lstStyle/>
          <a:p>
            <a:r>
              <a:rPr kumimoji="1" lang="en-US" altLang="zh-CN" dirty="0"/>
              <a:t>04</a:t>
            </a:r>
            <a:endParaRPr kumimoji="1"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特征变换</a:t>
            </a:r>
          </a:p>
        </p:txBody>
      </p:sp>
      <p:sp>
        <p:nvSpPr>
          <p:cNvPr id="6" name="文本框 5"/>
          <p:cNvSpPr txBox="1"/>
          <p:nvPr/>
        </p:nvSpPr>
        <p:spPr>
          <a:xfrm>
            <a:off x="890016" y="1524542"/>
            <a:ext cx="11484234" cy="4770537"/>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分箱（离散化）</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概念</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特征构造的过程中，对特征做分箱处理时必不可少的过程</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分箱就是将连续变量离散化，合并成较少的状态</a:t>
            </a:r>
            <a:br>
              <a:rPr lang="en-US" altLang="zh-CN" sz="1600" dirty="0">
                <a:latin typeface="Alibaba PuHuiTi R" pitchFamily="18" charset="-122"/>
                <a:ea typeface="Alibaba PuHuiTi R" pitchFamily="18" charset="-122"/>
                <a:cs typeface="Alibaba PuHuiTi R" pitchFamily="18" charset="-122"/>
              </a:rPr>
            </a:br>
            <a:endParaRPr lang="zh-CN" altLang="en-US"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分箱的作用</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离散特征的增加和减少都很容易，易于模型的快速迭代；</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稀疏向量内积乘法运算速度快，计算结果方便存储，容易扩展；</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分箱（离散化）后的特征对异常数据有很强的鲁棒性</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单变量分箱（离散化）为</a:t>
            </a:r>
            <a:r>
              <a:rPr lang="en-GB" altLang="zh-CN" sz="1600" dirty="0">
                <a:latin typeface="Alibaba PuHuiTi R" pitchFamily="18" charset="-122"/>
                <a:ea typeface="Alibaba PuHuiTi R" pitchFamily="18" charset="-122"/>
                <a:cs typeface="Alibaba PuHuiTi R" pitchFamily="18" charset="-122"/>
              </a:rPr>
              <a:t>N</a:t>
            </a:r>
            <a:r>
              <a:rPr lang="zh-CN" altLang="en-US" sz="1600" dirty="0">
                <a:latin typeface="Alibaba PuHuiTi R" pitchFamily="18" charset="-122"/>
                <a:ea typeface="Alibaba PuHuiTi R" pitchFamily="18" charset="-122"/>
                <a:cs typeface="Alibaba PuHuiTi R" pitchFamily="18" charset="-122"/>
              </a:rPr>
              <a:t>个后，每个变量有单独的权重，相当于为模型引入了非线性，能够提升模型表达能力</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分箱（离散化）后可以进行特征交叉，由</a:t>
            </a:r>
            <a:r>
              <a:rPr lang="en-GB" altLang="zh-CN" sz="1600" dirty="0">
                <a:latin typeface="Alibaba PuHuiTi R" pitchFamily="18" charset="-122"/>
                <a:ea typeface="Alibaba PuHuiTi R" pitchFamily="18" charset="-122"/>
                <a:cs typeface="Alibaba PuHuiTi R" pitchFamily="18" charset="-122"/>
              </a:rPr>
              <a:t>M+N</a:t>
            </a:r>
            <a:r>
              <a:rPr lang="zh-CN" altLang="en-US" sz="1600" dirty="0">
                <a:latin typeface="Alibaba PuHuiTi R" pitchFamily="18" charset="-122"/>
                <a:ea typeface="Alibaba PuHuiTi R" pitchFamily="18" charset="-122"/>
                <a:cs typeface="Alibaba PuHuiTi R" pitchFamily="18" charset="-122"/>
              </a:rPr>
              <a:t>个变量变为</a:t>
            </a:r>
            <a:r>
              <a:rPr lang="en-GB" altLang="zh-CN" sz="1600" dirty="0">
                <a:latin typeface="Alibaba PuHuiTi R" pitchFamily="18" charset="-122"/>
                <a:ea typeface="Alibaba PuHuiTi R" pitchFamily="18" charset="-122"/>
                <a:cs typeface="Alibaba PuHuiTi R" pitchFamily="18" charset="-122"/>
              </a:rPr>
              <a:t>M*N</a:t>
            </a:r>
            <a:r>
              <a:rPr lang="zh-CN" altLang="en-US" sz="1600" dirty="0">
                <a:latin typeface="Alibaba PuHuiTi R" pitchFamily="18" charset="-122"/>
                <a:ea typeface="Alibaba PuHuiTi R" pitchFamily="18" charset="-122"/>
                <a:cs typeface="Alibaba PuHuiTi R" pitchFamily="18" charset="-122"/>
              </a:rPr>
              <a:t>个变量，进一步引入非线性，提升表达能力；</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分箱（离散化）后，模型会更稳定，如对年龄离散化，</a:t>
            </a:r>
            <a:r>
              <a:rPr lang="en-US" altLang="zh-CN" sz="1600" dirty="0">
                <a:latin typeface="Alibaba PuHuiTi R" pitchFamily="18" charset="-122"/>
                <a:ea typeface="Alibaba PuHuiTi R" pitchFamily="18" charset="-122"/>
                <a:cs typeface="Alibaba PuHuiTi R" pitchFamily="18" charset="-122"/>
              </a:rPr>
              <a:t>20-30</a:t>
            </a:r>
            <a:r>
              <a:rPr lang="zh-CN" altLang="en-US" sz="1600" dirty="0">
                <a:latin typeface="Alibaba PuHuiTi R" pitchFamily="18" charset="-122"/>
                <a:ea typeface="Alibaba PuHuiTi R" pitchFamily="18" charset="-122"/>
                <a:cs typeface="Alibaba PuHuiTi R" pitchFamily="18" charset="-122"/>
              </a:rPr>
              <a:t>为一个区间，不会因为年龄</a:t>
            </a:r>
            <a:r>
              <a:rPr lang="en-US" altLang="zh-CN" sz="1600" dirty="0">
                <a:latin typeface="Alibaba PuHuiTi R" pitchFamily="18" charset="-122"/>
                <a:ea typeface="Alibaba PuHuiTi R" pitchFamily="18" charset="-122"/>
                <a:cs typeface="Alibaba PuHuiTi R" pitchFamily="18" charset="-122"/>
              </a:rPr>
              <a:t>+1</a:t>
            </a:r>
            <a:r>
              <a:rPr lang="zh-CN" altLang="en-US" sz="1600" dirty="0">
                <a:latin typeface="Alibaba PuHuiTi R" pitchFamily="18" charset="-122"/>
                <a:ea typeface="Alibaba PuHuiTi R" pitchFamily="18" charset="-122"/>
                <a:cs typeface="Alibaba PuHuiTi R" pitchFamily="18" charset="-122"/>
              </a:rPr>
              <a:t>就变成一个新的特征。</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特征离散化以后，可以将缺失作为独立的一类带入模型</a:t>
            </a:r>
            <a:endParaRPr lang="en-US" altLang="zh-CN" sz="1600" dirty="0">
              <a:latin typeface="Alibaba PuHuiTi R" pitchFamily="18" charset="-122"/>
              <a:ea typeface="Alibaba PuHuiTi R" pitchFamily="18" charset="-122"/>
              <a:cs typeface="Alibaba PuHuiTi R" pitchFamily="18" charset="-122"/>
            </a:endParaRPr>
          </a:p>
          <a:p>
            <a:pPr lvl="2"/>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怎么离散化（分箱）比较好？</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等频？等距？还是其他</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分成几箱？</a:t>
            </a:r>
            <a:r>
              <a:rPr lang="en-US" altLang="zh-CN" sz="1600" dirty="0">
                <a:latin typeface="Alibaba PuHuiTi R" pitchFamily="18" charset="-122"/>
                <a:ea typeface="Alibaba PuHuiTi R" pitchFamily="18" charset="-122"/>
                <a:cs typeface="Alibaba PuHuiTi R" pitchFamily="18" charset="-122"/>
              </a:rPr>
              <a:t>10</a:t>
            </a:r>
            <a:r>
              <a:rPr lang="zh-CN" altLang="en-US" sz="1600" dirty="0">
                <a:latin typeface="Alibaba PuHuiTi R" pitchFamily="18" charset="-122"/>
                <a:ea typeface="Alibaba PuHuiTi R" pitchFamily="18" charset="-122"/>
                <a:cs typeface="Alibaba PuHuiTi R" pitchFamily="18" charset="-122"/>
              </a:rPr>
              <a:t>箱？</a:t>
            </a:r>
            <a:r>
              <a:rPr lang="en-US" altLang="zh-CN" sz="1600" dirty="0">
                <a:latin typeface="Alibaba PuHuiTi R" pitchFamily="18" charset="-122"/>
                <a:ea typeface="Alibaba PuHuiTi R" pitchFamily="18" charset="-122"/>
                <a:cs typeface="Alibaba PuHuiTi R" pitchFamily="18" charset="-122"/>
              </a:rPr>
              <a:t>100</a:t>
            </a:r>
            <a:r>
              <a:rPr lang="zh-CN" altLang="en-US" sz="1600" dirty="0">
                <a:latin typeface="Alibaba PuHuiTi R" pitchFamily="18" charset="-122"/>
                <a:ea typeface="Alibaba PuHuiTi R" pitchFamily="18" charset="-122"/>
                <a:cs typeface="Alibaba PuHuiTi R" pitchFamily="18" charset="-122"/>
              </a:rPr>
              <a:t>箱</a:t>
            </a:r>
            <a:r>
              <a:rPr lang="en-US" altLang="zh-CN" sz="1600" dirty="0">
                <a:latin typeface="Alibaba PuHuiTi R" pitchFamily="18" charset="-122"/>
                <a:ea typeface="Alibaba PuHuiTi R" pitchFamily="18" charset="-122"/>
                <a:cs typeface="Alibaba PuHuiTi R" pitchFamily="18" charset="-122"/>
              </a:rPr>
              <a:t>?...</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分箱时缺失值怎么办</a:t>
            </a:r>
          </a:p>
          <a:p>
            <a:pPr marL="742950" lvl="1" indent="-285750">
              <a:buFont typeface="Wingdings" panose="05000000000000000000" pitchFamily="2" charset="2"/>
              <a:buChar char="n"/>
            </a:pPr>
            <a:endParaRPr lang="zh-CN" altLang="en-US" sz="1600" dirty="0">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特征变换</a:t>
            </a:r>
          </a:p>
        </p:txBody>
      </p:sp>
      <p:sp>
        <p:nvSpPr>
          <p:cNvPr id="6" name="文本框 5"/>
          <p:cNvSpPr txBox="1"/>
          <p:nvPr/>
        </p:nvSpPr>
        <p:spPr>
          <a:xfrm>
            <a:off x="890016" y="1524542"/>
            <a:ext cx="5926622"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常用分箱方法：卡方分箱、决策树分箱、等频分箱、聚类分箱</a:t>
            </a:r>
          </a:p>
          <a:p>
            <a:pPr lvl="1"/>
            <a:endParaRPr lang="zh-CN" altLang="en-US" sz="1600" dirty="0">
              <a:latin typeface="Alibaba PuHuiTi R" pitchFamily="18" charset="-122"/>
              <a:ea typeface="Alibaba PuHuiTi R" pitchFamily="18" charset="-122"/>
              <a:cs typeface="Alibaba PuHuiTi R" pitchFamily="18"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3242" y="1941638"/>
            <a:ext cx="6680200" cy="469900"/>
          </a:xfrm>
          <a:prstGeom prst="rect">
            <a:avLst/>
          </a:prstGeom>
        </p:spPr>
      </p:pic>
      <p:sp>
        <p:nvSpPr>
          <p:cNvPr id="7" name="文本框 6"/>
          <p:cNvSpPr txBox="1"/>
          <p:nvPr/>
        </p:nvSpPr>
        <p:spPr>
          <a:xfrm>
            <a:off x="890016" y="2536246"/>
            <a:ext cx="1742785" cy="338554"/>
          </a:xfrm>
          <a:prstGeom prst="rect">
            <a:avLst/>
          </a:prstGeom>
          <a:noFill/>
        </p:spPr>
        <p:txBody>
          <a:bodyPr wrap="none" rtlCol="0">
            <a:spAutoFit/>
          </a:bodyPr>
          <a:lstStyle/>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等频分箱</a:t>
            </a:r>
          </a:p>
        </p:txBody>
      </p:sp>
      <p:pic>
        <p:nvPicPr>
          <p:cNvPr id="9" name="图片 8" descr="图片包含 图表&#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4113" y="2920102"/>
            <a:ext cx="6629400" cy="825500"/>
          </a:xfrm>
          <a:prstGeom prst="rect">
            <a:avLst/>
          </a:prstGeom>
        </p:spPr>
      </p:pic>
      <p:sp>
        <p:nvSpPr>
          <p:cNvPr id="10" name="矩形 9"/>
          <p:cNvSpPr/>
          <p:nvPr/>
        </p:nvSpPr>
        <p:spPr>
          <a:xfrm>
            <a:off x="1761408" y="3874369"/>
            <a:ext cx="6736326" cy="1077218"/>
          </a:xfrm>
          <a:prstGeom prst="rect">
            <a:avLst/>
          </a:prstGeom>
        </p:spPr>
        <p:txBody>
          <a:bodyPr wrap="square">
            <a:spAutoFit/>
          </a:bodyPr>
          <a:lstStyle/>
          <a:p>
            <a:pPr marL="285750"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按数据的分布，均匀切分，每个箱体里的样本数基本一样</a:t>
            </a:r>
          </a:p>
          <a:p>
            <a:pPr marL="285750"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在样本少的时候泛化性较差</a:t>
            </a:r>
          </a:p>
          <a:p>
            <a:pPr marL="285750"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在样本不均衡时可能无法分箱</a:t>
            </a:r>
          </a:p>
          <a:p>
            <a:pPr marL="285750"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特征分析常用等频分箱</a:t>
            </a:r>
            <a:endParaRPr lang="zh-CN" altLang="en-US" sz="1600" u="none" strike="noStrike" dirty="0">
              <a:solidFill>
                <a:srgbClr val="333333"/>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特征变换</a:t>
            </a:r>
          </a:p>
        </p:txBody>
      </p:sp>
      <p:sp>
        <p:nvSpPr>
          <p:cNvPr id="6" name="文本框 5"/>
          <p:cNvSpPr txBox="1"/>
          <p:nvPr/>
        </p:nvSpPr>
        <p:spPr>
          <a:xfrm>
            <a:off x="890016" y="1524542"/>
            <a:ext cx="5926622"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常用分箱方法：卡方分箱、决策树分箱、等频分箱、聚类分箱</a:t>
            </a:r>
          </a:p>
          <a:p>
            <a:pPr lvl="1"/>
            <a:endParaRPr lang="zh-CN" altLang="en-US" sz="1600" dirty="0">
              <a:latin typeface="Alibaba PuHuiTi R" pitchFamily="18" charset="-122"/>
              <a:ea typeface="Alibaba PuHuiTi R" pitchFamily="18" charset="-122"/>
              <a:cs typeface="Alibaba PuHuiTi R" pitchFamily="18"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3242" y="1941638"/>
            <a:ext cx="6680200" cy="469900"/>
          </a:xfrm>
          <a:prstGeom prst="rect">
            <a:avLst/>
          </a:prstGeom>
        </p:spPr>
      </p:pic>
      <p:sp>
        <p:nvSpPr>
          <p:cNvPr id="11" name="文本框 10"/>
          <p:cNvSpPr txBox="1"/>
          <p:nvPr/>
        </p:nvSpPr>
        <p:spPr>
          <a:xfrm>
            <a:off x="801526" y="2526413"/>
            <a:ext cx="1742785" cy="338554"/>
          </a:xfrm>
          <a:prstGeom prst="rect">
            <a:avLst/>
          </a:prstGeom>
          <a:noFill/>
        </p:spPr>
        <p:txBody>
          <a:bodyPr wrap="none" rtlCol="0">
            <a:spAutoFit/>
          </a:bodyPr>
          <a:lstStyle/>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等距分箱</a:t>
            </a:r>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5287" y="2864967"/>
            <a:ext cx="6642100" cy="774700"/>
          </a:xfrm>
          <a:prstGeom prst="rect">
            <a:avLst/>
          </a:prstGeom>
        </p:spPr>
      </p:pic>
      <p:sp>
        <p:nvSpPr>
          <p:cNvPr id="2" name="矩形 1"/>
          <p:cNvSpPr/>
          <p:nvPr/>
        </p:nvSpPr>
        <p:spPr>
          <a:xfrm>
            <a:off x="1575827" y="3819234"/>
            <a:ext cx="7041126" cy="1077218"/>
          </a:xfrm>
          <a:prstGeom prst="rect">
            <a:avLst/>
          </a:prstGeom>
        </p:spPr>
        <p:txBody>
          <a:bodyPr wrap="square">
            <a:spAutoFit/>
          </a:bodyPr>
          <a:lstStyle/>
          <a:p>
            <a:pPr marL="285750"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按数据的特征值的间距均匀切分，每个箱体的数值距离一样</a:t>
            </a:r>
          </a:p>
          <a:p>
            <a:pPr marL="285750"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一定可以分箱</a:t>
            </a:r>
          </a:p>
          <a:p>
            <a:pPr marL="285750"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无法保证箱体样本数均匀</a:t>
            </a:r>
          </a:p>
          <a:p>
            <a:pPr marL="285750"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信用分统计时常用等距分箱</a:t>
            </a:r>
            <a:endParaRPr lang="zh-CN" altLang="en-US" sz="1600" u="none" strike="noStrike" dirty="0">
              <a:solidFill>
                <a:srgbClr val="333333"/>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特征变换</a:t>
            </a:r>
          </a:p>
        </p:txBody>
      </p:sp>
      <p:sp>
        <p:nvSpPr>
          <p:cNvPr id="6" name="文本框 5"/>
          <p:cNvSpPr txBox="1"/>
          <p:nvPr/>
        </p:nvSpPr>
        <p:spPr>
          <a:xfrm>
            <a:off x="890016" y="1524542"/>
            <a:ext cx="5724644"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常用分箱方法：卡方分箱，使用卡方检验确定最优分箱阈值</a:t>
            </a:r>
          </a:p>
        </p:txBody>
      </p:sp>
      <p:sp>
        <p:nvSpPr>
          <p:cNvPr id="7" name="矩形 6"/>
          <p:cNvSpPr/>
          <p:nvPr/>
        </p:nvSpPr>
        <p:spPr>
          <a:xfrm>
            <a:off x="1170038" y="1930367"/>
            <a:ext cx="10638503" cy="1323439"/>
          </a:xfrm>
          <a:prstGeom prst="rect">
            <a:avLst/>
          </a:prstGeom>
        </p:spPr>
        <p:txBody>
          <a:bodyPr wrap="square">
            <a:spAutoFit/>
          </a:bodyPr>
          <a:lstStyle/>
          <a:p>
            <a:pPr marL="285750"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将数据按等频或等距分箱后，计算卡方值，将卡方值较小的两个相邻箱体合并</a:t>
            </a:r>
          </a:p>
          <a:p>
            <a:r>
              <a:rPr lang="zh-CN" altLang="en-US" sz="1600" dirty="0">
                <a:solidFill>
                  <a:srgbClr val="333333"/>
                </a:solidFill>
                <a:latin typeface="Alibaba PuHuiTi R" pitchFamily="18" charset="-122"/>
                <a:ea typeface="Alibaba PuHuiTi R" pitchFamily="18" charset="-122"/>
                <a:cs typeface="Alibaba PuHuiTi R" pitchFamily="18" charset="-122"/>
              </a:rPr>
              <a:t>     使得不同箱体的好坏样本比例区别放大，容易获得高</a:t>
            </a:r>
            <a:r>
              <a:rPr lang="en-GB" altLang="zh-CN" sz="1600" dirty="0">
                <a:solidFill>
                  <a:srgbClr val="333333"/>
                </a:solidFill>
                <a:latin typeface="Alibaba PuHuiTi R" pitchFamily="18" charset="-122"/>
                <a:ea typeface="Alibaba PuHuiTi R" pitchFamily="18" charset="-122"/>
                <a:cs typeface="Alibaba PuHuiTi R" pitchFamily="18" charset="-122"/>
              </a:rPr>
              <a:t>IV</a:t>
            </a:r>
          </a:p>
          <a:p>
            <a:pPr marL="285750"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卡方分箱是利用独立性检验来挑选箱划分节点的阈值。卡方分箱的过程可以拆分为初始化和合并两步</a:t>
            </a:r>
            <a:endParaRPr lang="en-US" altLang="zh-CN" sz="1600" dirty="0">
              <a:solidFill>
                <a:srgbClr val="333333"/>
              </a:solidFill>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初始化：根据连续变量值大小进行排序，构建最初的离散化</a:t>
            </a:r>
          </a:p>
          <a:p>
            <a:pPr marL="742950" lvl="1"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合并：遍历相邻两项合并的卡方值，将卡方值最小的两组合并，不断重复直到满足分箱数目要求</a:t>
            </a:r>
            <a:endParaRPr lang="zh-CN" altLang="en-US" sz="1600" u="none" strike="noStrike" dirty="0">
              <a:solidFill>
                <a:srgbClr val="333333"/>
              </a:solidFill>
              <a:effectLst/>
              <a:latin typeface="Alibaba PuHuiTi R" pitchFamily="18" charset="-122"/>
              <a:ea typeface="Alibaba PuHuiTi R" pitchFamily="18" charset="-122"/>
              <a:cs typeface="Alibaba PuHuiTi R" pitchFamily="18"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558" y="3429000"/>
            <a:ext cx="6680200" cy="469900"/>
          </a:xfrm>
          <a:prstGeom prst="rect">
            <a:avLst/>
          </a:prstGeom>
        </p:spPr>
      </p:pic>
      <p:graphicFrame>
        <p:nvGraphicFramePr>
          <p:cNvPr id="10" name="表格 9"/>
          <p:cNvGraphicFramePr>
            <a:graphicFrameLocks noGrp="1"/>
          </p:cNvGraphicFramePr>
          <p:nvPr/>
        </p:nvGraphicFramePr>
        <p:xfrm>
          <a:off x="1250789" y="4074094"/>
          <a:ext cx="9250063" cy="2545080"/>
        </p:xfrm>
        <a:graphic>
          <a:graphicData uri="http://schemas.openxmlformats.org/drawingml/2006/table">
            <a:tbl>
              <a:tblPr/>
              <a:tblGrid>
                <a:gridCol w="1823687">
                  <a:extLst>
                    <a:ext uri="{9D8B030D-6E8A-4147-A177-3AD203B41FA5}">
                      <a16:colId xmlns:a16="http://schemas.microsoft.com/office/drawing/2014/main" val="20000"/>
                    </a:ext>
                  </a:extLst>
                </a:gridCol>
                <a:gridCol w="1641987">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53497">
                  <a:extLst>
                    <a:ext uri="{9D8B030D-6E8A-4147-A177-3AD203B41FA5}">
                      <a16:colId xmlns:a16="http://schemas.microsoft.com/office/drawing/2014/main" val="20003"/>
                    </a:ext>
                  </a:extLst>
                </a:gridCol>
                <a:gridCol w="1848465">
                  <a:extLst>
                    <a:ext uri="{9D8B030D-6E8A-4147-A177-3AD203B41FA5}">
                      <a16:colId xmlns:a16="http://schemas.microsoft.com/office/drawing/2014/main" val="20004"/>
                    </a:ext>
                  </a:extLst>
                </a:gridCol>
                <a:gridCol w="858427">
                  <a:extLst>
                    <a:ext uri="{9D8B030D-6E8A-4147-A177-3AD203B41FA5}">
                      <a16:colId xmlns:a16="http://schemas.microsoft.com/office/drawing/2014/main" val="20005"/>
                    </a:ext>
                  </a:extLst>
                </a:gridCol>
              </a:tblGrid>
              <a:tr h="0">
                <a:tc>
                  <a:txBody>
                    <a:bodyPr/>
                    <a:lstStyle/>
                    <a:p>
                      <a:endParaRPr lang="en-US" altLang="zh-CN" sz="1800" b="0" i="0" dirty="0">
                        <a:solidFill>
                          <a:schemeClr val="bg1"/>
                        </a:solidFill>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US" altLang="zh-CN" sz="1800" b="0" i="0" dirty="0">
                          <a:solidFill>
                            <a:schemeClr val="bg1"/>
                          </a:solidFill>
                          <a:effectLst/>
                          <a:latin typeface="Alibaba PuHuiTi R" pitchFamily="18" charset="-122"/>
                          <a:ea typeface="Alibaba PuHuiTi R" pitchFamily="18" charset="-122"/>
                          <a:cs typeface="Alibaba PuHuiTi R" pitchFamily="18" charset="-122"/>
                        </a:rPr>
                        <a:t>[22-35]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US" altLang="zh-CN" sz="1800" b="0" i="0" dirty="0">
                          <a:solidFill>
                            <a:schemeClr val="bg1"/>
                          </a:solidFill>
                          <a:effectLst/>
                          <a:latin typeface="Alibaba PuHuiTi R" pitchFamily="18" charset="-122"/>
                          <a:ea typeface="Alibaba PuHuiTi R" pitchFamily="18" charset="-122"/>
                          <a:cs typeface="Alibaba PuHuiTi R" pitchFamily="18" charset="-122"/>
                        </a:rPr>
                        <a:t>(35-45]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US" altLang="zh-CN" sz="1800" b="0" i="0" dirty="0">
                          <a:solidFill>
                            <a:schemeClr val="bg1"/>
                          </a:solidFill>
                          <a:effectLst/>
                          <a:latin typeface="Alibaba PuHuiTi R" pitchFamily="18" charset="-122"/>
                          <a:ea typeface="Alibaba PuHuiTi R" pitchFamily="18" charset="-122"/>
                          <a:cs typeface="Alibaba PuHuiTi R" pitchFamily="18" charset="-122"/>
                        </a:rPr>
                        <a:t>(45-55]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US" altLang="zh-CN" sz="1800" b="0" i="0" dirty="0">
                          <a:solidFill>
                            <a:schemeClr val="bg1"/>
                          </a:solidFill>
                          <a:effectLst/>
                          <a:latin typeface="Alibaba PuHuiTi R" pitchFamily="18" charset="-122"/>
                          <a:ea typeface="Alibaba PuHuiTi R" pitchFamily="18" charset="-122"/>
                          <a:cs typeface="Alibaba PuHuiTi R" pitchFamily="18" charset="-122"/>
                        </a:rPr>
                        <a:t>(55-65]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0" i="0" dirty="0">
                          <a:solidFill>
                            <a:schemeClr val="bg1"/>
                          </a:solidFill>
                          <a:effectLst/>
                          <a:latin typeface="Alibaba PuHuiTi R" pitchFamily="18" charset="-122"/>
                          <a:ea typeface="Alibaba PuHuiTi R" pitchFamily="18" charset="-122"/>
                          <a:cs typeface="Alibaba PuHuiTi R" pitchFamily="18" charset="-122"/>
                        </a:rPr>
                        <a:t>总计</a:t>
                      </a:r>
                    </a:p>
                  </a:txBody>
                  <a:tcPr marL="123825" marR="123825" marT="57150" marB="57150" anchor="ctr">
                    <a:lnL w="9525" cap="flat" cmpd="sng" algn="ctr">
                      <a:solidFill>
                        <a:srgbClr val="DFE2E5"/>
                      </a:solidFill>
                      <a:prstDash val="solid"/>
                      <a:round/>
                      <a:headEnd type="none" w="med" len="med"/>
                      <a:tailEnd type="none" w="med" len="med"/>
                    </a:lnL>
                    <a:lnB w="9525" cap="flat" cmpd="sng" algn="ctr">
                      <a:solidFill>
                        <a:srgbClr val="DFE2E5"/>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0">
                <a:tc>
                  <a:txBody>
                    <a:bodyPr/>
                    <a:lstStyle/>
                    <a:p>
                      <a:r>
                        <a:rPr lang="en-GB" sz="1800" b="0" i="0" dirty="0">
                          <a:solidFill>
                            <a:schemeClr val="bg1"/>
                          </a:solidFill>
                          <a:effectLst/>
                          <a:latin typeface="Alibaba PuHuiTi R" pitchFamily="18" charset="-122"/>
                          <a:ea typeface="Alibaba PuHuiTi R" pitchFamily="18" charset="-122"/>
                          <a:cs typeface="Alibaba PuHuiTi R" pitchFamily="18" charset="-122"/>
                        </a:rPr>
                        <a:t>good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3</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1</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8</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GB" sz="1800" b="0" i="0" dirty="0">
                          <a:solidFill>
                            <a:schemeClr val="bg1"/>
                          </a:solidFill>
                          <a:effectLst/>
                          <a:latin typeface="Alibaba PuHuiTi R" pitchFamily="18" charset="-122"/>
                          <a:ea typeface="Alibaba PuHuiTi R" pitchFamily="18" charset="-122"/>
                          <a:cs typeface="Alibaba PuHuiTi R" pitchFamily="18" charset="-122"/>
                        </a:rPr>
                        <a:t>bad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1</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3</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8</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0">
                <a:tc>
                  <a:txBody>
                    <a:bodyPr/>
                    <a:lstStyle/>
                    <a:p>
                      <a:r>
                        <a:rPr lang="en-GB" sz="1800" b="0" i="0" dirty="0">
                          <a:solidFill>
                            <a:schemeClr val="bg1"/>
                          </a:solidFill>
                          <a:effectLst/>
                          <a:latin typeface="Alibaba PuHuiTi R" pitchFamily="18" charset="-122"/>
                          <a:ea typeface="Alibaba PuHuiTi R" pitchFamily="18" charset="-122"/>
                          <a:cs typeface="Alibaba PuHuiTi R" pitchFamily="18" charset="-122"/>
                        </a:rPr>
                        <a:t>p</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50%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r>
                        <a:rPr lang="en-GB" sz="1800" b="0" i="0">
                          <a:solidFill>
                            <a:schemeClr val="bg1"/>
                          </a:solidFill>
                          <a:effectLst/>
                          <a:latin typeface="Alibaba PuHuiTi R" pitchFamily="18" charset="-122"/>
                          <a:ea typeface="Alibaba PuHuiTi R" pitchFamily="18" charset="-122"/>
                          <a:cs typeface="Alibaba PuHuiTi R" pitchFamily="18" charset="-122"/>
                        </a:rPr>
                        <a:t>p(good+bad)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r h="0">
                <a:tc>
                  <a:txBody>
                    <a:bodyPr/>
                    <a:lstStyle/>
                    <a:p>
                      <a:r>
                        <a:rPr lang="en-GB" sz="1800" b="0" i="0" dirty="0">
                          <a:solidFill>
                            <a:schemeClr val="bg1"/>
                          </a:solidFill>
                          <a:effectLst/>
                          <a:latin typeface="Alibaba PuHuiTi R" pitchFamily="18" charset="-122"/>
                          <a:ea typeface="Alibaba PuHuiTi R" pitchFamily="18" charset="-122"/>
                          <a:cs typeface="Alibaba PuHuiTi R" pitchFamily="18" charset="-122"/>
                        </a:rPr>
                        <a:t>chi2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(1-2)^2/2=1/2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(2-2)^2/2=0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(2-2)^2/2=0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(3-2)^2/2=1/2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特征变换</a:t>
            </a:r>
          </a:p>
        </p:txBody>
      </p:sp>
      <p:sp>
        <p:nvSpPr>
          <p:cNvPr id="6" name="文本框 5"/>
          <p:cNvSpPr txBox="1"/>
          <p:nvPr/>
        </p:nvSpPr>
        <p:spPr>
          <a:xfrm>
            <a:off x="890016" y="1524542"/>
            <a:ext cx="1281120"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卡方分箱</a:t>
            </a: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789" y="1930367"/>
            <a:ext cx="6680200" cy="469900"/>
          </a:xfrm>
          <a:prstGeom prst="rect">
            <a:avLst/>
          </a:prstGeom>
        </p:spPr>
      </p:pic>
      <p:graphicFrame>
        <p:nvGraphicFramePr>
          <p:cNvPr id="10" name="表格 9"/>
          <p:cNvGraphicFramePr>
            <a:graphicFrameLocks noGrp="1"/>
          </p:cNvGraphicFramePr>
          <p:nvPr/>
        </p:nvGraphicFramePr>
        <p:xfrm>
          <a:off x="1250789" y="2467538"/>
          <a:ext cx="9250063" cy="2545080"/>
        </p:xfrm>
        <a:graphic>
          <a:graphicData uri="http://schemas.openxmlformats.org/drawingml/2006/table">
            <a:tbl>
              <a:tblPr/>
              <a:tblGrid>
                <a:gridCol w="1823687">
                  <a:extLst>
                    <a:ext uri="{9D8B030D-6E8A-4147-A177-3AD203B41FA5}">
                      <a16:colId xmlns:a16="http://schemas.microsoft.com/office/drawing/2014/main" val="20000"/>
                    </a:ext>
                  </a:extLst>
                </a:gridCol>
                <a:gridCol w="1641987">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53497">
                  <a:extLst>
                    <a:ext uri="{9D8B030D-6E8A-4147-A177-3AD203B41FA5}">
                      <a16:colId xmlns:a16="http://schemas.microsoft.com/office/drawing/2014/main" val="20003"/>
                    </a:ext>
                  </a:extLst>
                </a:gridCol>
                <a:gridCol w="1848465">
                  <a:extLst>
                    <a:ext uri="{9D8B030D-6E8A-4147-A177-3AD203B41FA5}">
                      <a16:colId xmlns:a16="http://schemas.microsoft.com/office/drawing/2014/main" val="20004"/>
                    </a:ext>
                  </a:extLst>
                </a:gridCol>
                <a:gridCol w="858427">
                  <a:extLst>
                    <a:ext uri="{9D8B030D-6E8A-4147-A177-3AD203B41FA5}">
                      <a16:colId xmlns:a16="http://schemas.microsoft.com/office/drawing/2014/main" val="20005"/>
                    </a:ext>
                  </a:extLst>
                </a:gridCol>
              </a:tblGrid>
              <a:tr h="0">
                <a:tc>
                  <a:txBody>
                    <a:bodyPr/>
                    <a:lstStyle/>
                    <a:p>
                      <a:endParaRPr lang="en-US" altLang="zh-CN" sz="1800" b="0" i="0" dirty="0">
                        <a:solidFill>
                          <a:schemeClr val="bg1"/>
                        </a:solidFill>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US" altLang="zh-CN" sz="1800" b="0" i="0" dirty="0">
                          <a:solidFill>
                            <a:schemeClr val="bg1"/>
                          </a:solidFill>
                          <a:effectLst/>
                          <a:latin typeface="Alibaba PuHuiTi R" pitchFamily="18" charset="-122"/>
                          <a:ea typeface="Alibaba PuHuiTi R" pitchFamily="18" charset="-122"/>
                          <a:cs typeface="Alibaba PuHuiTi R" pitchFamily="18" charset="-122"/>
                        </a:rPr>
                        <a:t>[22-35]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US" altLang="zh-CN" sz="1800" b="0" i="0" dirty="0">
                          <a:solidFill>
                            <a:schemeClr val="bg1"/>
                          </a:solidFill>
                          <a:effectLst/>
                          <a:latin typeface="Alibaba PuHuiTi R" pitchFamily="18" charset="-122"/>
                          <a:ea typeface="Alibaba PuHuiTi R" pitchFamily="18" charset="-122"/>
                          <a:cs typeface="Alibaba PuHuiTi R" pitchFamily="18" charset="-122"/>
                        </a:rPr>
                        <a:t>(35-45]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US" altLang="zh-CN" sz="1800" b="0" i="0" dirty="0">
                          <a:solidFill>
                            <a:schemeClr val="bg1"/>
                          </a:solidFill>
                          <a:effectLst/>
                          <a:latin typeface="Alibaba PuHuiTi R" pitchFamily="18" charset="-122"/>
                          <a:ea typeface="Alibaba PuHuiTi R" pitchFamily="18" charset="-122"/>
                          <a:cs typeface="Alibaba PuHuiTi R" pitchFamily="18" charset="-122"/>
                        </a:rPr>
                        <a:t>(45-55]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US" altLang="zh-CN" sz="1800" b="0" i="0" dirty="0">
                          <a:solidFill>
                            <a:schemeClr val="bg1"/>
                          </a:solidFill>
                          <a:effectLst/>
                          <a:latin typeface="Alibaba PuHuiTi R" pitchFamily="18" charset="-122"/>
                          <a:ea typeface="Alibaba PuHuiTi R" pitchFamily="18" charset="-122"/>
                          <a:cs typeface="Alibaba PuHuiTi R" pitchFamily="18" charset="-122"/>
                        </a:rPr>
                        <a:t>(55-65]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0" i="0" dirty="0">
                          <a:solidFill>
                            <a:schemeClr val="bg1"/>
                          </a:solidFill>
                          <a:effectLst/>
                          <a:latin typeface="Alibaba PuHuiTi R" pitchFamily="18" charset="-122"/>
                          <a:ea typeface="Alibaba PuHuiTi R" pitchFamily="18" charset="-122"/>
                          <a:cs typeface="Alibaba PuHuiTi R" pitchFamily="18" charset="-122"/>
                        </a:rPr>
                        <a:t>总计</a:t>
                      </a:r>
                    </a:p>
                  </a:txBody>
                  <a:tcPr marL="123825" marR="123825" marT="57150" marB="57150" anchor="ctr">
                    <a:lnL w="9525" cap="flat" cmpd="sng" algn="ctr">
                      <a:solidFill>
                        <a:srgbClr val="DFE2E5"/>
                      </a:solidFill>
                      <a:prstDash val="solid"/>
                      <a:round/>
                      <a:headEnd type="none" w="med" len="med"/>
                      <a:tailEnd type="none" w="med" len="med"/>
                    </a:lnL>
                    <a:lnB w="9525" cap="flat" cmpd="sng" algn="ctr">
                      <a:solidFill>
                        <a:srgbClr val="DFE2E5"/>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0">
                <a:tc>
                  <a:txBody>
                    <a:bodyPr/>
                    <a:lstStyle/>
                    <a:p>
                      <a:r>
                        <a:rPr lang="en-GB" sz="1800" b="0" i="0" dirty="0">
                          <a:solidFill>
                            <a:schemeClr val="bg1"/>
                          </a:solidFill>
                          <a:effectLst/>
                          <a:latin typeface="Alibaba PuHuiTi R" pitchFamily="18" charset="-122"/>
                          <a:ea typeface="Alibaba PuHuiTi R" pitchFamily="18" charset="-122"/>
                          <a:cs typeface="Alibaba PuHuiTi R" pitchFamily="18" charset="-122"/>
                        </a:rPr>
                        <a:t>good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3</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1</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8</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GB" sz="1800" b="0" i="0" dirty="0">
                          <a:solidFill>
                            <a:schemeClr val="bg1"/>
                          </a:solidFill>
                          <a:effectLst/>
                          <a:latin typeface="Alibaba PuHuiTi R" pitchFamily="18" charset="-122"/>
                          <a:ea typeface="Alibaba PuHuiTi R" pitchFamily="18" charset="-122"/>
                          <a:cs typeface="Alibaba PuHuiTi R" pitchFamily="18" charset="-122"/>
                        </a:rPr>
                        <a:t>bad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1</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3</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8</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0">
                <a:tc>
                  <a:txBody>
                    <a:bodyPr/>
                    <a:lstStyle/>
                    <a:p>
                      <a:r>
                        <a:rPr lang="en-GB" sz="1800" b="0" i="0" dirty="0">
                          <a:solidFill>
                            <a:schemeClr val="bg1"/>
                          </a:solidFill>
                          <a:effectLst/>
                          <a:latin typeface="Alibaba PuHuiTi R" pitchFamily="18" charset="-122"/>
                          <a:ea typeface="Alibaba PuHuiTi R" pitchFamily="18" charset="-122"/>
                          <a:cs typeface="Alibaba PuHuiTi R" pitchFamily="18" charset="-122"/>
                        </a:rPr>
                        <a:t>p</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50%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r>
                        <a:rPr lang="en-GB" sz="1800" b="0" i="0">
                          <a:solidFill>
                            <a:schemeClr val="bg1"/>
                          </a:solidFill>
                          <a:effectLst/>
                          <a:latin typeface="Alibaba PuHuiTi R" pitchFamily="18" charset="-122"/>
                          <a:ea typeface="Alibaba PuHuiTi R" pitchFamily="18" charset="-122"/>
                          <a:cs typeface="Alibaba PuHuiTi R" pitchFamily="18" charset="-122"/>
                        </a:rPr>
                        <a:t>p(good+bad)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r h="0">
                <a:tc>
                  <a:txBody>
                    <a:bodyPr/>
                    <a:lstStyle/>
                    <a:p>
                      <a:r>
                        <a:rPr lang="en-GB" sz="1800" b="0" i="0" dirty="0">
                          <a:solidFill>
                            <a:schemeClr val="bg1"/>
                          </a:solidFill>
                          <a:effectLst/>
                          <a:latin typeface="Alibaba PuHuiTi R" pitchFamily="18" charset="-122"/>
                          <a:ea typeface="Alibaba PuHuiTi R" pitchFamily="18" charset="-122"/>
                          <a:cs typeface="Alibaba PuHuiTi R" pitchFamily="18" charset="-122"/>
                        </a:rPr>
                        <a:t>chi2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(1-2)^2/2=1/2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(2-2)^2/2=0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(2-2)^2/2=0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(3-2)^2/2=1/2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5" name="图片 4" descr="文本, 信件&#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04742" y="4925807"/>
            <a:ext cx="3696110" cy="1767435"/>
          </a:xfrm>
          <a:prstGeom prst="rect">
            <a:avLst/>
          </a:prstGeom>
          <a:ln>
            <a:solidFill>
              <a:schemeClr val="tx1"/>
            </a:solidFill>
          </a:ln>
        </p:spPr>
      </p:pic>
      <p:sp>
        <p:nvSpPr>
          <p:cNvPr id="8" name="矩形 7"/>
          <p:cNvSpPr/>
          <p:nvPr/>
        </p:nvSpPr>
        <p:spPr>
          <a:xfrm>
            <a:off x="890016" y="5164181"/>
            <a:ext cx="6096000" cy="338554"/>
          </a:xfrm>
          <a:prstGeom prst="rect">
            <a:avLst/>
          </a:prstGeom>
        </p:spPr>
        <p:txBody>
          <a:bodyPr>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合并坏人比例接近平均水平的箱体，留下比例差异大的箱体</a:t>
            </a:r>
            <a:endParaRPr lang="zh-CN" altLang="en-US" sz="1600" dirty="0">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风控建模特征数据</a:t>
            </a:r>
          </a:p>
        </p:txBody>
      </p:sp>
      <p:grpSp>
        <p:nvGrpSpPr>
          <p:cNvPr id="31" name="group 2"/>
          <p:cNvGrpSpPr/>
          <p:nvPr/>
        </p:nvGrpSpPr>
        <p:grpSpPr>
          <a:xfrm rot="21600000">
            <a:off x="3961599" y="1618577"/>
            <a:ext cx="4284675" cy="4268787"/>
            <a:chOff x="0" y="0"/>
            <a:chExt cx="4284675" cy="4268787"/>
          </a:xfrm>
        </p:grpSpPr>
        <p:sp>
          <p:nvSpPr>
            <p:cNvPr id="32" name="path"/>
            <p:cNvSpPr/>
            <p:nvPr/>
          </p:nvSpPr>
          <p:spPr>
            <a:xfrm>
              <a:off x="55359" y="869594"/>
              <a:ext cx="4229315" cy="3128924"/>
            </a:xfrm>
            <a:custGeom>
              <a:avLst/>
              <a:gdLst/>
              <a:ahLst/>
              <a:cxnLst/>
              <a:rect l="0" t="0" r="0" b="0"/>
              <a:pathLst>
                <a:path w="6660" h="4927">
                  <a:moveTo>
                    <a:pt x="4552" y="1177"/>
                  </a:moveTo>
                  <a:cubicBezTo>
                    <a:pt x="4688" y="1402"/>
                    <a:pt x="4765" y="1662"/>
                    <a:pt x="4765" y="1946"/>
                  </a:cubicBezTo>
                  <a:cubicBezTo>
                    <a:pt x="4765" y="2046"/>
                    <a:pt x="4753" y="2153"/>
                    <a:pt x="4735" y="2253"/>
                  </a:cubicBezTo>
                  <a:cubicBezTo>
                    <a:pt x="5544" y="2963"/>
                    <a:pt x="5544" y="2963"/>
                    <a:pt x="5544" y="2963"/>
                  </a:cubicBezTo>
                  <a:cubicBezTo>
                    <a:pt x="6577" y="2673"/>
                    <a:pt x="6577" y="2673"/>
                    <a:pt x="6577" y="2673"/>
                  </a:cubicBezTo>
                  <a:cubicBezTo>
                    <a:pt x="6630" y="2437"/>
                    <a:pt x="6660" y="2194"/>
                    <a:pt x="6660" y="1946"/>
                  </a:cubicBezTo>
                  <a:cubicBezTo>
                    <a:pt x="6660" y="1218"/>
                    <a:pt x="6430" y="544"/>
                    <a:pt x="6040" y="0"/>
                  </a:cubicBezTo>
                  <a:cubicBezTo>
                    <a:pt x="5627" y="987"/>
                    <a:pt x="5627" y="987"/>
                    <a:pt x="5627" y="987"/>
                  </a:cubicBezTo>
                  <a:lnTo>
                    <a:pt x="4552" y="1177"/>
                  </a:lnTo>
                </a:path>
                <a:path w="6660" h="4927">
                  <a:moveTo>
                    <a:pt x="2476" y="3220"/>
                  </a:moveTo>
                  <a:cubicBezTo>
                    <a:pt x="2169" y="3020"/>
                    <a:pt x="1938" y="2707"/>
                    <a:pt x="1850" y="2340"/>
                  </a:cubicBezTo>
                  <a:cubicBezTo>
                    <a:pt x="803" y="2045"/>
                    <a:pt x="803" y="2045"/>
                    <a:pt x="803" y="2045"/>
                  </a:cubicBezTo>
                  <a:cubicBezTo>
                    <a:pt x="0" y="2754"/>
                    <a:pt x="0" y="2754"/>
                    <a:pt x="0" y="2754"/>
                  </a:cubicBezTo>
                  <a:cubicBezTo>
                    <a:pt x="218" y="3687"/>
                    <a:pt x="827" y="4472"/>
                    <a:pt x="1643" y="4927"/>
                  </a:cubicBezTo>
                  <a:cubicBezTo>
                    <a:pt x="1584" y="3864"/>
                    <a:pt x="1584" y="3864"/>
                    <a:pt x="1584" y="3864"/>
                  </a:cubicBezTo>
                  <a:lnTo>
                    <a:pt x="2476" y="3220"/>
                  </a:lnTo>
                </a:path>
              </a:pathLst>
            </a:custGeom>
            <a:solidFill>
              <a:srgbClr val="FFC000">
                <a:alpha val="100000"/>
              </a:srgbClr>
            </a:solidFill>
            <a:ln cap="flat">
              <a:miter lim="0"/>
            </a:ln>
          </p:spPr>
          <p:txBody>
            <a:bodyPr rtlCol="0"/>
            <a:lstStyle/>
            <a:p>
              <a:pPr algn="ctr"/>
              <a:endParaRPr lang="zh-CN" altLang="en-US"/>
            </a:p>
          </p:txBody>
        </p:sp>
        <p:sp>
          <p:nvSpPr>
            <p:cNvPr id="33" name="path"/>
            <p:cNvSpPr/>
            <p:nvPr/>
          </p:nvSpPr>
          <p:spPr>
            <a:xfrm>
              <a:off x="2249995" y="0"/>
              <a:ext cx="1546656" cy="1540141"/>
            </a:xfrm>
            <a:custGeom>
              <a:avLst/>
              <a:gdLst/>
              <a:ahLst/>
              <a:cxnLst/>
              <a:rect l="0" t="0" r="0" b="0"/>
              <a:pathLst>
                <a:path w="2435" h="2425">
                  <a:moveTo>
                    <a:pt x="0" y="1900"/>
                  </a:moveTo>
                  <a:cubicBezTo>
                    <a:pt x="384" y="1947"/>
                    <a:pt x="721" y="2142"/>
                    <a:pt x="957" y="2425"/>
                  </a:cubicBezTo>
                  <a:cubicBezTo>
                    <a:pt x="2021" y="2236"/>
                    <a:pt x="2021" y="2236"/>
                    <a:pt x="2021" y="2236"/>
                  </a:cubicBezTo>
                  <a:cubicBezTo>
                    <a:pt x="2435" y="1239"/>
                    <a:pt x="2435" y="1239"/>
                    <a:pt x="2435" y="1239"/>
                  </a:cubicBezTo>
                  <a:cubicBezTo>
                    <a:pt x="1856" y="531"/>
                    <a:pt x="987" y="58"/>
                    <a:pt x="11" y="0"/>
                  </a:cubicBezTo>
                  <a:cubicBezTo>
                    <a:pt x="526" y="938"/>
                    <a:pt x="526" y="938"/>
                    <a:pt x="526" y="938"/>
                  </a:cubicBezTo>
                  <a:lnTo>
                    <a:pt x="0" y="1900"/>
                  </a:lnTo>
                </a:path>
              </a:pathLst>
            </a:custGeom>
            <a:solidFill>
              <a:srgbClr val="A5A5A5">
                <a:alpha val="100000"/>
              </a:srgbClr>
            </a:solidFill>
            <a:ln cap="flat">
              <a:miter lim="0"/>
            </a:ln>
          </p:spPr>
          <p:txBody>
            <a:bodyPr rtlCol="0"/>
            <a:lstStyle/>
            <a:p>
              <a:pPr algn="ctr"/>
              <a:endParaRPr lang="zh-CN" altLang="en-US"/>
            </a:p>
          </p:txBody>
        </p:sp>
        <p:sp>
          <p:nvSpPr>
            <p:cNvPr id="34" name="path"/>
            <p:cNvSpPr/>
            <p:nvPr/>
          </p:nvSpPr>
          <p:spPr>
            <a:xfrm>
              <a:off x="1181976" y="2979356"/>
              <a:ext cx="1764829" cy="1289430"/>
            </a:xfrm>
            <a:custGeom>
              <a:avLst/>
              <a:gdLst/>
              <a:ahLst/>
              <a:cxnLst/>
              <a:rect l="0" t="0" r="0" b="0"/>
              <a:pathLst>
                <a:path w="2779" h="2030">
                  <a:moveTo>
                    <a:pt x="1964" y="64"/>
                  </a:moveTo>
                  <a:cubicBezTo>
                    <a:pt x="1817" y="112"/>
                    <a:pt x="1664" y="135"/>
                    <a:pt x="1504" y="135"/>
                  </a:cubicBezTo>
                  <a:cubicBezTo>
                    <a:pt x="1280" y="135"/>
                    <a:pt x="1068" y="88"/>
                    <a:pt x="879" y="0"/>
                  </a:cubicBezTo>
                  <a:cubicBezTo>
                    <a:pt x="0" y="631"/>
                    <a:pt x="0" y="631"/>
                    <a:pt x="0" y="631"/>
                  </a:cubicBezTo>
                  <a:cubicBezTo>
                    <a:pt x="59" y="1705"/>
                    <a:pt x="59" y="1705"/>
                    <a:pt x="59" y="1705"/>
                  </a:cubicBezTo>
                  <a:cubicBezTo>
                    <a:pt x="495" y="1912"/>
                    <a:pt x="985" y="2030"/>
                    <a:pt x="1504" y="2030"/>
                  </a:cubicBezTo>
                  <a:cubicBezTo>
                    <a:pt x="1953" y="2030"/>
                    <a:pt x="2383" y="1936"/>
                    <a:pt x="2779" y="1776"/>
                  </a:cubicBezTo>
                  <a:cubicBezTo>
                    <a:pt x="1911" y="1156"/>
                    <a:pt x="1911" y="1156"/>
                    <a:pt x="1911" y="1156"/>
                  </a:cubicBezTo>
                  <a:lnTo>
                    <a:pt x="1964" y="64"/>
                  </a:lnTo>
                </a:path>
              </a:pathLst>
            </a:custGeom>
            <a:solidFill>
              <a:srgbClr val="70AD47">
                <a:alpha val="100000"/>
              </a:srgbClr>
            </a:solidFill>
            <a:ln cap="flat">
              <a:miter lim="0"/>
            </a:ln>
          </p:spPr>
          <p:txBody>
            <a:bodyPr rtlCol="0"/>
            <a:lstStyle/>
            <a:p>
              <a:pPr algn="ctr"/>
              <a:endParaRPr lang="zh-CN" altLang="en-US"/>
            </a:p>
          </p:txBody>
        </p:sp>
        <p:sp>
          <p:nvSpPr>
            <p:cNvPr id="35" name="path"/>
            <p:cNvSpPr/>
            <p:nvPr/>
          </p:nvSpPr>
          <p:spPr>
            <a:xfrm>
              <a:off x="2516987" y="2451861"/>
              <a:ext cx="1667141" cy="1598764"/>
            </a:xfrm>
            <a:custGeom>
              <a:avLst/>
              <a:gdLst/>
              <a:ahLst/>
              <a:cxnLst/>
              <a:rect l="0" t="0" r="0" b="0"/>
              <a:pathLst>
                <a:path w="2625" h="2517">
                  <a:moveTo>
                    <a:pt x="2625" y="431"/>
                  </a:moveTo>
                  <a:cubicBezTo>
                    <a:pt x="1598" y="726"/>
                    <a:pt x="1598" y="726"/>
                    <a:pt x="1598" y="726"/>
                  </a:cubicBezTo>
                  <a:cubicBezTo>
                    <a:pt x="778" y="0"/>
                    <a:pt x="778" y="0"/>
                    <a:pt x="778" y="0"/>
                  </a:cubicBezTo>
                  <a:cubicBezTo>
                    <a:pt x="648" y="354"/>
                    <a:pt x="389" y="644"/>
                    <a:pt x="53" y="809"/>
                  </a:cubicBezTo>
                  <a:cubicBezTo>
                    <a:pt x="0" y="1891"/>
                    <a:pt x="0" y="1891"/>
                    <a:pt x="0" y="1891"/>
                  </a:cubicBezTo>
                  <a:cubicBezTo>
                    <a:pt x="873" y="2517"/>
                    <a:pt x="873" y="2517"/>
                    <a:pt x="873" y="2517"/>
                  </a:cubicBezTo>
                  <a:cubicBezTo>
                    <a:pt x="1716" y="2104"/>
                    <a:pt x="2359" y="1347"/>
                    <a:pt x="2625" y="431"/>
                  </a:cubicBezTo>
                </a:path>
              </a:pathLst>
            </a:custGeom>
            <a:solidFill>
              <a:srgbClr val="4472C4">
                <a:alpha val="100000"/>
              </a:srgbClr>
            </a:solidFill>
            <a:ln cap="flat">
              <a:miter lim="0"/>
            </a:ln>
          </p:spPr>
          <p:txBody>
            <a:bodyPr rtlCol="0"/>
            <a:lstStyle/>
            <a:p>
              <a:pPr algn="ctr"/>
              <a:endParaRPr lang="zh-CN" altLang="en-US"/>
            </a:p>
          </p:txBody>
        </p:sp>
        <p:sp>
          <p:nvSpPr>
            <p:cNvPr id="36" name="path"/>
            <p:cNvSpPr/>
            <p:nvPr/>
          </p:nvSpPr>
          <p:spPr>
            <a:xfrm>
              <a:off x="0" y="814031"/>
              <a:ext cx="1393635" cy="1670393"/>
            </a:xfrm>
            <a:custGeom>
              <a:avLst/>
              <a:gdLst/>
              <a:ahLst/>
              <a:cxnLst/>
              <a:rect l="0" t="0" r="0" b="0"/>
              <a:pathLst>
                <a:path w="2194" h="2630">
                  <a:moveTo>
                    <a:pt x="1899" y="2222"/>
                  </a:moveTo>
                  <a:cubicBezTo>
                    <a:pt x="1893" y="2175"/>
                    <a:pt x="1893" y="2128"/>
                    <a:pt x="1893" y="2080"/>
                  </a:cubicBezTo>
                  <a:cubicBezTo>
                    <a:pt x="1893" y="1737"/>
                    <a:pt x="2005" y="1430"/>
                    <a:pt x="2194" y="1182"/>
                  </a:cubicBezTo>
                  <a:cubicBezTo>
                    <a:pt x="1775" y="177"/>
                    <a:pt x="1775" y="177"/>
                    <a:pt x="1775" y="177"/>
                  </a:cubicBezTo>
                  <a:cubicBezTo>
                    <a:pt x="719" y="0"/>
                    <a:pt x="719" y="0"/>
                    <a:pt x="719" y="0"/>
                  </a:cubicBezTo>
                  <a:cubicBezTo>
                    <a:pt x="271" y="567"/>
                    <a:pt x="0" y="1294"/>
                    <a:pt x="0" y="2080"/>
                  </a:cubicBezTo>
                  <a:cubicBezTo>
                    <a:pt x="0" y="2264"/>
                    <a:pt x="17" y="2453"/>
                    <a:pt x="47" y="2630"/>
                  </a:cubicBezTo>
                  <a:cubicBezTo>
                    <a:pt x="837" y="1927"/>
                    <a:pt x="837" y="1927"/>
                    <a:pt x="837" y="1927"/>
                  </a:cubicBezTo>
                  <a:lnTo>
                    <a:pt x="1899" y="2222"/>
                  </a:lnTo>
                </a:path>
              </a:pathLst>
            </a:custGeom>
            <a:solidFill>
              <a:srgbClr val="5B9BD5">
                <a:alpha val="100000"/>
              </a:srgbClr>
            </a:solidFill>
            <a:ln cap="flat">
              <a:miter lim="0"/>
            </a:ln>
          </p:spPr>
          <p:txBody>
            <a:bodyPr rtlCol="0"/>
            <a:lstStyle/>
            <a:p>
              <a:pPr algn="ctr"/>
              <a:endParaRPr lang="zh-CN" altLang="en-US"/>
            </a:p>
          </p:txBody>
        </p:sp>
        <p:sp>
          <p:nvSpPr>
            <p:cNvPr id="37" name="path"/>
            <p:cNvSpPr/>
            <p:nvPr/>
          </p:nvSpPr>
          <p:spPr>
            <a:xfrm>
              <a:off x="547040" y="0"/>
              <a:ext cx="1901571" cy="1465249"/>
            </a:xfrm>
            <a:custGeom>
              <a:avLst/>
              <a:gdLst/>
              <a:ahLst/>
              <a:cxnLst/>
              <a:rect l="0" t="0" r="0" b="0"/>
              <a:pathLst>
                <a:path w="2994" h="2307">
                  <a:moveTo>
                    <a:pt x="1476" y="2307"/>
                  </a:moveTo>
                  <a:cubicBezTo>
                    <a:pt x="1736" y="2053"/>
                    <a:pt x="2085" y="1894"/>
                    <a:pt x="2474" y="1888"/>
                  </a:cubicBezTo>
                  <a:cubicBezTo>
                    <a:pt x="2994" y="938"/>
                    <a:pt x="2994" y="938"/>
                    <a:pt x="2994" y="938"/>
                  </a:cubicBezTo>
                  <a:cubicBezTo>
                    <a:pt x="2474" y="0"/>
                    <a:pt x="2474" y="0"/>
                    <a:pt x="2474" y="0"/>
                  </a:cubicBezTo>
                  <a:cubicBezTo>
                    <a:pt x="1494" y="5"/>
                    <a:pt x="608" y="430"/>
                    <a:pt x="0" y="1115"/>
                  </a:cubicBezTo>
                  <a:cubicBezTo>
                    <a:pt x="1045" y="1292"/>
                    <a:pt x="1045" y="1292"/>
                    <a:pt x="1045" y="1292"/>
                  </a:cubicBezTo>
                  <a:lnTo>
                    <a:pt x="1476" y="2307"/>
                  </a:lnTo>
                </a:path>
              </a:pathLst>
            </a:custGeom>
            <a:solidFill>
              <a:srgbClr val="ED7D31">
                <a:alpha val="100000"/>
              </a:srgbClr>
            </a:solidFill>
            <a:ln cap="flat">
              <a:miter lim="0"/>
            </a:ln>
          </p:spPr>
          <p:txBody>
            <a:bodyPr rtlCol="0"/>
            <a:lstStyle/>
            <a:p>
              <a:pPr algn="ctr"/>
              <a:endParaRPr lang="zh-CN" altLang="en-US"/>
            </a:p>
          </p:txBody>
        </p:sp>
        <p:sp>
          <p:nvSpPr>
            <p:cNvPr id="38" name="path"/>
            <p:cNvSpPr/>
            <p:nvPr/>
          </p:nvSpPr>
          <p:spPr>
            <a:xfrm>
              <a:off x="425361" y="401522"/>
              <a:ext cx="3529381" cy="3485946"/>
            </a:xfrm>
            <a:custGeom>
              <a:avLst/>
              <a:gdLst/>
              <a:ahLst/>
              <a:cxnLst/>
              <a:rect l="0" t="0" r="0" b="0"/>
              <a:pathLst>
                <a:path w="5558" h="5489">
                  <a:moveTo>
                    <a:pt x="5098" y="2121"/>
                  </a:moveTo>
                  <a:lnTo>
                    <a:pt x="5096" y="2121"/>
                  </a:lnTo>
                  <a:lnTo>
                    <a:pt x="5095" y="2123"/>
                  </a:lnTo>
                  <a:lnTo>
                    <a:pt x="5093" y="2125"/>
                  </a:lnTo>
                  <a:lnTo>
                    <a:pt x="5081" y="2199"/>
                  </a:lnTo>
                  <a:lnTo>
                    <a:pt x="5079" y="2204"/>
                  </a:lnTo>
                  <a:lnTo>
                    <a:pt x="5077" y="2209"/>
                  </a:lnTo>
                  <a:lnTo>
                    <a:pt x="5073" y="2213"/>
                  </a:lnTo>
                  <a:lnTo>
                    <a:pt x="5069" y="2216"/>
                  </a:lnTo>
                  <a:lnTo>
                    <a:pt x="5064" y="2218"/>
                  </a:lnTo>
                  <a:lnTo>
                    <a:pt x="5044" y="2224"/>
                  </a:lnTo>
                  <a:lnTo>
                    <a:pt x="5026" y="2231"/>
                  </a:lnTo>
                  <a:lnTo>
                    <a:pt x="5007" y="2240"/>
                  </a:lnTo>
                  <a:lnTo>
                    <a:pt x="4990" y="2249"/>
                  </a:lnTo>
                  <a:lnTo>
                    <a:pt x="4985" y="2251"/>
                  </a:lnTo>
                  <a:lnTo>
                    <a:pt x="4980" y="2252"/>
                  </a:lnTo>
                  <a:lnTo>
                    <a:pt x="4974" y="2252"/>
                  </a:lnTo>
                  <a:lnTo>
                    <a:pt x="4969" y="2251"/>
                  </a:lnTo>
                  <a:lnTo>
                    <a:pt x="4964" y="2248"/>
                  </a:lnTo>
                  <a:lnTo>
                    <a:pt x="4903" y="2205"/>
                  </a:lnTo>
                  <a:lnTo>
                    <a:pt x="4903" y="2204"/>
                  </a:lnTo>
                  <a:lnTo>
                    <a:pt x="4901" y="2204"/>
                  </a:lnTo>
                  <a:lnTo>
                    <a:pt x="4900" y="2204"/>
                  </a:lnTo>
                  <a:lnTo>
                    <a:pt x="4900" y="2204"/>
                  </a:lnTo>
                  <a:lnTo>
                    <a:pt x="4899" y="2204"/>
                  </a:lnTo>
                  <a:lnTo>
                    <a:pt x="4898" y="2204"/>
                  </a:lnTo>
                  <a:lnTo>
                    <a:pt x="4897" y="2205"/>
                  </a:lnTo>
                  <a:lnTo>
                    <a:pt x="4845" y="2258"/>
                  </a:lnTo>
                  <a:lnTo>
                    <a:pt x="4844" y="2260"/>
                  </a:lnTo>
                  <a:lnTo>
                    <a:pt x="4843" y="2262"/>
                  </a:lnTo>
                  <a:lnTo>
                    <a:pt x="4844" y="2264"/>
                  </a:lnTo>
                  <a:lnTo>
                    <a:pt x="4888" y="2325"/>
                  </a:lnTo>
                  <a:lnTo>
                    <a:pt x="4891" y="2330"/>
                  </a:lnTo>
                  <a:lnTo>
                    <a:pt x="4892" y="2335"/>
                  </a:lnTo>
                  <a:lnTo>
                    <a:pt x="4893" y="2341"/>
                  </a:lnTo>
                  <a:lnTo>
                    <a:pt x="4892" y="2346"/>
                  </a:lnTo>
                  <a:lnTo>
                    <a:pt x="4889" y="2351"/>
                  </a:lnTo>
                  <a:lnTo>
                    <a:pt x="4880" y="2369"/>
                  </a:lnTo>
                  <a:lnTo>
                    <a:pt x="4872" y="2387"/>
                  </a:lnTo>
                  <a:lnTo>
                    <a:pt x="4865" y="2406"/>
                  </a:lnTo>
                  <a:lnTo>
                    <a:pt x="4859" y="2425"/>
                  </a:lnTo>
                  <a:lnTo>
                    <a:pt x="4857" y="2430"/>
                  </a:lnTo>
                  <a:lnTo>
                    <a:pt x="4854" y="2435"/>
                  </a:lnTo>
                  <a:lnTo>
                    <a:pt x="4850" y="2438"/>
                  </a:lnTo>
                  <a:lnTo>
                    <a:pt x="4845" y="2441"/>
                  </a:lnTo>
                  <a:lnTo>
                    <a:pt x="4840" y="2443"/>
                  </a:lnTo>
                  <a:lnTo>
                    <a:pt x="4767" y="2455"/>
                  </a:lnTo>
                  <a:lnTo>
                    <a:pt x="4765" y="2456"/>
                  </a:lnTo>
                  <a:lnTo>
                    <a:pt x="4763" y="2457"/>
                  </a:lnTo>
                  <a:lnTo>
                    <a:pt x="4763" y="2460"/>
                  </a:lnTo>
                  <a:lnTo>
                    <a:pt x="4763" y="2534"/>
                  </a:lnTo>
                  <a:lnTo>
                    <a:pt x="4763" y="2536"/>
                  </a:lnTo>
                  <a:lnTo>
                    <a:pt x="4765" y="2537"/>
                  </a:lnTo>
                  <a:lnTo>
                    <a:pt x="4767" y="2538"/>
                  </a:lnTo>
                  <a:lnTo>
                    <a:pt x="4841" y="2551"/>
                  </a:lnTo>
                  <a:lnTo>
                    <a:pt x="4846" y="2552"/>
                  </a:lnTo>
                  <a:lnTo>
                    <a:pt x="4851" y="2555"/>
                  </a:lnTo>
                  <a:lnTo>
                    <a:pt x="4855" y="2559"/>
                  </a:lnTo>
                  <a:lnTo>
                    <a:pt x="4858" y="2563"/>
                  </a:lnTo>
                  <a:lnTo>
                    <a:pt x="4860" y="2568"/>
                  </a:lnTo>
                  <a:lnTo>
                    <a:pt x="4866" y="2588"/>
                  </a:lnTo>
                  <a:lnTo>
                    <a:pt x="4873" y="2606"/>
                  </a:lnTo>
                  <a:lnTo>
                    <a:pt x="4881" y="2624"/>
                  </a:lnTo>
                  <a:lnTo>
                    <a:pt x="4891" y="2642"/>
                  </a:lnTo>
                  <a:lnTo>
                    <a:pt x="4893" y="2647"/>
                  </a:lnTo>
                  <a:lnTo>
                    <a:pt x="4894" y="2652"/>
                  </a:lnTo>
                  <a:lnTo>
                    <a:pt x="4894" y="2658"/>
                  </a:lnTo>
                  <a:lnTo>
                    <a:pt x="4893" y="2663"/>
                  </a:lnTo>
                  <a:lnTo>
                    <a:pt x="4890" y="2668"/>
                  </a:lnTo>
                  <a:lnTo>
                    <a:pt x="4847" y="2729"/>
                  </a:lnTo>
                  <a:lnTo>
                    <a:pt x="4846" y="2731"/>
                  </a:lnTo>
                  <a:lnTo>
                    <a:pt x="4846" y="2733"/>
                  </a:lnTo>
                  <a:lnTo>
                    <a:pt x="4847" y="2735"/>
                  </a:lnTo>
                  <a:lnTo>
                    <a:pt x="4900" y="2787"/>
                  </a:lnTo>
                  <a:lnTo>
                    <a:pt x="4900" y="2788"/>
                  </a:lnTo>
                  <a:lnTo>
                    <a:pt x="4901" y="2788"/>
                  </a:lnTo>
                  <a:lnTo>
                    <a:pt x="4902" y="2789"/>
                  </a:lnTo>
                  <a:lnTo>
                    <a:pt x="4903" y="2789"/>
                  </a:lnTo>
                  <a:lnTo>
                    <a:pt x="4904" y="2789"/>
                  </a:lnTo>
                  <a:lnTo>
                    <a:pt x="4905" y="2788"/>
                  </a:lnTo>
                  <a:lnTo>
                    <a:pt x="4906" y="2788"/>
                  </a:lnTo>
                  <a:lnTo>
                    <a:pt x="4967" y="2744"/>
                  </a:lnTo>
                  <a:lnTo>
                    <a:pt x="4972" y="2741"/>
                  </a:lnTo>
                  <a:lnTo>
                    <a:pt x="4976" y="2740"/>
                  </a:lnTo>
                  <a:lnTo>
                    <a:pt x="4981" y="2739"/>
                  </a:lnTo>
                  <a:lnTo>
                    <a:pt x="4985" y="2740"/>
                  </a:lnTo>
                  <a:lnTo>
                    <a:pt x="4989" y="2741"/>
                  </a:lnTo>
                  <a:lnTo>
                    <a:pt x="4993" y="2743"/>
                  </a:lnTo>
                  <a:lnTo>
                    <a:pt x="5010" y="2752"/>
                  </a:lnTo>
                  <a:lnTo>
                    <a:pt x="5028" y="2760"/>
                  </a:lnTo>
                  <a:lnTo>
                    <a:pt x="5046" y="2767"/>
                  </a:lnTo>
                  <a:lnTo>
                    <a:pt x="5065" y="2772"/>
                  </a:lnTo>
                  <a:lnTo>
                    <a:pt x="5070" y="2774"/>
                  </a:lnTo>
                  <a:lnTo>
                    <a:pt x="5075" y="2777"/>
                  </a:lnTo>
                  <a:lnTo>
                    <a:pt x="5078" y="2781"/>
                  </a:lnTo>
                  <a:lnTo>
                    <a:pt x="5081" y="2785"/>
                  </a:lnTo>
                  <a:lnTo>
                    <a:pt x="5082" y="2791"/>
                  </a:lnTo>
                  <a:lnTo>
                    <a:pt x="5095" y="2865"/>
                  </a:lnTo>
                  <a:lnTo>
                    <a:pt x="5096" y="2867"/>
                  </a:lnTo>
                  <a:lnTo>
                    <a:pt x="5097" y="2868"/>
                  </a:lnTo>
                  <a:lnTo>
                    <a:pt x="5099" y="2869"/>
                  </a:lnTo>
                  <a:lnTo>
                    <a:pt x="5174" y="2869"/>
                  </a:lnTo>
                  <a:lnTo>
                    <a:pt x="5176" y="2868"/>
                  </a:lnTo>
                  <a:lnTo>
                    <a:pt x="5177" y="2867"/>
                  </a:lnTo>
                  <a:lnTo>
                    <a:pt x="5178" y="2865"/>
                  </a:lnTo>
                  <a:lnTo>
                    <a:pt x="5191" y="2791"/>
                  </a:lnTo>
                  <a:lnTo>
                    <a:pt x="5192" y="2786"/>
                  </a:lnTo>
                  <a:lnTo>
                    <a:pt x="5195" y="2781"/>
                  </a:lnTo>
                  <a:lnTo>
                    <a:pt x="5198" y="2777"/>
                  </a:lnTo>
                  <a:lnTo>
                    <a:pt x="5203" y="2774"/>
                  </a:lnTo>
                  <a:lnTo>
                    <a:pt x="5208" y="2772"/>
                  </a:lnTo>
                  <a:lnTo>
                    <a:pt x="5227" y="2767"/>
                  </a:lnTo>
                  <a:lnTo>
                    <a:pt x="5246" y="2760"/>
                  </a:lnTo>
                  <a:lnTo>
                    <a:pt x="5264" y="2751"/>
                  </a:lnTo>
                  <a:lnTo>
                    <a:pt x="5282" y="2741"/>
                  </a:lnTo>
                  <a:lnTo>
                    <a:pt x="5287" y="2739"/>
                  </a:lnTo>
                  <a:lnTo>
                    <a:pt x="5292" y="2738"/>
                  </a:lnTo>
                  <a:lnTo>
                    <a:pt x="5298" y="2739"/>
                  </a:lnTo>
                  <a:lnTo>
                    <a:pt x="5303" y="2740"/>
                  </a:lnTo>
                  <a:lnTo>
                    <a:pt x="5308" y="2743"/>
                  </a:lnTo>
                  <a:lnTo>
                    <a:pt x="5369" y="2786"/>
                  </a:lnTo>
                  <a:lnTo>
                    <a:pt x="5369" y="2787"/>
                  </a:lnTo>
                  <a:lnTo>
                    <a:pt x="5370" y="2787"/>
                  </a:lnTo>
                  <a:lnTo>
                    <a:pt x="5371" y="2787"/>
                  </a:lnTo>
                  <a:lnTo>
                    <a:pt x="5372" y="2787"/>
                  </a:lnTo>
                  <a:lnTo>
                    <a:pt x="5373" y="2787"/>
                  </a:lnTo>
                  <a:lnTo>
                    <a:pt x="5374" y="2786"/>
                  </a:lnTo>
                  <a:lnTo>
                    <a:pt x="5375" y="2785"/>
                  </a:lnTo>
                  <a:lnTo>
                    <a:pt x="5427" y="2733"/>
                  </a:lnTo>
                  <a:lnTo>
                    <a:pt x="5428" y="2731"/>
                  </a:lnTo>
                  <a:lnTo>
                    <a:pt x="5428" y="2729"/>
                  </a:lnTo>
                  <a:lnTo>
                    <a:pt x="5428" y="2727"/>
                  </a:lnTo>
                  <a:lnTo>
                    <a:pt x="5384" y="2666"/>
                  </a:lnTo>
                  <a:lnTo>
                    <a:pt x="5381" y="2661"/>
                  </a:lnTo>
                  <a:lnTo>
                    <a:pt x="5380" y="2656"/>
                  </a:lnTo>
                  <a:lnTo>
                    <a:pt x="5380" y="2650"/>
                  </a:lnTo>
                  <a:lnTo>
                    <a:pt x="5381" y="2645"/>
                  </a:lnTo>
                  <a:lnTo>
                    <a:pt x="5383" y="2640"/>
                  </a:lnTo>
                  <a:lnTo>
                    <a:pt x="5393" y="2622"/>
                  </a:lnTo>
                  <a:lnTo>
                    <a:pt x="5401" y="2604"/>
                  </a:lnTo>
                  <a:lnTo>
                    <a:pt x="5408" y="2585"/>
                  </a:lnTo>
                  <a:lnTo>
                    <a:pt x="5414" y="2566"/>
                  </a:lnTo>
                  <a:lnTo>
                    <a:pt x="5416" y="2561"/>
                  </a:lnTo>
                  <a:lnTo>
                    <a:pt x="5419" y="2557"/>
                  </a:lnTo>
                  <a:lnTo>
                    <a:pt x="5423" y="2553"/>
                  </a:lnTo>
                  <a:lnTo>
                    <a:pt x="5427" y="2550"/>
                  </a:lnTo>
                  <a:lnTo>
                    <a:pt x="5433" y="2549"/>
                  </a:lnTo>
                  <a:lnTo>
                    <a:pt x="5507" y="2536"/>
                  </a:lnTo>
                  <a:lnTo>
                    <a:pt x="5509" y="2536"/>
                  </a:lnTo>
                  <a:lnTo>
                    <a:pt x="5510" y="2534"/>
                  </a:lnTo>
                  <a:lnTo>
                    <a:pt x="5511" y="2532"/>
                  </a:lnTo>
                  <a:lnTo>
                    <a:pt x="5511" y="2532"/>
                  </a:lnTo>
                  <a:lnTo>
                    <a:pt x="5511" y="2458"/>
                  </a:lnTo>
                  <a:lnTo>
                    <a:pt x="5510" y="2456"/>
                  </a:lnTo>
                  <a:lnTo>
                    <a:pt x="5509" y="2454"/>
                  </a:lnTo>
                  <a:lnTo>
                    <a:pt x="5507" y="2453"/>
                  </a:lnTo>
                  <a:lnTo>
                    <a:pt x="5433" y="2441"/>
                  </a:lnTo>
                  <a:lnTo>
                    <a:pt x="5428" y="2439"/>
                  </a:lnTo>
                  <a:lnTo>
                    <a:pt x="5423" y="2436"/>
                  </a:lnTo>
                  <a:lnTo>
                    <a:pt x="5419" y="2433"/>
                  </a:lnTo>
                  <a:lnTo>
                    <a:pt x="5416" y="2429"/>
                  </a:lnTo>
                  <a:lnTo>
                    <a:pt x="5414" y="2423"/>
                  </a:lnTo>
                  <a:lnTo>
                    <a:pt x="5408" y="2404"/>
                  </a:lnTo>
                  <a:lnTo>
                    <a:pt x="5401" y="2385"/>
                  </a:lnTo>
                  <a:lnTo>
                    <a:pt x="5393" y="2367"/>
                  </a:lnTo>
                  <a:lnTo>
                    <a:pt x="5383" y="2349"/>
                  </a:lnTo>
                  <a:lnTo>
                    <a:pt x="5381" y="2345"/>
                  </a:lnTo>
                  <a:lnTo>
                    <a:pt x="5380" y="2339"/>
                  </a:lnTo>
                  <a:lnTo>
                    <a:pt x="5380" y="2334"/>
                  </a:lnTo>
                  <a:lnTo>
                    <a:pt x="5382" y="2328"/>
                  </a:lnTo>
                  <a:lnTo>
                    <a:pt x="5384" y="2324"/>
                  </a:lnTo>
                  <a:lnTo>
                    <a:pt x="5428" y="2263"/>
                  </a:lnTo>
                  <a:lnTo>
                    <a:pt x="5429" y="2261"/>
                  </a:lnTo>
                  <a:lnTo>
                    <a:pt x="5428" y="2258"/>
                  </a:lnTo>
                  <a:lnTo>
                    <a:pt x="5427" y="2256"/>
                  </a:lnTo>
                  <a:lnTo>
                    <a:pt x="5375" y="2204"/>
                  </a:lnTo>
                  <a:lnTo>
                    <a:pt x="5374" y="2203"/>
                  </a:lnTo>
                  <a:lnTo>
                    <a:pt x="5373" y="2203"/>
                  </a:lnTo>
                  <a:lnTo>
                    <a:pt x="5372" y="2203"/>
                  </a:lnTo>
                  <a:lnTo>
                    <a:pt x="5372" y="2203"/>
                  </a:lnTo>
                  <a:lnTo>
                    <a:pt x="5371" y="2203"/>
                  </a:lnTo>
                  <a:lnTo>
                    <a:pt x="5370" y="2203"/>
                  </a:lnTo>
                  <a:lnTo>
                    <a:pt x="5369" y="2203"/>
                  </a:lnTo>
                  <a:lnTo>
                    <a:pt x="5308" y="2247"/>
                  </a:lnTo>
                  <a:lnTo>
                    <a:pt x="5303" y="2250"/>
                  </a:lnTo>
                  <a:lnTo>
                    <a:pt x="5298" y="2251"/>
                  </a:lnTo>
                  <a:lnTo>
                    <a:pt x="5293" y="2252"/>
                  </a:lnTo>
                  <a:lnTo>
                    <a:pt x="5287" y="2251"/>
                  </a:lnTo>
                  <a:lnTo>
                    <a:pt x="5282" y="2248"/>
                  </a:lnTo>
                  <a:lnTo>
                    <a:pt x="5264" y="2239"/>
                  </a:lnTo>
                  <a:lnTo>
                    <a:pt x="5246" y="2230"/>
                  </a:lnTo>
                  <a:lnTo>
                    <a:pt x="5226" y="2223"/>
                  </a:lnTo>
                  <a:lnTo>
                    <a:pt x="5207" y="2217"/>
                  </a:lnTo>
                  <a:lnTo>
                    <a:pt x="5202" y="2215"/>
                  </a:lnTo>
                  <a:lnTo>
                    <a:pt x="5197" y="2212"/>
                  </a:lnTo>
                  <a:lnTo>
                    <a:pt x="5193" y="2208"/>
                  </a:lnTo>
                  <a:lnTo>
                    <a:pt x="5191" y="2203"/>
                  </a:lnTo>
                  <a:lnTo>
                    <a:pt x="5189" y="2198"/>
                  </a:lnTo>
                  <a:lnTo>
                    <a:pt x="5177" y="2125"/>
                  </a:lnTo>
                  <a:lnTo>
                    <a:pt x="5176" y="2123"/>
                  </a:lnTo>
                  <a:lnTo>
                    <a:pt x="5174" y="2121"/>
                  </a:lnTo>
                  <a:lnTo>
                    <a:pt x="5172" y="2121"/>
                  </a:lnTo>
                  <a:lnTo>
                    <a:pt x="5098" y="2121"/>
                  </a:lnTo>
                  <a:close/>
                  <a:moveTo>
                    <a:pt x="5098" y="2073"/>
                  </a:moveTo>
                  <a:lnTo>
                    <a:pt x="5172" y="2073"/>
                  </a:lnTo>
                  <a:lnTo>
                    <a:pt x="5180" y="2074"/>
                  </a:lnTo>
                  <a:lnTo>
                    <a:pt x="5188" y="2076"/>
                  </a:lnTo>
                  <a:lnTo>
                    <a:pt x="5196" y="2079"/>
                  </a:lnTo>
                  <a:lnTo>
                    <a:pt x="5203" y="2083"/>
                  </a:lnTo>
                  <a:lnTo>
                    <a:pt x="5208" y="2088"/>
                  </a:lnTo>
                  <a:lnTo>
                    <a:pt x="5214" y="2094"/>
                  </a:lnTo>
                  <a:lnTo>
                    <a:pt x="5218" y="2101"/>
                  </a:lnTo>
                  <a:lnTo>
                    <a:pt x="5221" y="2109"/>
                  </a:lnTo>
                  <a:lnTo>
                    <a:pt x="5223" y="2117"/>
                  </a:lnTo>
                  <a:lnTo>
                    <a:pt x="5233" y="2175"/>
                  </a:lnTo>
                  <a:lnTo>
                    <a:pt x="5253" y="2182"/>
                  </a:lnTo>
                  <a:lnTo>
                    <a:pt x="5273" y="2190"/>
                  </a:lnTo>
                  <a:lnTo>
                    <a:pt x="5293" y="2200"/>
                  </a:lnTo>
                  <a:lnTo>
                    <a:pt x="5342" y="2165"/>
                  </a:lnTo>
                  <a:lnTo>
                    <a:pt x="5348" y="2161"/>
                  </a:lnTo>
                  <a:lnTo>
                    <a:pt x="5356" y="2158"/>
                  </a:lnTo>
                  <a:lnTo>
                    <a:pt x="5364" y="2156"/>
                  </a:lnTo>
                  <a:lnTo>
                    <a:pt x="5372" y="2155"/>
                  </a:lnTo>
                  <a:lnTo>
                    <a:pt x="5380" y="2156"/>
                  </a:lnTo>
                  <a:lnTo>
                    <a:pt x="5388" y="2158"/>
                  </a:lnTo>
                  <a:lnTo>
                    <a:pt x="5395" y="2161"/>
                  </a:lnTo>
                  <a:lnTo>
                    <a:pt x="5402" y="2165"/>
                  </a:lnTo>
                  <a:lnTo>
                    <a:pt x="5408" y="2171"/>
                  </a:lnTo>
                  <a:lnTo>
                    <a:pt x="5461" y="2223"/>
                  </a:lnTo>
                  <a:lnTo>
                    <a:pt x="5466" y="2229"/>
                  </a:lnTo>
                  <a:lnTo>
                    <a:pt x="5471" y="2236"/>
                  </a:lnTo>
                  <a:lnTo>
                    <a:pt x="5474" y="2244"/>
                  </a:lnTo>
                  <a:lnTo>
                    <a:pt x="5476" y="2252"/>
                  </a:lnTo>
                  <a:lnTo>
                    <a:pt x="5476" y="2260"/>
                  </a:lnTo>
                  <a:lnTo>
                    <a:pt x="5476" y="2267"/>
                  </a:lnTo>
                  <a:lnTo>
                    <a:pt x="5474" y="2275"/>
                  </a:lnTo>
                  <a:lnTo>
                    <a:pt x="5471" y="2283"/>
                  </a:lnTo>
                  <a:lnTo>
                    <a:pt x="5466" y="2290"/>
                  </a:lnTo>
                  <a:lnTo>
                    <a:pt x="5432" y="2339"/>
                  </a:lnTo>
                  <a:lnTo>
                    <a:pt x="5441" y="2358"/>
                  </a:lnTo>
                  <a:lnTo>
                    <a:pt x="5449" y="2377"/>
                  </a:lnTo>
                  <a:lnTo>
                    <a:pt x="5455" y="2396"/>
                  </a:lnTo>
                  <a:lnTo>
                    <a:pt x="5515" y="2406"/>
                  </a:lnTo>
                  <a:lnTo>
                    <a:pt x="5523" y="2408"/>
                  </a:lnTo>
                  <a:lnTo>
                    <a:pt x="5530" y="2412"/>
                  </a:lnTo>
                  <a:lnTo>
                    <a:pt x="5537" y="2416"/>
                  </a:lnTo>
                  <a:lnTo>
                    <a:pt x="5543" y="2421"/>
                  </a:lnTo>
                  <a:lnTo>
                    <a:pt x="5548" y="2427"/>
                  </a:lnTo>
                  <a:lnTo>
                    <a:pt x="5552" y="2434"/>
                  </a:lnTo>
                  <a:lnTo>
                    <a:pt x="5555" y="2442"/>
                  </a:lnTo>
                  <a:lnTo>
                    <a:pt x="5557" y="2450"/>
                  </a:lnTo>
                  <a:lnTo>
                    <a:pt x="5558" y="2458"/>
                  </a:lnTo>
                  <a:lnTo>
                    <a:pt x="5558" y="2532"/>
                  </a:lnTo>
                  <a:lnTo>
                    <a:pt x="5557" y="2540"/>
                  </a:lnTo>
                  <a:lnTo>
                    <a:pt x="5555" y="2548"/>
                  </a:lnTo>
                  <a:lnTo>
                    <a:pt x="5552" y="2556"/>
                  </a:lnTo>
                  <a:lnTo>
                    <a:pt x="5548" y="2562"/>
                  </a:lnTo>
                  <a:lnTo>
                    <a:pt x="5543" y="2569"/>
                  </a:lnTo>
                  <a:lnTo>
                    <a:pt x="5537" y="2574"/>
                  </a:lnTo>
                  <a:lnTo>
                    <a:pt x="5530" y="2578"/>
                  </a:lnTo>
                  <a:lnTo>
                    <a:pt x="5522" y="2581"/>
                  </a:lnTo>
                  <a:lnTo>
                    <a:pt x="5514" y="2583"/>
                  </a:lnTo>
                  <a:lnTo>
                    <a:pt x="5455" y="2593"/>
                  </a:lnTo>
                  <a:lnTo>
                    <a:pt x="5449" y="2613"/>
                  </a:lnTo>
                  <a:lnTo>
                    <a:pt x="5440" y="2632"/>
                  </a:lnTo>
                  <a:lnTo>
                    <a:pt x="5431" y="2651"/>
                  </a:lnTo>
                  <a:lnTo>
                    <a:pt x="5466" y="2699"/>
                  </a:lnTo>
                  <a:lnTo>
                    <a:pt x="5471" y="2707"/>
                  </a:lnTo>
                  <a:lnTo>
                    <a:pt x="5473" y="2714"/>
                  </a:lnTo>
                  <a:lnTo>
                    <a:pt x="5475" y="2722"/>
                  </a:lnTo>
                  <a:lnTo>
                    <a:pt x="5476" y="2730"/>
                  </a:lnTo>
                  <a:lnTo>
                    <a:pt x="5475" y="2738"/>
                  </a:lnTo>
                  <a:lnTo>
                    <a:pt x="5473" y="2746"/>
                  </a:lnTo>
                  <a:lnTo>
                    <a:pt x="5470" y="2753"/>
                  </a:lnTo>
                  <a:lnTo>
                    <a:pt x="5466" y="2760"/>
                  </a:lnTo>
                  <a:lnTo>
                    <a:pt x="5461" y="2767"/>
                  </a:lnTo>
                  <a:lnTo>
                    <a:pt x="5408" y="2819"/>
                  </a:lnTo>
                  <a:lnTo>
                    <a:pt x="5402" y="2824"/>
                  </a:lnTo>
                  <a:lnTo>
                    <a:pt x="5395" y="2829"/>
                  </a:lnTo>
                  <a:lnTo>
                    <a:pt x="5387" y="2832"/>
                  </a:lnTo>
                  <a:lnTo>
                    <a:pt x="5379" y="2834"/>
                  </a:lnTo>
                  <a:lnTo>
                    <a:pt x="5371" y="2834"/>
                  </a:lnTo>
                  <a:lnTo>
                    <a:pt x="5363" y="2834"/>
                  </a:lnTo>
                  <a:lnTo>
                    <a:pt x="5355" y="2832"/>
                  </a:lnTo>
                  <a:lnTo>
                    <a:pt x="5348" y="2829"/>
                  </a:lnTo>
                  <a:lnTo>
                    <a:pt x="5341" y="2825"/>
                  </a:lnTo>
                  <a:lnTo>
                    <a:pt x="5292" y="2790"/>
                  </a:lnTo>
                  <a:lnTo>
                    <a:pt x="5274" y="2799"/>
                  </a:lnTo>
                  <a:lnTo>
                    <a:pt x="5255" y="2807"/>
                  </a:lnTo>
                  <a:lnTo>
                    <a:pt x="5235" y="2814"/>
                  </a:lnTo>
                  <a:lnTo>
                    <a:pt x="5225" y="2873"/>
                  </a:lnTo>
                  <a:lnTo>
                    <a:pt x="5223" y="2880"/>
                  </a:lnTo>
                  <a:lnTo>
                    <a:pt x="5220" y="2888"/>
                  </a:lnTo>
                  <a:lnTo>
                    <a:pt x="5215" y="2895"/>
                  </a:lnTo>
                  <a:lnTo>
                    <a:pt x="5210" y="2901"/>
                  </a:lnTo>
                  <a:lnTo>
                    <a:pt x="5204" y="2906"/>
                  </a:lnTo>
                  <a:lnTo>
                    <a:pt x="5197" y="2910"/>
                  </a:lnTo>
                  <a:lnTo>
                    <a:pt x="5190" y="2913"/>
                  </a:lnTo>
                  <a:lnTo>
                    <a:pt x="5182" y="2915"/>
                  </a:lnTo>
                  <a:lnTo>
                    <a:pt x="5174" y="2916"/>
                  </a:lnTo>
                  <a:lnTo>
                    <a:pt x="5099" y="2916"/>
                  </a:lnTo>
                  <a:lnTo>
                    <a:pt x="5091" y="2915"/>
                  </a:lnTo>
                  <a:lnTo>
                    <a:pt x="5083" y="2913"/>
                  </a:lnTo>
                  <a:lnTo>
                    <a:pt x="5076" y="2910"/>
                  </a:lnTo>
                  <a:lnTo>
                    <a:pt x="5069" y="2906"/>
                  </a:lnTo>
                  <a:lnTo>
                    <a:pt x="5063" y="2901"/>
                  </a:lnTo>
                  <a:lnTo>
                    <a:pt x="5057" y="2895"/>
                  </a:lnTo>
                  <a:lnTo>
                    <a:pt x="5053" y="2888"/>
                  </a:lnTo>
                  <a:lnTo>
                    <a:pt x="5050" y="2880"/>
                  </a:lnTo>
                  <a:lnTo>
                    <a:pt x="5048" y="2873"/>
                  </a:lnTo>
                  <a:lnTo>
                    <a:pt x="5038" y="2814"/>
                  </a:lnTo>
                  <a:lnTo>
                    <a:pt x="5019" y="2807"/>
                  </a:lnTo>
                  <a:lnTo>
                    <a:pt x="5000" y="2799"/>
                  </a:lnTo>
                  <a:lnTo>
                    <a:pt x="4982" y="2791"/>
                  </a:lnTo>
                  <a:lnTo>
                    <a:pt x="4933" y="2826"/>
                  </a:lnTo>
                  <a:lnTo>
                    <a:pt x="4926" y="2830"/>
                  </a:lnTo>
                  <a:lnTo>
                    <a:pt x="4919" y="2833"/>
                  </a:lnTo>
                  <a:lnTo>
                    <a:pt x="4911" y="2835"/>
                  </a:lnTo>
                  <a:lnTo>
                    <a:pt x="4903" y="2835"/>
                  </a:lnTo>
                  <a:lnTo>
                    <a:pt x="4895" y="2835"/>
                  </a:lnTo>
                  <a:lnTo>
                    <a:pt x="4887" y="2833"/>
                  </a:lnTo>
                  <a:lnTo>
                    <a:pt x="4879" y="2830"/>
                  </a:lnTo>
                  <a:lnTo>
                    <a:pt x="4872" y="2825"/>
                  </a:lnTo>
                  <a:lnTo>
                    <a:pt x="4866" y="2820"/>
                  </a:lnTo>
                  <a:lnTo>
                    <a:pt x="4814" y="2768"/>
                  </a:lnTo>
                  <a:lnTo>
                    <a:pt x="4808" y="2761"/>
                  </a:lnTo>
                  <a:lnTo>
                    <a:pt x="4804" y="2754"/>
                  </a:lnTo>
                  <a:lnTo>
                    <a:pt x="4801" y="2747"/>
                  </a:lnTo>
                  <a:lnTo>
                    <a:pt x="4799" y="2739"/>
                  </a:lnTo>
                  <a:lnTo>
                    <a:pt x="4798" y="2731"/>
                  </a:lnTo>
                  <a:lnTo>
                    <a:pt x="4799" y="2723"/>
                  </a:lnTo>
                  <a:lnTo>
                    <a:pt x="4801" y="2716"/>
                  </a:lnTo>
                  <a:lnTo>
                    <a:pt x="4804" y="2708"/>
                  </a:lnTo>
                  <a:lnTo>
                    <a:pt x="4808" y="2701"/>
                  </a:lnTo>
                  <a:lnTo>
                    <a:pt x="4843" y="2653"/>
                  </a:lnTo>
                  <a:lnTo>
                    <a:pt x="4833" y="2634"/>
                  </a:lnTo>
                  <a:lnTo>
                    <a:pt x="4825" y="2615"/>
                  </a:lnTo>
                  <a:lnTo>
                    <a:pt x="4819" y="2595"/>
                  </a:lnTo>
                  <a:lnTo>
                    <a:pt x="4759" y="2585"/>
                  </a:lnTo>
                  <a:lnTo>
                    <a:pt x="4750" y="2583"/>
                  </a:lnTo>
                  <a:lnTo>
                    <a:pt x="4743" y="2580"/>
                  </a:lnTo>
                  <a:lnTo>
                    <a:pt x="4736" y="2576"/>
                  </a:lnTo>
                  <a:lnTo>
                    <a:pt x="4730" y="2570"/>
                  </a:lnTo>
                  <a:lnTo>
                    <a:pt x="4725" y="2564"/>
                  </a:lnTo>
                  <a:lnTo>
                    <a:pt x="4721" y="2557"/>
                  </a:lnTo>
                  <a:lnTo>
                    <a:pt x="4718" y="2550"/>
                  </a:lnTo>
                  <a:lnTo>
                    <a:pt x="4716" y="2542"/>
                  </a:lnTo>
                  <a:lnTo>
                    <a:pt x="4715" y="2534"/>
                  </a:lnTo>
                  <a:lnTo>
                    <a:pt x="4715" y="2460"/>
                  </a:lnTo>
                  <a:lnTo>
                    <a:pt x="4716" y="2451"/>
                  </a:lnTo>
                  <a:lnTo>
                    <a:pt x="4718" y="2443"/>
                  </a:lnTo>
                  <a:lnTo>
                    <a:pt x="4721" y="2436"/>
                  </a:lnTo>
                  <a:lnTo>
                    <a:pt x="4725" y="2429"/>
                  </a:lnTo>
                  <a:lnTo>
                    <a:pt x="4730" y="2423"/>
                  </a:lnTo>
                  <a:lnTo>
                    <a:pt x="4736" y="2418"/>
                  </a:lnTo>
                  <a:lnTo>
                    <a:pt x="4743" y="2413"/>
                  </a:lnTo>
                  <a:lnTo>
                    <a:pt x="4750" y="2410"/>
                  </a:lnTo>
                  <a:lnTo>
                    <a:pt x="4759" y="2408"/>
                  </a:lnTo>
                  <a:lnTo>
                    <a:pt x="4817" y="2398"/>
                  </a:lnTo>
                  <a:lnTo>
                    <a:pt x="4824" y="2379"/>
                  </a:lnTo>
                  <a:lnTo>
                    <a:pt x="4831" y="2359"/>
                  </a:lnTo>
                  <a:lnTo>
                    <a:pt x="4841" y="2341"/>
                  </a:lnTo>
                  <a:lnTo>
                    <a:pt x="4805" y="2291"/>
                  </a:lnTo>
                  <a:lnTo>
                    <a:pt x="4801" y="2284"/>
                  </a:lnTo>
                  <a:lnTo>
                    <a:pt x="4798" y="2276"/>
                  </a:lnTo>
                  <a:lnTo>
                    <a:pt x="4796" y="2268"/>
                  </a:lnTo>
                  <a:lnTo>
                    <a:pt x="4796" y="2261"/>
                  </a:lnTo>
                  <a:lnTo>
                    <a:pt x="4796" y="2253"/>
                  </a:lnTo>
                  <a:lnTo>
                    <a:pt x="4798" y="2245"/>
                  </a:lnTo>
                  <a:lnTo>
                    <a:pt x="4801" y="2238"/>
                  </a:lnTo>
                  <a:lnTo>
                    <a:pt x="4805" y="2231"/>
                  </a:lnTo>
                  <a:lnTo>
                    <a:pt x="4811" y="2224"/>
                  </a:lnTo>
                  <a:lnTo>
                    <a:pt x="4864" y="2172"/>
                  </a:lnTo>
                  <a:lnTo>
                    <a:pt x="4870" y="2166"/>
                  </a:lnTo>
                  <a:lnTo>
                    <a:pt x="4877" y="2162"/>
                  </a:lnTo>
                  <a:lnTo>
                    <a:pt x="4884" y="2159"/>
                  </a:lnTo>
                  <a:lnTo>
                    <a:pt x="4892" y="2157"/>
                  </a:lnTo>
                  <a:lnTo>
                    <a:pt x="4900" y="2156"/>
                  </a:lnTo>
                  <a:lnTo>
                    <a:pt x="4908" y="2157"/>
                  </a:lnTo>
                  <a:lnTo>
                    <a:pt x="4916" y="2159"/>
                  </a:lnTo>
                  <a:lnTo>
                    <a:pt x="4924" y="2162"/>
                  </a:lnTo>
                  <a:lnTo>
                    <a:pt x="4931" y="2166"/>
                  </a:lnTo>
                  <a:lnTo>
                    <a:pt x="4979" y="2201"/>
                  </a:lnTo>
                  <a:lnTo>
                    <a:pt x="4997" y="2192"/>
                  </a:lnTo>
                  <a:lnTo>
                    <a:pt x="5017" y="2183"/>
                  </a:lnTo>
                  <a:lnTo>
                    <a:pt x="5036" y="2177"/>
                  </a:lnTo>
                  <a:lnTo>
                    <a:pt x="5046" y="2117"/>
                  </a:lnTo>
                  <a:lnTo>
                    <a:pt x="5048" y="2109"/>
                  </a:lnTo>
                  <a:lnTo>
                    <a:pt x="5052" y="2101"/>
                  </a:lnTo>
                  <a:lnTo>
                    <a:pt x="5056" y="2094"/>
                  </a:lnTo>
                  <a:lnTo>
                    <a:pt x="5061" y="2088"/>
                  </a:lnTo>
                  <a:lnTo>
                    <a:pt x="5067" y="2083"/>
                  </a:lnTo>
                  <a:lnTo>
                    <a:pt x="5074" y="2079"/>
                  </a:lnTo>
                  <a:lnTo>
                    <a:pt x="5081" y="2076"/>
                  </a:lnTo>
                  <a:lnTo>
                    <a:pt x="5089" y="2074"/>
                  </a:lnTo>
                  <a:lnTo>
                    <a:pt x="5098" y="2073"/>
                  </a:lnTo>
                </a:path>
                <a:path w="5558" h="5489">
                  <a:moveTo>
                    <a:pt x="5136" y="2361"/>
                  </a:moveTo>
                  <a:lnTo>
                    <a:pt x="5122" y="2362"/>
                  </a:lnTo>
                  <a:lnTo>
                    <a:pt x="5108" y="2364"/>
                  </a:lnTo>
                  <a:lnTo>
                    <a:pt x="5094" y="2368"/>
                  </a:lnTo>
                  <a:lnTo>
                    <a:pt x="5081" y="2373"/>
                  </a:lnTo>
                  <a:lnTo>
                    <a:pt x="5069" y="2379"/>
                  </a:lnTo>
                  <a:lnTo>
                    <a:pt x="5057" y="2387"/>
                  </a:lnTo>
                  <a:lnTo>
                    <a:pt x="5047" y="2395"/>
                  </a:lnTo>
                  <a:lnTo>
                    <a:pt x="5037" y="2405"/>
                  </a:lnTo>
                  <a:lnTo>
                    <a:pt x="5028" y="2416"/>
                  </a:lnTo>
                  <a:lnTo>
                    <a:pt x="5021" y="2427"/>
                  </a:lnTo>
                  <a:lnTo>
                    <a:pt x="5014" y="2440"/>
                  </a:lnTo>
                  <a:lnTo>
                    <a:pt x="5009" y="2452"/>
                  </a:lnTo>
                  <a:lnTo>
                    <a:pt x="5006" y="2466"/>
                  </a:lnTo>
                  <a:lnTo>
                    <a:pt x="5003" y="2480"/>
                  </a:lnTo>
                  <a:lnTo>
                    <a:pt x="5003" y="2495"/>
                  </a:lnTo>
                  <a:lnTo>
                    <a:pt x="5003" y="2509"/>
                  </a:lnTo>
                  <a:lnTo>
                    <a:pt x="5006" y="2524"/>
                  </a:lnTo>
                  <a:lnTo>
                    <a:pt x="5009" y="2537"/>
                  </a:lnTo>
                  <a:lnTo>
                    <a:pt x="5014" y="2550"/>
                  </a:lnTo>
                  <a:lnTo>
                    <a:pt x="5021" y="2562"/>
                  </a:lnTo>
                  <a:lnTo>
                    <a:pt x="5028" y="2574"/>
                  </a:lnTo>
                  <a:lnTo>
                    <a:pt x="5037" y="2584"/>
                  </a:lnTo>
                  <a:lnTo>
                    <a:pt x="5047" y="2594"/>
                  </a:lnTo>
                  <a:lnTo>
                    <a:pt x="5057" y="2603"/>
                  </a:lnTo>
                  <a:lnTo>
                    <a:pt x="5069" y="2610"/>
                  </a:lnTo>
                  <a:lnTo>
                    <a:pt x="5081" y="2616"/>
                  </a:lnTo>
                  <a:lnTo>
                    <a:pt x="5094" y="2622"/>
                  </a:lnTo>
                  <a:lnTo>
                    <a:pt x="5108" y="2625"/>
                  </a:lnTo>
                  <a:lnTo>
                    <a:pt x="5122" y="2628"/>
                  </a:lnTo>
                  <a:lnTo>
                    <a:pt x="5136" y="2629"/>
                  </a:lnTo>
                  <a:lnTo>
                    <a:pt x="5151" y="2628"/>
                  </a:lnTo>
                  <a:lnTo>
                    <a:pt x="5165" y="2625"/>
                  </a:lnTo>
                  <a:lnTo>
                    <a:pt x="5179" y="2622"/>
                  </a:lnTo>
                  <a:lnTo>
                    <a:pt x="5192" y="2616"/>
                  </a:lnTo>
                  <a:lnTo>
                    <a:pt x="5204" y="2610"/>
                  </a:lnTo>
                  <a:lnTo>
                    <a:pt x="5215" y="2603"/>
                  </a:lnTo>
                  <a:lnTo>
                    <a:pt x="5226" y="2594"/>
                  </a:lnTo>
                  <a:lnTo>
                    <a:pt x="5236" y="2584"/>
                  </a:lnTo>
                  <a:lnTo>
                    <a:pt x="5244" y="2574"/>
                  </a:lnTo>
                  <a:lnTo>
                    <a:pt x="5252" y="2562"/>
                  </a:lnTo>
                  <a:lnTo>
                    <a:pt x="5258" y="2550"/>
                  </a:lnTo>
                  <a:lnTo>
                    <a:pt x="5263" y="2537"/>
                  </a:lnTo>
                  <a:lnTo>
                    <a:pt x="5267" y="2524"/>
                  </a:lnTo>
                  <a:lnTo>
                    <a:pt x="5270" y="2509"/>
                  </a:lnTo>
                  <a:lnTo>
                    <a:pt x="5270" y="2495"/>
                  </a:lnTo>
                  <a:lnTo>
                    <a:pt x="5270" y="2480"/>
                  </a:lnTo>
                  <a:lnTo>
                    <a:pt x="5267" y="2466"/>
                  </a:lnTo>
                  <a:lnTo>
                    <a:pt x="5263" y="2452"/>
                  </a:lnTo>
                  <a:lnTo>
                    <a:pt x="5258" y="2440"/>
                  </a:lnTo>
                  <a:lnTo>
                    <a:pt x="5252" y="2427"/>
                  </a:lnTo>
                  <a:lnTo>
                    <a:pt x="5244" y="2416"/>
                  </a:lnTo>
                  <a:lnTo>
                    <a:pt x="5236" y="2405"/>
                  </a:lnTo>
                  <a:lnTo>
                    <a:pt x="5226" y="2395"/>
                  </a:lnTo>
                  <a:lnTo>
                    <a:pt x="5215" y="2387"/>
                  </a:lnTo>
                  <a:lnTo>
                    <a:pt x="5204" y="2379"/>
                  </a:lnTo>
                  <a:lnTo>
                    <a:pt x="5192" y="2373"/>
                  </a:lnTo>
                  <a:lnTo>
                    <a:pt x="5179" y="2368"/>
                  </a:lnTo>
                  <a:lnTo>
                    <a:pt x="5165" y="2364"/>
                  </a:lnTo>
                  <a:lnTo>
                    <a:pt x="5151" y="2362"/>
                  </a:lnTo>
                  <a:lnTo>
                    <a:pt x="5136" y="2361"/>
                  </a:lnTo>
                  <a:close/>
                  <a:moveTo>
                    <a:pt x="5136" y="2313"/>
                  </a:moveTo>
                  <a:lnTo>
                    <a:pt x="5153" y="2314"/>
                  </a:lnTo>
                  <a:lnTo>
                    <a:pt x="5169" y="2316"/>
                  </a:lnTo>
                  <a:lnTo>
                    <a:pt x="5185" y="2320"/>
                  </a:lnTo>
                  <a:lnTo>
                    <a:pt x="5199" y="2325"/>
                  </a:lnTo>
                  <a:lnTo>
                    <a:pt x="5214" y="2331"/>
                  </a:lnTo>
                  <a:lnTo>
                    <a:pt x="5228" y="2338"/>
                  </a:lnTo>
                  <a:lnTo>
                    <a:pt x="5241" y="2347"/>
                  </a:lnTo>
                  <a:lnTo>
                    <a:pt x="5253" y="2356"/>
                  </a:lnTo>
                  <a:lnTo>
                    <a:pt x="5265" y="2367"/>
                  </a:lnTo>
                  <a:lnTo>
                    <a:pt x="5275" y="2378"/>
                  </a:lnTo>
                  <a:lnTo>
                    <a:pt x="5284" y="2390"/>
                  </a:lnTo>
                  <a:lnTo>
                    <a:pt x="5293" y="2403"/>
                  </a:lnTo>
                  <a:lnTo>
                    <a:pt x="5300" y="2417"/>
                  </a:lnTo>
                  <a:lnTo>
                    <a:pt x="5306" y="2432"/>
                  </a:lnTo>
                  <a:lnTo>
                    <a:pt x="5311" y="2447"/>
                  </a:lnTo>
                  <a:lnTo>
                    <a:pt x="5315" y="2462"/>
                  </a:lnTo>
                  <a:lnTo>
                    <a:pt x="5317" y="2478"/>
                  </a:lnTo>
                  <a:lnTo>
                    <a:pt x="5318" y="2495"/>
                  </a:lnTo>
                  <a:lnTo>
                    <a:pt x="5317" y="2511"/>
                  </a:lnTo>
                  <a:lnTo>
                    <a:pt x="5315" y="2527"/>
                  </a:lnTo>
                  <a:lnTo>
                    <a:pt x="5311" y="2543"/>
                  </a:lnTo>
                  <a:lnTo>
                    <a:pt x="5306" y="2558"/>
                  </a:lnTo>
                  <a:lnTo>
                    <a:pt x="5300" y="2572"/>
                  </a:lnTo>
                  <a:lnTo>
                    <a:pt x="5293" y="2586"/>
                  </a:lnTo>
                  <a:lnTo>
                    <a:pt x="5284" y="2599"/>
                  </a:lnTo>
                  <a:lnTo>
                    <a:pt x="5275" y="2611"/>
                  </a:lnTo>
                  <a:lnTo>
                    <a:pt x="5265" y="2623"/>
                  </a:lnTo>
                  <a:lnTo>
                    <a:pt x="5253" y="2633"/>
                  </a:lnTo>
                  <a:lnTo>
                    <a:pt x="5241" y="2643"/>
                  </a:lnTo>
                  <a:lnTo>
                    <a:pt x="5228" y="2651"/>
                  </a:lnTo>
                  <a:lnTo>
                    <a:pt x="5214" y="2658"/>
                  </a:lnTo>
                  <a:lnTo>
                    <a:pt x="5199" y="2665"/>
                  </a:lnTo>
                  <a:lnTo>
                    <a:pt x="5185" y="2669"/>
                  </a:lnTo>
                  <a:lnTo>
                    <a:pt x="5169" y="2673"/>
                  </a:lnTo>
                  <a:lnTo>
                    <a:pt x="5153" y="2675"/>
                  </a:lnTo>
                  <a:lnTo>
                    <a:pt x="5136" y="2676"/>
                  </a:lnTo>
                  <a:lnTo>
                    <a:pt x="5120" y="2675"/>
                  </a:lnTo>
                  <a:lnTo>
                    <a:pt x="5104" y="2673"/>
                  </a:lnTo>
                  <a:lnTo>
                    <a:pt x="5088" y="2669"/>
                  </a:lnTo>
                  <a:lnTo>
                    <a:pt x="5073" y="2665"/>
                  </a:lnTo>
                  <a:lnTo>
                    <a:pt x="5059" y="2658"/>
                  </a:lnTo>
                  <a:lnTo>
                    <a:pt x="5045" y="2651"/>
                  </a:lnTo>
                  <a:lnTo>
                    <a:pt x="5032" y="2643"/>
                  </a:lnTo>
                  <a:lnTo>
                    <a:pt x="5020" y="2633"/>
                  </a:lnTo>
                  <a:lnTo>
                    <a:pt x="5008" y="2623"/>
                  </a:lnTo>
                  <a:lnTo>
                    <a:pt x="4998" y="2611"/>
                  </a:lnTo>
                  <a:lnTo>
                    <a:pt x="4988" y="2599"/>
                  </a:lnTo>
                  <a:lnTo>
                    <a:pt x="4980" y="2586"/>
                  </a:lnTo>
                  <a:lnTo>
                    <a:pt x="4973" y="2572"/>
                  </a:lnTo>
                  <a:lnTo>
                    <a:pt x="4967" y="2558"/>
                  </a:lnTo>
                  <a:lnTo>
                    <a:pt x="4962" y="2543"/>
                  </a:lnTo>
                  <a:lnTo>
                    <a:pt x="4958" y="2527"/>
                  </a:lnTo>
                  <a:lnTo>
                    <a:pt x="4956" y="2511"/>
                  </a:lnTo>
                  <a:lnTo>
                    <a:pt x="4955" y="2495"/>
                  </a:lnTo>
                  <a:lnTo>
                    <a:pt x="4956" y="2478"/>
                  </a:lnTo>
                  <a:lnTo>
                    <a:pt x="4958" y="2462"/>
                  </a:lnTo>
                  <a:lnTo>
                    <a:pt x="4962" y="2447"/>
                  </a:lnTo>
                  <a:lnTo>
                    <a:pt x="4967" y="2432"/>
                  </a:lnTo>
                  <a:lnTo>
                    <a:pt x="4973" y="2417"/>
                  </a:lnTo>
                  <a:lnTo>
                    <a:pt x="4980" y="2403"/>
                  </a:lnTo>
                  <a:lnTo>
                    <a:pt x="4988" y="2390"/>
                  </a:lnTo>
                  <a:lnTo>
                    <a:pt x="4998" y="2378"/>
                  </a:lnTo>
                  <a:lnTo>
                    <a:pt x="5008" y="2367"/>
                  </a:lnTo>
                  <a:lnTo>
                    <a:pt x="5020" y="2356"/>
                  </a:lnTo>
                  <a:lnTo>
                    <a:pt x="5032" y="2347"/>
                  </a:lnTo>
                  <a:lnTo>
                    <a:pt x="5045" y="2338"/>
                  </a:lnTo>
                  <a:lnTo>
                    <a:pt x="5059" y="2331"/>
                  </a:lnTo>
                  <a:lnTo>
                    <a:pt x="5073" y="2325"/>
                  </a:lnTo>
                  <a:lnTo>
                    <a:pt x="5088" y="2320"/>
                  </a:lnTo>
                  <a:lnTo>
                    <a:pt x="5104" y="2316"/>
                  </a:lnTo>
                  <a:lnTo>
                    <a:pt x="5120" y="2314"/>
                  </a:lnTo>
                  <a:lnTo>
                    <a:pt x="5136" y="2313"/>
                  </a:lnTo>
                </a:path>
                <a:path w="5558" h="5489">
                  <a:moveTo>
                    <a:pt x="4414" y="981"/>
                  </a:moveTo>
                  <a:moveTo>
                    <a:pt x="4414" y="981"/>
                  </a:moveTo>
                  <a:lnTo>
                    <a:pt x="4405" y="982"/>
                  </a:lnTo>
                  <a:lnTo>
                    <a:pt x="4397" y="984"/>
                  </a:lnTo>
                  <a:lnTo>
                    <a:pt x="4389" y="988"/>
                  </a:lnTo>
                  <a:lnTo>
                    <a:pt x="4383" y="992"/>
                  </a:lnTo>
                  <a:lnTo>
                    <a:pt x="4377" y="998"/>
                  </a:lnTo>
                  <a:lnTo>
                    <a:pt x="4372" y="1005"/>
                  </a:lnTo>
                  <a:lnTo>
                    <a:pt x="4369" y="1012"/>
                  </a:lnTo>
                  <a:lnTo>
                    <a:pt x="4366" y="1021"/>
                  </a:lnTo>
                  <a:lnTo>
                    <a:pt x="4365" y="1029"/>
                  </a:lnTo>
                  <a:lnTo>
                    <a:pt x="4366" y="1038"/>
                  </a:lnTo>
                  <a:lnTo>
                    <a:pt x="4369" y="1046"/>
                  </a:lnTo>
                  <a:lnTo>
                    <a:pt x="4372" y="1054"/>
                  </a:lnTo>
                  <a:lnTo>
                    <a:pt x="4377" y="1060"/>
                  </a:lnTo>
                  <a:lnTo>
                    <a:pt x="4383" y="1066"/>
                  </a:lnTo>
                  <a:lnTo>
                    <a:pt x="4389" y="1071"/>
                  </a:lnTo>
                  <a:lnTo>
                    <a:pt x="4397" y="1075"/>
                  </a:lnTo>
                  <a:lnTo>
                    <a:pt x="4405" y="1077"/>
                  </a:lnTo>
                  <a:lnTo>
                    <a:pt x="4414" y="1078"/>
                  </a:lnTo>
                  <a:lnTo>
                    <a:pt x="4423" y="1077"/>
                  </a:lnTo>
                  <a:lnTo>
                    <a:pt x="4431" y="1075"/>
                  </a:lnTo>
                  <a:lnTo>
                    <a:pt x="4438" y="1071"/>
                  </a:lnTo>
                  <a:lnTo>
                    <a:pt x="4445" y="1066"/>
                  </a:lnTo>
                  <a:lnTo>
                    <a:pt x="4451" y="1061"/>
                  </a:lnTo>
                  <a:lnTo>
                    <a:pt x="4456" y="1054"/>
                  </a:lnTo>
                  <a:lnTo>
                    <a:pt x="4460" y="1046"/>
                  </a:lnTo>
                  <a:lnTo>
                    <a:pt x="4462" y="1038"/>
                  </a:lnTo>
                  <a:lnTo>
                    <a:pt x="4463" y="1029"/>
                  </a:lnTo>
                  <a:lnTo>
                    <a:pt x="4462" y="1021"/>
                  </a:lnTo>
                  <a:lnTo>
                    <a:pt x="4460" y="1012"/>
                  </a:lnTo>
                  <a:lnTo>
                    <a:pt x="4456" y="1005"/>
                  </a:lnTo>
                  <a:lnTo>
                    <a:pt x="4451" y="998"/>
                  </a:lnTo>
                  <a:lnTo>
                    <a:pt x="4445" y="992"/>
                  </a:lnTo>
                  <a:lnTo>
                    <a:pt x="4438" y="988"/>
                  </a:lnTo>
                  <a:lnTo>
                    <a:pt x="4431" y="984"/>
                  </a:lnTo>
                  <a:lnTo>
                    <a:pt x="4423" y="982"/>
                  </a:lnTo>
                  <a:lnTo>
                    <a:pt x="4414" y="981"/>
                  </a:lnTo>
                  <a:close/>
                  <a:moveTo>
                    <a:pt x="3759" y="270"/>
                  </a:moveTo>
                  <a:moveTo>
                    <a:pt x="3759" y="270"/>
                  </a:moveTo>
                  <a:lnTo>
                    <a:pt x="3765" y="271"/>
                  </a:lnTo>
                  <a:lnTo>
                    <a:pt x="3770" y="273"/>
                  </a:lnTo>
                  <a:lnTo>
                    <a:pt x="3900" y="327"/>
                  </a:lnTo>
                  <a:lnTo>
                    <a:pt x="3901" y="328"/>
                  </a:lnTo>
                  <a:lnTo>
                    <a:pt x="3902" y="328"/>
                  </a:lnTo>
                  <a:lnTo>
                    <a:pt x="3902" y="328"/>
                  </a:lnTo>
                  <a:lnTo>
                    <a:pt x="3903" y="328"/>
                  </a:lnTo>
                  <a:lnTo>
                    <a:pt x="3903" y="329"/>
                  </a:lnTo>
                  <a:lnTo>
                    <a:pt x="3903" y="329"/>
                  </a:lnTo>
                  <a:lnTo>
                    <a:pt x="3904" y="329"/>
                  </a:lnTo>
                  <a:lnTo>
                    <a:pt x="3904" y="330"/>
                  </a:lnTo>
                  <a:lnTo>
                    <a:pt x="3905" y="330"/>
                  </a:lnTo>
                  <a:lnTo>
                    <a:pt x="3905" y="330"/>
                  </a:lnTo>
                  <a:lnTo>
                    <a:pt x="3906" y="331"/>
                  </a:lnTo>
                  <a:lnTo>
                    <a:pt x="3906" y="331"/>
                  </a:lnTo>
                  <a:lnTo>
                    <a:pt x="3907" y="332"/>
                  </a:lnTo>
                  <a:lnTo>
                    <a:pt x="3907" y="332"/>
                  </a:lnTo>
                  <a:lnTo>
                    <a:pt x="3909" y="334"/>
                  </a:lnTo>
                  <a:lnTo>
                    <a:pt x="3910" y="334"/>
                  </a:lnTo>
                  <a:lnTo>
                    <a:pt x="3910" y="335"/>
                  </a:lnTo>
                  <a:lnTo>
                    <a:pt x="3910" y="336"/>
                  </a:lnTo>
                  <a:lnTo>
                    <a:pt x="3911" y="336"/>
                  </a:lnTo>
                  <a:lnTo>
                    <a:pt x="3911" y="337"/>
                  </a:lnTo>
                  <a:lnTo>
                    <a:pt x="3912" y="337"/>
                  </a:lnTo>
                  <a:lnTo>
                    <a:pt x="3912" y="338"/>
                  </a:lnTo>
                  <a:lnTo>
                    <a:pt x="3912" y="338"/>
                  </a:lnTo>
                  <a:lnTo>
                    <a:pt x="3912" y="338"/>
                  </a:lnTo>
                  <a:lnTo>
                    <a:pt x="3912" y="338"/>
                  </a:lnTo>
                  <a:lnTo>
                    <a:pt x="3912" y="339"/>
                  </a:lnTo>
                  <a:lnTo>
                    <a:pt x="3913" y="339"/>
                  </a:lnTo>
                  <a:lnTo>
                    <a:pt x="3913" y="340"/>
                  </a:lnTo>
                  <a:lnTo>
                    <a:pt x="3913" y="340"/>
                  </a:lnTo>
                  <a:lnTo>
                    <a:pt x="3913" y="340"/>
                  </a:lnTo>
                  <a:lnTo>
                    <a:pt x="3913" y="341"/>
                  </a:lnTo>
                  <a:lnTo>
                    <a:pt x="3914" y="342"/>
                  </a:lnTo>
                  <a:lnTo>
                    <a:pt x="3914" y="342"/>
                  </a:lnTo>
                  <a:lnTo>
                    <a:pt x="3914" y="343"/>
                  </a:lnTo>
                  <a:lnTo>
                    <a:pt x="3914" y="343"/>
                  </a:lnTo>
                  <a:lnTo>
                    <a:pt x="3914" y="343"/>
                  </a:lnTo>
                  <a:lnTo>
                    <a:pt x="3914" y="344"/>
                  </a:lnTo>
                  <a:lnTo>
                    <a:pt x="3914" y="344"/>
                  </a:lnTo>
                  <a:lnTo>
                    <a:pt x="3914" y="345"/>
                  </a:lnTo>
                  <a:lnTo>
                    <a:pt x="3914" y="346"/>
                  </a:lnTo>
                  <a:lnTo>
                    <a:pt x="3914" y="346"/>
                  </a:lnTo>
                  <a:lnTo>
                    <a:pt x="3914" y="347"/>
                  </a:lnTo>
                  <a:lnTo>
                    <a:pt x="3915" y="347"/>
                  </a:lnTo>
                  <a:lnTo>
                    <a:pt x="3915" y="348"/>
                  </a:lnTo>
                  <a:lnTo>
                    <a:pt x="3915" y="349"/>
                  </a:lnTo>
                  <a:lnTo>
                    <a:pt x="3915" y="432"/>
                  </a:lnTo>
                  <a:lnTo>
                    <a:pt x="4514" y="515"/>
                  </a:lnTo>
                  <a:lnTo>
                    <a:pt x="4515" y="515"/>
                  </a:lnTo>
                  <a:lnTo>
                    <a:pt x="4515" y="515"/>
                  </a:lnTo>
                  <a:lnTo>
                    <a:pt x="4515" y="515"/>
                  </a:lnTo>
                  <a:lnTo>
                    <a:pt x="4516" y="515"/>
                  </a:lnTo>
                  <a:lnTo>
                    <a:pt x="4516" y="515"/>
                  </a:lnTo>
                  <a:lnTo>
                    <a:pt x="4517" y="515"/>
                  </a:lnTo>
                  <a:lnTo>
                    <a:pt x="4517" y="515"/>
                  </a:lnTo>
                  <a:lnTo>
                    <a:pt x="4517" y="515"/>
                  </a:lnTo>
                  <a:lnTo>
                    <a:pt x="4518" y="515"/>
                  </a:lnTo>
                  <a:lnTo>
                    <a:pt x="4518" y="516"/>
                  </a:lnTo>
                  <a:lnTo>
                    <a:pt x="4519" y="516"/>
                  </a:lnTo>
                  <a:lnTo>
                    <a:pt x="4519" y="516"/>
                  </a:lnTo>
                  <a:lnTo>
                    <a:pt x="4520" y="516"/>
                  </a:lnTo>
                  <a:lnTo>
                    <a:pt x="4522" y="518"/>
                  </a:lnTo>
                  <a:lnTo>
                    <a:pt x="4523" y="518"/>
                  </a:lnTo>
                  <a:lnTo>
                    <a:pt x="4524" y="518"/>
                  </a:lnTo>
                  <a:lnTo>
                    <a:pt x="4524" y="519"/>
                  </a:lnTo>
                  <a:lnTo>
                    <a:pt x="4524" y="519"/>
                  </a:lnTo>
                  <a:lnTo>
                    <a:pt x="4525" y="519"/>
                  </a:lnTo>
                  <a:lnTo>
                    <a:pt x="4525" y="520"/>
                  </a:lnTo>
                  <a:lnTo>
                    <a:pt x="4526" y="520"/>
                  </a:lnTo>
                  <a:lnTo>
                    <a:pt x="4526" y="520"/>
                  </a:lnTo>
                  <a:lnTo>
                    <a:pt x="4526" y="520"/>
                  </a:lnTo>
                  <a:lnTo>
                    <a:pt x="4527" y="521"/>
                  </a:lnTo>
                  <a:lnTo>
                    <a:pt x="4528" y="521"/>
                  </a:lnTo>
                  <a:lnTo>
                    <a:pt x="4528" y="521"/>
                  </a:lnTo>
                  <a:lnTo>
                    <a:pt x="4528" y="522"/>
                  </a:lnTo>
                  <a:lnTo>
                    <a:pt x="4528" y="522"/>
                  </a:lnTo>
                  <a:lnTo>
                    <a:pt x="4528" y="522"/>
                  </a:lnTo>
                  <a:lnTo>
                    <a:pt x="4529" y="523"/>
                  </a:lnTo>
                  <a:lnTo>
                    <a:pt x="4529" y="523"/>
                  </a:lnTo>
                  <a:lnTo>
                    <a:pt x="4529" y="523"/>
                  </a:lnTo>
                  <a:lnTo>
                    <a:pt x="4529" y="523"/>
                  </a:lnTo>
                  <a:lnTo>
                    <a:pt x="4530" y="524"/>
                  </a:lnTo>
                  <a:lnTo>
                    <a:pt x="4530" y="524"/>
                  </a:lnTo>
                  <a:lnTo>
                    <a:pt x="4530" y="525"/>
                  </a:lnTo>
                  <a:lnTo>
                    <a:pt x="4530" y="525"/>
                  </a:lnTo>
                  <a:lnTo>
                    <a:pt x="4531" y="526"/>
                  </a:lnTo>
                  <a:lnTo>
                    <a:pt x="4531" y="526"/>
                  </a:lnTo>
                  <a:lnTo>
                    <a:pt x="4531" y="526"/>
                  </a:lnTo>
                  <a:lnTo>
                    <a:pt x="4532" y="527"/>
                  </a:lnTo>
                  <a:lnTo>
                    <a:pt x="4532" y="528"/>
                  </a:lnTo>
                  <a:lnTo>
                    <a:pt x="4532" y="528"/>
                  </a:lnTo>
                  <a:lnTo>
                    <a:pt x="4533" y="529"/>
                  </a:lnTo>
                  <a:lnTo>
                    <a:pt x="4533" y="529"/>
                  </a:lnTo>
                  <a:lnTo>
                    <a:pt x="4533" y="530"/>
                  </a:lnTo>
                  <a:lnTo>
                    <a:pt x="4533" y="531"/>
                  </a:lnTo>
                  <a:lnTo>
                    <a:pt x="4533" y="531"/>
                  </a:lnTo>
                  <a:lnTo>
                    <a:pt x="4534" y="532"/>
                  </a:lnTo>
                  <a:lnTo>
                    <a:pt x="4534" y="532"/>
                  </a:lnTo>
                  <a:lnTo>
                    <a:pt x="4534" y="533"/>
                  </a:lnTo>
                  <a:lnTo>
                    <a:pt x="4534" y="533"/>
                  </a:lnTo>
                  <a:lnTo>
                    <a:pt x="4534" y="534"/>
                  </a:lnTo>
                  <a:lnTo>
                    <a:pt x="4534" y="534"/>
                  </a:lnTo>
                  <a:lnTo>
                    <a:pt x="4534" y="535"/>
                  </a:lnTo>
                  <a:lnTo>
                    <a:pt x="4534" y="535"/>
                  </a:lnTo>
                  <a:lnTo>
                    <a:pt x="4534" y="536"/>
                  </a:lnTo>
                  <a:lnTo>
                    <a:pt x="4534" y="536"/>
                  </a:lnTo>
                  <a:lnTo>
                    <a:pt x="4534" y="736"/>
                  </a:lnTo>
                  <a:lnTo>
                    <a:pt x="4534" y="748"/>
                  </a:lnTo>
                  <a:lnTo>
                    <a:pt x="4531" y="760"/>
                  </a:lnTo>
                  <a:lnTo>
                    <a:pt x="4528" y="771"/>
                  </a:lnTo>
                  <a:lnTo>
                    <a:pt x="4523" y="782"/>
                  </a:lnTo>
                  <a:lnTo>
                    <a:pt x="4517" y="792"/>
                  </a:lnTo>
                  <a:lnTo>
                    <a:pt x="4510" y="801"/>
                  </a:lnTo>
                  <a:lnTo>
                    <a:pt x="4502" y="809"/>
                  </a:lnTo>
                  <a:lnTo>
                    <a:pt x="4493" y="816"/>
                  </a:lnTo>
                  <a:lnTo>
                    <a:pt x="4483" y="822"/>
                  </a:lnTo>
                  <a:lnTo>
                    <a:pt x="4472" y="827"/>
                  </a:lnTo>
                  <a:lnTo>
                    <a:pt x="4461" y="831"/>
                  </a:lnTo>
                  <a:lnTo>
                    <a:pt x="4449" y="833"/>
                  </a:lnTo>
                  <a:lnTo>
                    <a:pt x="4437" y="833"/>
                  </a:lnTo>
                  <a:lnTo>
                    <a:pt x="3964" y="833"/>
                  </a:lnTo>
                  <a:lnTo>
                    <a:pt x="3953" y="833"/>
                  </a:lnTo>
                  <a:lnTo>
                    <a:pt x="3943" y="831"/>
                  </a:lnTo>
                  <a:lnTo>
                    <a:pt x="3933" y="828"/>
                  </a:lnTo>
                  <a:lnTo>
                    <a:pt x="3923" y="825"/>
                  </a:lnTo>
                  <a:lnTo>
                    <a:pt x="3914" y="820"/>
                  </a:lnTo>
                  <a:lnTo>
                    <a:pt x="3914" y="884"/>
                  </a:lnTo>
                  <a:lnTo>
                    <a:pt x="3915" y="893"/>
                  </a:lnTo>
                  <a:lnTo>
                    <a:pt x="3918" y="901"/>
                  </a:lnTo>
                  <a:lnTo>
                    <a:pt x="3921" y="909"/>
                  </a:lnTo>
                  <a:lnTo>
                    <a:pt x="3926" y="916"/>
                  </a:lnTo>
                  <a:lnTo>
                    <a:pt x="3932" y="922"/>
                  </a:lnTo>
                  <a:lnTo>
                    <a:pt x="3939" y="927"/>
                  </a:lnTo>
                  <a:lnTo>
                    <a:pt x="3947" y="931"/>
                  </a:lnTo>
                  <a:lnTo>
                    <a:pt x="3955" y="933"/>
                  </a:lnTo>
                  <a:lnTo>
                    <a:pt x="3964" y="934"/>
                  </a:lnTo>
                  <a:lnTo>
                    <a:pt x="4414" y="934"/>
                  </a:lnTo>
                  <a:lnTo>
                    <a:pt x="4426" y="935"/>
                  </a:lnTo>
                  <a:lnTo>
                    <a:pt x="4438" y="937"/>
                  </a:lnTo>
                  <a:lnTo>
                    <a:pt x="4449" y="940"/>
                  </a:lnTo>
                  <a:lnTo>
                    <a:pt x="4459" y="945"/>
                  </a:lnTo>
                  <a:lnTo>
                    <a:pt x="4469" y="951"/>
                  </a:lnTo>
                  <a:lnTo>
                    <a:pt x="4478" y="958"/>
                  </a:lnTo>
                  <a:lnTo>
                    <a:pt x="4486" y="966"/>
                  </a:lnTo>
                  <a:lnTo>
                    <a:pt x="4493" y="975"/>
                  </a:lnTo>
                  <a:lnTo>
                    <a:pt x="4499" y="985"/>
                  </a:lnTo>
                  <a:lnTo>
                    <a:pt x="4504" y="995"/>
                  </a:lnTo>
                  <a:lnTo>
                    <a:pt x="4507" y="1006"/>
                  </a:lnTo>
                  <a:lnTo>
                    <a:pt x="4509" y="1018"/>
                  </a:lnTo>
                  <a:lnTo>
                    <a:pt x="4510" y="1030"/>
                  </a:lnTo>
                  <a:lnTo>
                    <a:pt x="4509" y="1042"/>
                  </a:lnTo>
                  <a:lnTo>
                    <a:pt x="4507" y="1053"/>
                  </a:lnTo>
                  <a:lnTo>
                    <a:pt x="4504" y="1064"/>
                  </a:lnTo>
                  <a:lnTo>
                    <a:pt x="4499" y="1074"/>
                  </a:lnTo>
                  <a:lnTo>
                    <a:pt x="4493" y="1084"/>
                  </a:lnTo>
                  <a:lnTo>
                    <a:pt x="4486" y="1093"/>
                  </a:lnTo>
                  <a:lnTo>
                    <a:pt x="4478" y="1101"/>
                  </a:lnTo>
                  <a:lnTo>
                    <a:pt x="4469" y="1108"/>
                  </a:lnTo>
                  <a:lnTo>
                    <a:pt x="4459" y="1114"/>
                  </a:lnTo>
                  <a:lnTo>
                    <a:pt x="4449" y="1119"/>
                  </a:lnTo>
                  <a:lnTo>
                    <a:pt x="4438" y="1122"/>
                  </a:lnTo>
                  <a:lnTo>
                    <a:pt x="4426" y="1125"/>
                  </a:lnTo>
                  <a:lnTo>
                    <a:pt x="4414" y="1125"/>
                  </a:lnTo>
                  <a:lnTo>
                    <a:pt x="4402" y="1125"/>
                  </a:lnTo>
                  <a:lnTo>
                    <a:pt x="4390" y="1122"/>
                  </a:lnTo>
                  <a:lnTo>
                    <a:pt x="4379" y="1119"/>
                  </a:lnTo>
                  <a:lnTo>
                    <a:pt x="4369" y="1114"/>
                  </a:lnTo>
                  <a:lnTo>
                    <a:pt x="4359" y="1108"/>
                  </a:lnTo>
                  <a:lnTo>
                    <a:pt x="4350" y="1101"/>
                  </a:lnTo>
                  <a:lnTo>
                    <a:pt x="4342" y="1093"/>
                  </a:lnTo>
                  <a:lnTo>
                    <a:pt x="4335" y="1084"/>
                  </a:lnTo>
                  <a:lnTo>
                    <a:pt x="4329" y="1075"/>
                  </a:lnTo>
                  <a:lnTo>
                    <a:pt x="4324" y="1064"/>
                  </a:lnTo>
                  <a:lnTo>
                    <a:pt x="4321" y="1053"/>
                  </a:lnTo>
                  <a:lnTo>
                    <a:pt x="4318" y="1042"/>
                  </a:lnTo>
                  <a:lnTo>
                    <a:pt x="4318" y="1030"/>
                  </a:lnTo>
                  <a:lnTo>
                    <a:pt x="4318" y="1019"/>
                  </a:lnTo>
                  <a:lnTo>
                    <a:pt x="4320" y="1009"/>
                  </a:lnTo>
                  <a:lnTo>
                    <a:pt x="4323" y="999"/>
                  </a:lnTo>
                  <a:lnTo>
                    <a:pt x="4326" y="990"/>
                  </a:lnTo>
                  <a:lnTo>
                    <a:pt x="4331" y="981"/>
                  </a:lnTo>
                  <a:lnTo>
                    <a:pt x="4117" y="981"/>
                  </a:lnTo>
                  <a:lnTo>
                    <a:pt x="4121" y="990"/>
                  </a:lnTo>
                  <a:lnTo>
                    <a:pt x="4125" y="999"/>
                  </a:lnTo>
                  <a:lnTo>
                    <a:pt x="4128" y="1009"/>
                  </a:lnTo>
                  <a:lnTo>
                    <a:pt x="4129" y="1019"/>
                  </a:lnTo>
                  <a:lnTo>
                    <a:pt x="4130" y="1030"/>
                  </a:lnTo>
                  <a:lnTo>
                    <a:pt x="4129" y="1042"/>
                  </a:lnTo>
                  <a:lnTo>
                    <a:pt x="4127" y="1053"/>
                  </a:lnTo>
                  <a:lnTo>
                    <a:pt x="4123" y="1064"/>
                  </a:lnTo>
                  <a:lnTo>
                    <a:pt x="4119" y="1074"/>
                  </a:lnTo>
                  <a:lnTo>
                    <a:pt x="4113" y="1084"/>
                  </a:lnTo>
                  <a:lnTo>
                    <a:pt x="4106" y="1093"/>
                  </a:lnTo>
                  <a:lnTo>
                    <a:pt x="4098" y="1101"/>
                  </a:lnTo>
                  <a:lnTo>
                    <a:pt x="4089" y="1108"/>
                  </a:lnTo>
                  <a:lnTo>
                    <a:pt x="4079" y="1114"/>
                  </a:lnTo>
                  <a:lnTo>
                    <a:pt x="4069" y="1119"/>
                  </a:lnTo>
                  <a:lnTo>
                    <a:pt x="4057" y="1122"/>
                  </a:lnTo>
                  <a:lnTo>
                    <a:pt x="4046" y="1125"/>
                  </a:lnTo>
                  <a:lnTo>
                    <a:pt x="4034" y="1125"/>
                  </a:lnTo>
                  <a:lnTo>
                    <a:pt x="4022" y="1125"/>
                  </a:lnTo>
                  <a:lnTo>
                    <a:pt x="4010" y="1122"/>
                  </a:lnTo>
                  <a:lnTo>
                    <a:pt x="3999" y="1119"/>
                  </a:lnTo>
                  <a:lnTo>
                    <a:pt x="3989" y="1114"/>
                  </a:lnTo>
                  <a:lnTo>
                    <a:pt x="3979" y="1108"/>
                  </a:lnTo>
                  <a:lnTo>
                    <a:pt x="3970" y="1101"/>
                  </a:lnTo>
                  <a:lnTo>
                    <a:pt x="3962" y="1093"/>
                  </a:lnTo>
                  <a:lnTo>
                    <a:pt x="3955" y="1084"/>
                  </a:lnTo>
                  <a:lnTo>
                    <a:pt x="3949" y="1075"/>
                  </a:lnTo>
                  <a:lnTo>
                    <a:pt x="3944" y="1064"/>
                  </a:lnTo>
                  <a:lnTo>
                    <a:pt x="3941" y="1053"/>
                  </a:lnTo>
                  <a:lnTo>
                    <a:pt x="3939" y="1042"/>
                  </a:lnTo>
                  <a:lnTo>
                    <a:pt x="3938" y="1030"/>
                  </a:lnTo>
                  <a:lnTo>
                    <a:pt x="3938" y="1019"/>
                  </a:lnTo>
                  <a:lnTo>
                    <a:pt x="3940" y="1009"/>
                  </a:lnTo>
                  <a:lnTo>
                    <a:pt x="3943" y="999"/>
                  </a:lnTo>
                  <a:lnTo>
                    <a:pt x="3947" y="989"/>
                  </a:lnTo>
                  <a:lnTo>
                    <a:pt x="3952" y="981"/>
                  </a:lnTo>
                  <a:lnTo>
                    <a:pt x="3940" y="978"/>
                  </a:lnTo>
                  <a:lnTo>
                    <a:pt x="3929" y="975"/>
                  </a:lnTo>
                  <a:lnTo>
                    <a:pt x="3918" y="970"/>
                  </a:lnTo>
                  <a:lnTo>
                    <a:pt x="3908" y="964"/>
                  </a:lnTo>
                  <a:lnTo>
                    <a:pt x="3899" y="957"/>
                  </a:lnTo>
                  <a:lnTo>
                    <a:pt x="3891" y="949"/>
                  </a:lnTo>
                  <a:lnTo>
                    <a:pt x="3884" y="939"/>
                  </a:lnTo>
                  <a:lnTo>
                    <a:pt x="3878" y="930"/>
                  </a:lnTo>
                  <a:lnTo>
                    <a:pt x="3873" y="919"/>
                  </a:lnTo>
                  <a:lnTo>
                    <a:pt x="3869" y="908"/>
                  </a:lnTo>
                  <a:lnTo>
                    <a:pt x="3867" y="896"/>
                  </a:lnTo>
                  <a:lnTo>
                    <a:pt x="3867" y="884"/>
                  </a:lnTo>
                  <a:lnTo>
                    <a:pt x="3867" y="365"/>
                  </a:lnTo>
                  <a:lnTo>
                    <a:pt x="3751" y="316"/>
                  </a:lnTo>
                  <a:lnTo>
                    <a:pt x="3747" y="313"/>
                  </a:lnTo>
                  <a:lnTo>
                    <a:pt x="3743" y="310"/>
                  </a:lnTo>
                  <a:lnTo>
                    <a:pt x="3739" y="306"/>
                  </a:lnTo>
                  <a:lnTo>
                    <a:pt x="3738" y="301"/>
                  </a:lnTo>
                  <a:lnTo>
                    <a:pt x="3737" y="296"/>
                  </a:lnTo>
                  <a:lnTo>
                    <a:pt x="3737" y="290"/>
                  </a:lnTo>
                  <a:lnTo>
                    <a:pt x="3739" y="285"/>
                  </a:lnTo>
                  <a:lnTo>
                    <a:pt x="3741" y="280"/>
                  </a:lnTo>
                  <a:lnTo>
                    <a:pt x="3745" y="276"/>
                  </a:lnTo>
                  <a:lnTo>
                    <a:pt x="3749" y="273"/>
                  </a:lnTo>
                  <a:lnTo>
                    <a:pt x="3754" y="271"/>
                  </a:lnTo>
                  <a:lnTo>
                    <a:pt x="3759" y="270"/>
                  </a:lnTo>
                </a:path>
                <a:path w="5558" h="5489">
                  <a:moveTo>
                    <a:pt x="3914" y="480"/>
                  </a:moveTo>
                  <a:moveTo>
                    <a:pt x="3914" y="480"/>
                  </a:moveTo>
                  <a:lnTo>
                    <a:pt x="3914" y="736"/>
                  </a:lnTo>
                  <a:lnTo>
                    <a:pt x="3915" y="745"/>
                  </a:lnTo>
                  <a:lnTo>
                    <a:pt x="3918" y="754"/>
                  </a:lnTo>
                  <a:lnTo>
                    <a:pt x="3921" y="761"/>
                  </a:lnTo>
                  <a:lnTo>
                    <a:pt x="3926" y="768"/>
                  </a:lnTo>
                  <a:lnTo>
                    <a:pt x="3932" y="774"/>
                  </a:lnTo>
                  <a:lnTo>
                    <a:pt x="3939" y="779"/>
                  </a:lnTo>
                  <a:lnTo>
                    <a:pt x="3947" y="783"/>
                  </a:lnTo>
                  <a:lnTo>
                    <a:pt x="3955" y="785"/>
                  </a:lnTo>
                  <a:lnTo>
                    <a:pt x="3964" y="786"/>
                  </a:lnTo>
                  <a:lnTo>
                    <a:pt x="4437" y="786"/>
                  </a:lnTo>
                  <a:lnTo>
                    <a:pt x="4446" y="785"/>
                  </a:lnTo>
                  <a:lnTo>
                    <a:pt x="4454" y="783"/>
                  </a:lnTo>
                  <a:lnTo>
                    <a:pt x="4462" y="779"/>
                  </a:lnTo>
                  <a:lnTo>
                    <a:pt x="4469" y="774"/>
                  </a:lnTo>
                  <a:lnTo>
                    <a:pt x="4475" y="768"/>
                  </a:lnTo>
                  <a:lnTo>
                    <a:pt x="4480" y="761"/>
                  </a:lnTo>
                  <a:lnTo>
                    <a:pt x="4484" y="754"/>
                  </a:lnTo>
                  <a:lnTo>
                    <a:pt x="4486" y="745"/>
                  </a:lnTo>
                  <a:lnTo>
                    <a:pt x="4487" y="736"/>
                  </a:lnTo>
                  <a:lnTo>
                    <a:pt x="4487" y="558"/>
                  </a:lnTo>
                  <a:lnTo>
                    <a:pt x="3914" y="480"/>
                  </a:lnTo>
                  <a:close/>
                </a:path>
                <a:path w="5558" h="5489">
                  <a:moveTo>
                    <a:pt x="450" y="1438"/>
                  </a:moveTo>
                  <a:lnTo>
                    <a:pt x="469" y="1439"/>
                  </a:lnTo>
                  <a:lnTo>
                    <a:pt x="487" y="1441"/>
                  </a:lnTo>
                  <a:lnTo>
                    <a:pt x="505" y="1445"/>
                  </a:lnTo>
                  <a:lnTo>
                    <a:pt x="523" y="1449"/>
                  </a:lnTo>
                  <a:lnTo>
                    <a:pt x="540" y="1456"/>
                  </a:lnTo>
                  <a:lnTo>
                    <a:pt x="557" y="1463"/>
                  </a:lnTo>
                  <a:lnTo>
                    <a:pt x="573" y="1471"/>
                  </a:lnTo>
                  <a:lnTo>
                    <a:pt x="588" y="1481"/>
                  </a:lnTo>
                  <a:lnTo>
                    <a:pt x="604" y="1492"/>
                  </a:lnTo>
                  <a:lnTo>
                    <a:pt x="618" y="1504"/>
                  </a:lnTo>
                  <a:lnTo>
                    <a:pt x="631" y="1517"/>
                  </a:lnTo>
                  <a:lnTo>
                    <a:pt x="643" y="1530"/>
                  </a:lnTo>
                  <a:lnTo>
                    <a:pt x="654" y="1545"/>
                  </a:lnTo>
                  <a:lnTo>
                    <a:pt x="664" y="1560"/>
                  </a:lnTo>
                  <a:lnTo>
                    <a:pt x="672" y="1576"/>
                  </a:lnTo>
                  <a:lnTo>
                    <a:pt x="680" y="1593"/>
                  </a:lnTo>
                  <a:lnTo>
                    <a:pt x="686" y="1609"/>
                  </a:lnTo>
                  <a:lnTo>
                    <a:pt x="691" y="1627"/>
                  </a:lnTo>
                  <a:lnTo>
                    <a:pt x="695" y="1645"/>
                  </a:lnTo>
                  <a:lnTo>
                    <a:pt x="712" y="1650"/>
                  </a:lnTo>
                  <a:lnTo>
                    <a:pt x="728" y="1657"/>
                  </a:lnTo>
                  <a:lnTo>
                    <a:pt x="744" y="1665"/>
                  </a:lnTo>
                  <a:lnTo>
                    <a:pt x="759" y="1675"/>
                  </a:lnTo>
                  <a:lnTo>
                    <a:pt x="773" y="1685"/>
                  </a:lnTo>
                  <a:lnTo>
                    <a:pt x="786" y="1696"/>
                  </a:lnTo>
                  <a:lnTo>
                    <a:pt x="798" y="1709"/>
                  </a:lnTo>
                  <a:lnTo>
                    <a:pt x="809" y="1723"/>
                  </a:lnTo>
                  <a:lnTo>
                    <a:pt x="819" y="1737"/>
                  </a:lnTo>
                  <a:lnTo>
                    <a:pt x="828" y="1752"/>
                  </a:lnTo>
                  <a:lnTo>
                    <a:pt x="836" y="1768"/>
                  </a:lnTo>
                  <a:lnTo>
                    <a:pt x="842" y="1785"/>
                  </a:lnTo>
                  <a:lnTo>
                    <a:pt x="847" y="1802"/>
                  </a:lnTo>
                  <a:lnTo>
                    <a:pt x="851" y="1820"/>
                  </a:lnTo>
                  <a:lnTo>
                    <a:pt x="854" y="1837"/>
                  </a:lnTo>
                  <a:lnTo>
                    <a:pt x="855" y="1856"/>
                  </a:lnTo>
                  <a:lnTo>
                    <a:pt x="854" y="1872"/>
                  </a:lnTo>
                  <a:lnTo>
                    <a:pt x="852" y="1888"/>
                  </a:lnTo>
                  <a:lnTo>
                    <a:pt x="849" y="1904"/>
                  </a:lnTo>
                  <a:lnTo>
                    <a:pt x="845" y="1919"/>
                  </a:lnTo>
                  <a:lnTo>
                    <a:pt x="840" y="1935"/>
                  </a:lnTo>
                  <a:lnTo>
                    <a:pt x="833" y="1950"/>
                  </a:lnTo>
                  <a:lnTo>
                    <a:pt x="826" y="1964"/>
                  </a:lnTo>
                  <a:lnTo>
                    <a:pt x="817" y="1978"/>
                  </a:lnTo>
                  <a:lnTo>
                    <a:pt x="808" y="1991"/>
                  </a:lnTo>
                  <a:lnTo>
                    <a:pt x="797" y="2004"/>
                  </a:lnTo>
                  <a:lnTo>
                    <a:pt x="786" y="2015"/>
                  </a:lnTo>
                  <a:lnTo>
                    <a:pt x="773" y="2026"/>
                  </a:lnTo>
                  <a:lnTo>
                    <a:pt x="760" y="2036"/>
                  </a:lnTo>
                  <a:lnTo>
                    <a:pt x="747" y="2045"/>
                  </a:lnTo>
                  <a:lnTo>
                    <a:pt x="733" y="2052"/>
                  </a:lnTo>
                  <a:lnTo>
                    <a:pt x="718" y="2059"/>
                  </a:lnTo>
                  <a:lnTo>
                    <a:pt x="703" y="2064"/>
                  </a:lnTo>
                  <a:lnTo>
                    <a:pt x="688" y="2068"/>
                  </a:lnTo>
                  <a:lnTo>
                    <a:pt x="672" y="2072"/>
                  </a:lnTo>
                  <a:lnTo>
                    <a:pt x="656" y="2073"/>
                  </a:lnTo>
                  <a:lnTo>
                    <a:pt x="524" y="2073"/>
                  </a:lnTo>
                  <a:lnTo>
                    <a:pt x="518" y="2073"/>
                  </a:lnTo>
                  <a:lnTo>
                    <a:pt x="513" y="2071"/>
                  </a:lnTo>
                  <a:lnTo>
                    <a:pt x="509" y="2068"/>
                  </a:lnTo>
                  <a:lnTo>
                    <a:pt x="505" y="2064"/>
                  </a:lnTo>
                  <a:lnTo>
                    <a:pt x="502" y="2060"/>
                  </a:lnTo>
                  <a:lnTo>
                    <a:pt x="501" y="2055"/>
                  </a:lnTo>
                  <a:lnTo>
                    <a:pt x="500" y="2049"/>
                  </a:lnTo>
                  <a:lnTo>
                    <a:pt x="501" y="2044"/>
                  </a:lnTo>
                  <a:lnTo>
                    <a:pt x="502" y="2039"/>
                  </a:lnTo>
                  <a:lnTo>
                    <a:pt x="505" y="2035"/>
                  </a:lnTo>
                  <a:lnTo>
                    <a:pt x="509" y="2031"/>
                  </a:lnTo>
                  <a:lnTo>
                    <a:pt x="513" y="2028"/>
                  </a:lnTo>
                  <a:lnTo>
                    <a:pt x="518" y="2026"/>
                  </a:lnTo>
                  <a:lnTo>
                    <a:pt x="524" y="2026"/>
                  </a:lnTo>
                  <a:lnTo>
                    <a:pt x="653" y="2026"/>
                  </a:lnTo>
                  <a:lnTo>
                    <a:pt x="669" y="2024"/>
                  </a:lnTo>
                  <a:lnTo>
                    <a:pt x="684" y="2020"/>
                  </a:lnTo>
                  <a:lnTo>
                    <a:pt x="699" y="2015"/>
                  </a:lnTo>
                  <a:lnTo>
                    <a:pt x="713" y="2009"/>
                  </a:lnTo>
                  <a:lnTo>
                    <a:pt x="727" y="2001"/>
                  </a:lnTo>
                  <a:lnTo>
                    <a:pt x="739" y="1992"/>
                  </a:lnTo>
                  <a:lnTo>
                    <a:pt x="751" y="1982"/>
                  </a:lnTo>
                  <a:lnTo>
                    <a:pt x="762" y="1971"/>
                  </a:lnTo>
                  <a:lnTo>
                    <a:pt x="772" y="1959"/>
                  </a:lnTo>
                  <a:lnTo>
                    <a:pt x="781" y="1946"/>
                  </a:lnTo>
                  <a:lnTo>
                    <a:pt x="789" y="1933"/>
                  </a:lnTo>
                  <a:lnTo>
                    <a:pt x="795" y="1918"/>
                  </a:lnTo>
                  <a:lnTo>
                    <a:pt x="800" y="1903"/>
                  </a:lnTo>
                  <a:lnTo>
                    <a:pt x="804" y="1888"/>
                  </a:lnTo>
                  <a:lnTo>
                    <a:pt x="806" y="1872"/>
                  </a:lnTo>
                  <a:lnTo>
                    <a:pt x="807" y="1856"/>
                  </a:lnTo>
                  <a:lnTo>
                    <a:pt x="806" y="1841"/>
                  </a:lnTo>
                  <a:lnTo>
                    <a:pt x="804" y="1826"/>
                  </a:lnTo>
                  <a:lnTo>
                    <a:pt x="801" y="1811"/>
                  </a:lnTo>
                  <a:lnTo>
                    <a:pt x="797" y="1797"/>
                  </a:lnTo>
                  <a:lnTo>
                    <a:pt x="791" y="1783"/>
                  </a:lnTo>
                  <a:lnTo>
                    <a:pt x="784" y="1770"/>
                  </a:lnTo>
                  <a:lnTo>
                    <a:pt x="776" y="1757"/>
                  </a:lnTo>
                  <a:lnTo>
                    <a:pt x="768" y="1746"/>
                  </a:lnTo>
                  <a:lnTo>
                    <a:pt x="758" y="1735"/>
                  </a:lnTo>
                  <a:lnTo>
                    <a:pt x="747" y="1725"/>
                  </a:lnTo>
                  <a:lnTo>
                    <a:pt x="736" y="1716"/>
                  </a:lnTo>
                  <a:lnTo>
                    <a:pt x="724" y="1708"/>
                  </a:lnTo>
                  <a:lnTo>
                    <a:pt x="711" y="1701"/>
                  </a:lnTo>
                  <a:lnTo>
                    <a:pt x="698" y="1695"/>
                  </a:lnTo>
                  <a:lnTo>
                    <a:pt x="684" y="1691"/>
                  </a:lnTo>
                  <a:lnTo>
                    <a:pt x="670" y="1688"/>
                  </a:lnTo>
                  <a:lnTo>
                    <a:pt x="665" y="1686"/>
                  </a:lnTo>
                  <a:lnTo>
                    <a:pt x="660" y="1684"/>
                  </a:lnTo>
                  <a:lnTo>
                    <a:pt x="656" y="1680"/>
                  </a:lnTo>
                  <a:lnTo>
                    <a:pt x="653" y="1676"/>
                  </a:lnTo>
                  <a:lnTo>
                    <a:pt x="651" y="1672"/>
                  </a:lnTo>
                  <a:lnTo>
                    <a:pt x="650" y="1666"/>
                  </a:lnTo>
                  <a:lnTo>
                    <a:pt x="648" y="1650"/>
                  </a:lnTo>
                  <a:lnTo>
                    <a:pt x="644" y="1633"/>
                  </a:lnTo>
                  <a:lnTo>
                    <a:pt x="639" y="1617"/>
                  </a:lnTo>
                  <a:lnTo>
                    <a:pt x="633" y="1602"/>
                  </a:lnTo>
                  <a:lnTo>
                    <a:pt x="625" y="1588"/>
                  </a:lnTo>
                  <a:lnTo>
                    <a:pt x="617" y="1574"/>
                  </a:lnTo>
                  <a:lnTo>
                    <a:pt x="607" y="1561"/>
                  </a:lnTo>
                  <a:lnTo>
                    <a:pt x="597" y="1549"/>
                  </a:lnTo>
                  <a:lnTo>
                    <a:pt x="586" y="1538"/>
                  </a:lnTo>
                  <a:lnTo>
                    <a:pt x="573" y="1527"/>
                  </a:lnTo>
                  <a:lnTo>
                    <a:pt x="560" y="1518"/>
                  </a:lnTo>
                  <a:lnTo>
                    <a:pt x="546" y="1510"/>
                  </a:lnTo>
                  <a:lnTo>
                    <a:pt x="532" y="1502"/>
                  </a:lnTo>
                  <a:lnTo>
                    <a:pt x="516" y="1497"/>
                  </a:lnTo>
                  <a:lnTo>
                    <a:pt x="501" y="1492"/>
                  </a:lnTo>
                  <a:lnTo>
                    <a:pt x="485" y="1488"/>
                  </a:lnTo>
                  <a:lnTo>
                    <a:pt x="468" y="1486"/>
                  </a:lnTo>
                  <a:lnTo>
                    <a:pt x="451" y="1486"/>
                  </a:lnTo>
                  <a:lnTo>
                    <a:pt x="434" y="1486"/>
                  </a:lnTo>
                  <a:lnTo>
                    <a:pt x="418" y="1488"/>
                  </a:lnTo>
                  <a:lnTo>
                    <a:pt x="402" y="1492"/>
                  </a:lnTo>
                  <a:lnTo>
                    <a:pt x="387" y="1496"/>
                  </a:lnTo>
                  <a:lnTo>
                    <a:pt x="372" y="1502"/>
                  </a:lnTo>
                  <a:lnTo>
                    <a:pt x="357" y="1509"/>
                  </a:lnTo>
                  <a:lnTo>
                    <a:pt x="344" y="1517"/>
                  </a:lnTo>
                  <a:lnTo>
                    <a:pt x="330" y="1526"/>
                  </a:lnTo>
                  <a:lnTo>
                    <a:pt x="318" y="1536"/>
                  </a:lnTo>
                  <a:lnTo>
                    <a:pt x="307" y="1547"/>
                  </a:lnTo>
                  <a:lnTo>
                    <a:pt x="296" y="1559"/>
                  </a:lnTo>
                  <a:lnTo>
                    <a:pt x="286" y="1572"/>
                  </a:lnTo>
                  <a:lnTo>
                    <a:pt x="277" y="1586"/>
                  </a:lnTo>
                  <a:lnTo>
                    <a:pt x="270" y="1601"/>
                  </a:lnTo>
                  <a:lnTo>
                    <a:pt x="267" y="1605"/>
                  </a:lnTo>
                  <a:lnTo>
                    <a:pt x="264" y="1608"/>
                  </a:lnTo>
                  <a:lnTo>
                    <a:pt x="259" y="1611"/>
                  </a:lnTo>
                  <a:lnTo>
                    <a:pt x="255" y="1613"/>
                  </a:lnTo>
                  <a:lnTo>
                    <a:pt x="250" y="1614"/>
                  </a:lnTo>
                  <a:lnTo>
                    <a:pt x="245" y="1614"/>
                  </a:lnTo>
                  <a:lnTo>
                    <a:pt x="240" y="1613"/>
                  </a:lnTo>
                  <a:lnTo>
                    <a:pt x="230" y="1610"/>
                  </a:lnTo>
                  <a:lnTo>
                    <a:pt x="220" y="1608"/>
                  </a:lnTo>
                  <a:lnTo>
                    <a:pt x="210" y="1607"/>
                  </a:lnTo>
                  <a:lnTo>
                    <a:pt x="198" y="1608"/>
                  </a:lnTo>
                  <a:lnTo>
                    <a:pt x="186" y="1610"/>
                  </a:lnTo>
                  <a:lnTo>
                    <a:pt x="176" y="1615"/>
                  </a:lnTo>
                  <a:lnTo>
                    <a:pt x="165" y="1620"/>
                  </a:lnTo>
                  <a:lnTo>
                    <a:pt x="156" y="1626"/>
                  </a:lnTo>
                  <a:lnTo>
                    <a:pt x="148" y="1633"/>
                  </a:lnTo>
                  <a:lnTo>
                    <a:pt x="140" y="1642"/>
                  </a:lnTo>
                  <a:lnTo>
                    <a:pt x="134" y="1651"/>
                  </a:lnTo>
                  <a:lnTo>
                    <a:pt x="129" y="1661"/>
                  </a:lnTo>
                  <a:lnTo>
                    <a:pt x="125" y="1672"/>
                  </a:lnTo>
                  <a:lnTo>
                    <a:pt x="123" y="1684"/>
                  </a:lnTo>
                  <a:lnTo>
                    <a:pt x="122" y="1696"/>
                  </a:lnTo>
                  <a:lnTo>
                    <a:pt x="122" y="1706"/>
                  </a:lnTo>
                  <a:lnTo>
                    <a:pt x="124" y="1716"/>
                  </a:lnTo>
                  <a:lnTo>
                    <a:pt x="127" y="1726"/>
                  </a:lnTo>
                  <a:lnTo>
                    <a:pt x="128" y="1731"/>
                  </a:lnTo>
                  <a:lnTo>
                    <a:pt x="128" y="1737"/>
                  </a:lnTo>
                  <a:lnTo>
                    <a:pt x="127" y="1742"/>
                  </a:lnTo>
                  <a:lnTo>
                    <a:pt x="125" y="1747"/>
                  </a:lnTo>
                  <a:lnTo>
                    <a:pt x="121" y="1751"/>
                  </a:lnTo>
                  <a:lnTo>
                    <a:pt x="117" y="1755"/>
                  </a:lnTo>
                  <a:lnTo>
                    <a:pt x="105" y="1762"/>
                  </a:lnTo>
                  <a:lnTo>
                    <a:pt x="95" y="1770"/>
                  </a:lnTo>
                  <a:lnTo>
                    <a:pt x="85" y="1780"/>
                  </a:lnTo>
                  <a:lnTo>
                    <a:pt x="77" y="1790"/>
                  </a:lnTo>
                  <a:lnTo>
                    <a:pt x="69" y="1801"/>
                  </a:lnTo>
                  <a:lnTo>
                    <a:pt x="63" y="1812"/>
                  </a:lnTo>
                  <a:lnTo>
                    <a:pt x="57" y="1824"/>
                  </a:lnTo>
                  <a:lnTo>
                    <a:pt x="53" y="1836"/>
                  </a:lnTo>
                  <a:lnTo>
                    <a:pt x="50" y="1849"/>
                  </a:lnTo>
                  <a:lnTo>
                    <a:pt x="47" y="1863"/>
                  </a:lnTo>
                  <a:lnTo>
                    <a:pt x="47" y="1876"/>
                  </a:lnTo>
                  <a:lnTo>
                    <a:pt x="48" y="1891"/>
                  </a:lnTo>
                  <a:lnTo>
                    <a:pt x="50" y="1906"/>
                  </a:lnTo>
                  <a:lnTo>
                    <a:pt x="54" y="1921"/>
                  </a:lnTo>
                  <a:lnTo>
                    <a:pt x="59" y="1935"/>
                  </a:lnTo>
                  <a:lnTo>
                    <a:pt x="65" y="1948"/>
                  </a:lnTo>
                  <a:lnTo>
                    <a:pt x="73" y="1961"/>
                  </a:lnTo>
                  <a:lnTo>
                    <a:pt x="81" y="1973"/>
                  </a:lnTo>
                  <a:lnTo>
                    <a:pt x="91" y="1984"/>
                  </a:lnTo>
                  <a:lnTo>
                    <a:pt x="101" y="1993"/>
                  </a:lnTo>
                  <a:lnTo>
                    <a:pt x="113" y="2002"/>
                  </a:lnTo>
                  <a:lnTo>
                    <a:pt x="125" y="2010"/>
                  </a:lnTo>
                  <a:lnTo>
                    <a:pt x="138" y="2016"/>
                  </a:lnTo>
                  <a:lnTo>
                    <a:pt x="151" y="2021"/>
                  </a:lnTo>
                  <a:lnTo>
                    <a:pt x="165" y="2024"/>
                  </a:lnTo>
                  <a:lnTo>
                    <a:pt x="179" y="2026"/>
                  </a:lnTo>
                  <a:lnTo>
                    <a:pt x="330" y="2026"/>
                  </a:lnTo>
                  <a:lnTo>
                    <a:pt x="335" y="2027"/>
                  </a:lnTo>
                  <a:lnTo>
                    <a:pt x="340" y="2028"/>
                  </a:lnTo>
                  <a:lnTo>
                    <a:pt x="345" y="2031"/>
                  </a:lnTo>
                  <a:lnTo>
                    <a:pt x="348" y="2035"/>
                  </a:lnTo>
                  <a:lnTo>
                    <a:pt x="351" y="2039"/>
                  </a:lnTo>
                  <a:lnTo>
                    <a:pt x="353" y="2044"/>
                  </a:lnTo>
                  <a:lnTo>
                    <a:pt x="354" y="2050"/>
                  </a:lnTo>
                  <a:lnTo>
                    <a:pt x="353" y="2055"/>
                  </a:lnTo>
                  <a:lnTo>
                    <a:pt x="351" y="2060"/>
                  </a:lnTo>
                  <a:lnTo>
                    <a:pt x="348" y="2065"/>
                  </a:lnTo>
                  <a:lnTo>
                    <a:pt x="345" y="2068"/>
                  </a:lnTo>
                  <a:lnTo>
                    <a:pt x="340" y="2071"/>
                  </a:lnTo>
                  <a:lnTo>
                    <a:pt x="335" y="2073"/>
                  </a:lnTo>
                  <a:lnTo>
                    <a:pt x="330" y="2073"/>
                  </a:lnTo>
                  <a:lnTo>
                    <a:pt x="177" y="2073"/>
                  </a:lnTo>
                  <a:lnTo>
                    <a:pt x="161" y="2072"/>
                  </a:lnTo>
                  <a:lnTo>
                    <a:pt x="146" y="2069"/>
                  </a:lnTo>
                  <a:lnTo>
                    <a:pt x="131" y="2064"/>
                  </a:lnTo>
                  <a:lnTo>
                    <a:pt x="116" y="2058"/>
                  </a:lnTo>
                  <a:lnTo>
                    <a:pt x="101" y="2051"/>
                  </a:lnTo>
                  <a:lnTo>
                    <a:pt x="88" y="2043"/>
                  </a:lnTo>
                  <a:lnTo>
                    <a:pt x="75" y="2033"/>
                  </a:lnTo>
                  <a:lnTo>
                    <a:pt x="62" y="2022"/>
                  </a:lnTo>
                  <a:lnTo>
                    <a:pt x="51" y="2010"/>
                  </a:lnTo>
                  <a:lnTo>
                    <a:pt x="40" y="1997"/>
                  </a:lnTo>
                  <a:lnTo>
                    <a:pt x="31" y="1984"/>
                  </a:lnTo>
                  <a:lnTo>
                    <a:pt x="23" y="1969"/>
                  </a:lnTo>
                  <a:lnTo>
                    <a:pt x="15" y="1955"/>
                  </a:lnTo>
                  <a:lnTo>
                    <a:pt x="10" y="1940"/>
                  </a:lnTo>
                  <a:lnTo>
                    <a:pt x="5" y="1924"/>
                  </a:lnTo>
                  <a:lnTo>
                    <a:pt x="2" y="1908"/>
                  </a:lnTo>
                  <a:lnTo>
                    <a:pt x="0" y="1892"/>
                  </a:lnTo>
                  <a:lnTo>
                    <a:pt x="0" y="1876"/>
                  </a:lnTo>
                  <a:lnTo>
                    <a:pt x="0" y="1860"/>
                  </a:lnTo>
                  <a:lnTo>
                    <a:pt x="2" y="1844"/>
                  </a:lnTo>
                  <a:lnTo>
                    <a:pt x="6" y="1828"/>
                  </a:lnTo>
                  <a:lnTo>
                    <a:pt x="11" y="1813"/>
                  </a:lnTo>
                  <a:lnTo>
                    <a:pt x="17" y="1798"/>
                  </a:lnTo>
                  <a:lnTo>
                    <a:pt x="24" y="1784"/>
                  </a:lnTo>
                  <a:lnTo>
                    <a:pt x="32" y="1770"/>
                  </a:lnTo>
                  <a:lnTo>
                    <a:pt x="42" y="1757"/>
                  </a:lnTo>
                  <a:lnTo>
                    <a:pt x="53" y="1745"/>
                  </a:lnTo>
                  <a:lnTo>
                    <a:pt x="64" y="1734"/>
                  </a:lnTo>
                  <a:lnTo>
                    <a:pt x="77" y="1724"/>
                  </a:lnTo>
                  <a:lnTo>
                    <a:pt x="76" y="1715"/>
                  </a:lnTo>
                  <a:lnTo>
                    <a:pt x="75" y="1705"/>
                  </a:lnTo>
                  <a:lnTo>
                    <a:pt x="74" y="1696"/>
                  </a:lnTo>
                  <a:lnTo>
                    <a:pt x="75" y="1681"/>
                  </a:lnTo>
                  <a:lnTo>
                    <a:pt x="77" y="1667"/>
                  </a:lnTo>
                  <a:lnTo>
                    <a:pt x="81" y="1653"/>
                  </a:lnTo>
                  <a:lnTo>
                    <a:pt x="86" y="1640"/>
                  </a:lnTo>
                  <a:lnTo>
                    <a:pt x="93" y="1628"/>
                  </a:lnTo>
                  <a:lnTo>
                    <a:pt x="100" y="1616"/>
                  </a:lnTo>
                  <a:lnTo>
                    <a:pt x="109" y="1605"/>
                  </a:lnTo>
                  <a:lnTo>
                    <a:pt x="119" y="1595"/>
                  </a:lnTo>
                  <a:lnTo>
                    <a:pt x="130" y="1586"/>
                  </a:lnTo>
                  <a:lnTo>
                    <a:pt x="142" y="1579"/>
                  </a:lnTo>
                  <a:lnTo>
                    <a:pt x="154" y="1572"/>
                  </a:lnTo>
                  <a:lnTo>
                    <a:pt x="167" y="1567"/>
                  </a:lnTo>
                  <a:lnTo>
                    <a:pt x="181" y="1563"/>
                  </a:lnTo>
                  <a:lnTo>
                    <a:pt x="195" y="1561"/>
                  </a:lnTo>
                  <a:lnTo>
                    <a:pt x="210" y="1560"/>
                  </a:lnTo>
                  <a:lnTo>
                    <a:pt x="223" y="1561"/>
                  </a:lnTo>
                  <a:lnTo>
                    <a:pt x="236" y="1563"/>
                  </a:lnTo>
                  <a:lnTo>
                    <a:pt x="245" y="1548"/>
                  </a:lnTo>
                  <a:lnTo>
                    <a:pt x="255" y="1535"/>
                  </a:lnTo>
                  <a:lnTo>
                    <a:pt x="265" y="1522"/>
                  </a:lnTo>
                  <a:lnTo>
                    <a:pt x="277" y="1510"/>
                  </a:lnTo>
                  <a:lnTo>
                    <a:pt x="289" y="1498"/>
                  </a:lnTo>
                  <a:lnTo>
                    <a:pt x="302" y="1488"/>
                  </a:lnTo>
                  <a:lnTo>
                    <a:pt x="316" y="1478"/>
                  </a:lnTo>
                  <a:lnTo>
                    <a:pt x="332" y="1469"/>
                  </a:lnTo>
                  <a:lnTo>
                    <a:pt x="348" y="1461"/>
                  </a:lnTo>
                  <a:lnTo>
                    <a:pt x="364" y="1454"/>
                  </a:lnTo>
                  <a:lnTo>
                    <a:pt x="381" y="1449"/>
                  </a:lnTo>
                  <a:lnTo>
                    <a:pt x="397" y="1444"/>
                  </a:lnTo>
                  <a:lnTo>
                    <a:pt x="415" y="1441"/>
                  </a:lnTo>
                  <a:lnTo>
                    <a:pt x="433" y="1439"/>
                  </a:lnTo>
                  <a:lnTo>
                    <a:pt x="450" y="1438"/>
                  </a:lnTo>
                </a:path>
                <a:path w="5558" h="5489">
                  <a:moveTo>
                    <a:pt x="427" y="1733"/>
                  </a:moveTo>
                  <a:lnTo>
                    <a:pt x="432" y="1734"/>
                  </a:lnTo>
                  <a:lnTo>
                    <a:pt x="436" y="1735"/>
                  </a:lnTo>
                  <a:lnTo>
                    <a:pt x="440" y="1737"/>
                  </a:lnTo>
                  <a:lnTo>
                    <a:pt x="444" y="1740"/>
                  </a:lnTo>
                  <a:lnTo>
                    <a:pt x="570" y="1866"/>
                  </a:lnTo>
                  <a:lnTo>
                    <a:pt x="574" y="1870"/>
                  </a:lnTo>
                  <a:lnTo>
                    <a:pt x="576" y="1875"/>
                  </a:lnTo>
                  <a:lnTo>
                    <a:pt x="577" y="1880"/>
                  </a:lnTo>
                  <a:lnTo>
                    <a:pt x="577" y="1885"/>
                  </a:lnTo>
                  <a:lnTo>
                    <a:pt x="576" y="1890"/>
                  </a:lnTo>
                  <a:lnTo>
                    <a:pt x="574" y="1895"/>
                  </a:lnTo>
                  <a:lnTo>
                    <a:pt x="570" y="1899"/>
                  </a:lnTo>
                  <a:lnTo>
                    <a:pt x="566" y="1903"/>
                  </a:lnTo>
                  <a:lnTo>
                    <a:pt x="561" y="1905"/>
                  </a:lnTo>
                  <a:lnTo>
                    <a:pt x="556" y="1906"/>
                  </a:lnTo>
                  <a:lnTo>
                    <a:pt x="551" y="1906"/>
                  </a:lnTo>
                  <a:lnTo>
                    <a:pt x="546" y="1905"/>
                  </a:lnTo>
                  <a:lnTo>
                    <a:pt x="541" y="1903"/>
                  </a:lnTo>
                  <a:lnTo>
                    <a:pt x="537" y="1899"/>
                  </a:lnTo>
                  <a:lnTo>
                    <a:pt x="451" y="1814"/>
                  </a:lnTo>
                  <a:lnTo>
                    <a:pt x="451" y="2205"/>
                  </a:lnTo>
                  <a:lnTo>
                    <a:pt x="450" y="2210"/>
                  </a:lnTo>
                  <a:lnTo>
                    <a:pt x="448" y="2215"/>
                  </a:lnTo>
                  <a:lnTo>
                    <a:pt x="446" y="2219"/>
                  </a:lnTo>
                  <a:lnTo>
                    <a:pt x="442" y="2223"/>
                  </a:lnTo>
                  <a:lnTo>
                    <a:pt x="438" y="2226"/>
                  </a:lnTo>
                  <a:lnTo>
                    <a:pt x="433" y="2228"/>
                  </a:lnTo>
                  <a:lnTo>
                    <a:pt x="427" y="2228"/>
                  </a:lnTo>
                  <a:lnTo>
                    <a:pt x="421" y="2228"/>
                  </a:lnTo>
                  <a:lnTo>
                    <a:pt x="416" y="2226"/>
                  </a:lnTo>
                  <a:lnTo>
                    <a:pt x="412" y="2223"/>
                  </a:lnTo>
                  <a:lnTo>
                    <a:pt x="408" y="2219"/>
                  </a:lnTo>
                  <a:lnTo>
                    <a:pt x="406" y="2215"/>
                  </a:lnTo>
                  <a:lnTo>
                    <a:pt x="404" y="2210"/>
                  </a:lnTo>
                  <a:lnTo>
                    <a:pt x="403" y="2205"/>
                  </a:lnTo>
                  <a:lnTo>
                    <a:pt x="403" y="1814"/>
                  </a:lnTo>
                  <a:lnTo>
                    <a:pt x="317" y="1899"/>
                  </a:lnTo>
                  <a:lnTo>
                    <a:pt x="314" y="1902"/>
                  </a:lnTo>
                  <a:lnTo>
                    <a:pt x="309" y="1904"/>
                  </a:lnTo>
                  <a:lnTo>
                    <a:pt x="305" y="1906"/>
                  </a:lnTo>
                  <a:lnTo>
                    <a:pt x="301" y="1906"/>
                  </a:lnTo>
                  <a:lnTo>
                    <a:pt x="296" y="1906"/>
                  </a:lnTo>
                  <a:lnTo>
                    <a:pt x="292" y="1904"/>
                  </a:lnTo>
                  <a:lnTo>
                    <a:pt x="288" y="1902"/>
                  </a:lnTo>
                  <a:lnTo>
                    <a:pt x="284" y="1899"/>
                  </a:lnTo>
                  <a:lnTo>
                    <a:pt x="280" y="1895"/>
                  </a:lnTo>
                  <a:lnTo>
                    <a:pt x="278" y="1890"/>
                  </a:lnTo>
                  <a:lnTo>
                    <a:pt x="277" y="1885"/>
                  </a:lnTo>
                  <a:lnTo>
                    <a:pt x="277" y="1880"/>
                  </a:lnTo>
                  <a:lnTo>
                    <a:pt x="278" y="1875"/>
                  </a:lnTo>
                  <a:lnTo>
                    <a:pt x="280" y="1870"/>
                  </a:lnTo>
                  <a:lnTo>
                    <a:pt x="284" y="1866"/>
                  </a:lnTo>
                  <a:lnTo>
                    <a:pt x="410" y="1740"/>
                  </a:lnTo>
                  <a:lnTo>
                    <a:pt x="414" y="1737"/>
                  </a:lnTo>
                  <a:lnTo>
                    <a:pt x="418" y="1735"/>
                  </a:lnTo>
                  <a:lnTo>
                    <a:pt x="422" y="1734"/>
                  </a:lnTo>
                  <a:lnTo>
                    <a:pt x="427" y="1733"/>
                  </a:lnTo>
                </a:path>
                <a:path w="5558" h="5489">
                  <a:moveTo>
                    <a:pt x="2028" y="47"/>
                  </a:moveTo>
                  <a:lnTo>
                    <a:pt x="2007" y="48"/>
                  </a:lnTo>
                  <a:lnTo>
                    <a:pt x="1986" y="50"/>
                  </a:lnTo>
                  <a:lnTo>
                    <a:pt x="1965" y="54"/>
                  </a:lnTo>
                  <a:lnTo>
                    <a:pt x="1945" y="59"/>
                  </a:lnTo>
                  <a:lnTo>
                    <a:pt x="1926" y="66"/>
                  </a:lnTo>
                  <a:lnTo>
                    <a:pt x="1907" y="74"/>
                  </a:lnTo>
                  <a:lnTo>
                    <a:pt x="1889" y="83"/>
                  </a:lnTo>
                  <a:lnTo>
                    <a:pt x="1872" y="94"/>
                  </a:lnTo>
                  <a:lnTo>
                    <a:pt x="1855" y="105"/>
                  </a:lnTo>
                  <a:lnTo>
                    <a:pt x="1839" y="118"/>
                  </a:lnTo>
                  <a:lnTo>
                    <a:pt x="1825" y="132"/>
                  </a:lnTo>
                  <a:lnTo>
                    <a:pt x="1811" y="147"/>
                  </a:lnTo>
                  <a:lnTo>
                    <a:pt x="1798" y="162"/>
                  </a:lnTo>
                  <a:lnTo>
                    <a:pt x="1787" y="179"/>
                  </a:lnTo>
                  <a:lnTo>
                    <a:pt x="1776" y="196"/>
                  </a:lnTo>
                  <a:lnTo>
                    <a:pt x="1767" y="214"/>
                  </a:lnTo>
                  <a:lnTo>
                    <a:pt x="1759" y="233"/>
                  </a:lnTo>
                  <a:lnTo>
                    <a:pt x="1752" y="253"/>
                  </a:lnTo>
                  <a:lnTo>
                    <a:pt x="1747" y="273"/>
                  </a:lnTo>
                  <a:lnTo>
                    <a:pt x="1743" y="293"/>
                  </a:lnTo>
                  <a:lnTo>
                    <a:pt x="1741" y="314"/>
                  </a:lnTo>
                  <a:lnTo>
                    <a:pt x="1740" y="336"/>
                  </a:lnTo>
                  <a:lnTo>
                    <a:pt x="1741" y="355"/>
                  </a:lnTo>
                  <a:lnTo>
                    <a:pt x="1742" y="373"/>
                  </a:lnTo>
                  <a:lnTo>
                    <a:pt x="1745" y="391"/>
                  </a:lnTo>
                  <a:lnTo>
                    <a:pt x="1745" y="392"/>
                  </a:lnTo>
                  <a:lnTo>
                    <a:pt x="1745" y="392"/>
                  </a:lnTo>
                  <a:lnTo>
                    <a:pt x="1745" y="392"/>
                  </a:lnTo>
                  <a:lnTo>
                    <a:pt x="1746" y="394"/>
                  </a:lnTo>
                  <a:lnTo>
                    <a:pt x="1746" y="396"/>
                  </a:lnTo>
                  <a:lnTo>
                    <a:pt x="1747" y="400"/>
                  </a:lnTo>
                  <a:lnTo>
                    <a:pt x="1747" y="400"/>
                  </a:lnTo>
                  <a:lnTo>
                    <a:pt x="1752" y="420"/>
                  </a:lnTo>
                  <a:lnTo>
                    <a:pt x="1759" y="439"/>
                  </a:lnTo>
                  <a:lnTo>
                    <a:pt x="1767" y="458"/>
                  </a:lnTo>
                  <a:lnTo>
                    <a:pt x="1767" y="458"/>
                  </a:lnTo>
                  <a:lnTo>
                    <a:pt x="1767" y="458"/>
                  </a:lnTo>
                  <a:lnTo>
                    <a:pt x="1767" y="458"/>
                  </a:lnTo>
                  <a:lnTo>
                    <a:pt x="1773" y="473"/>
                  </a:lnTo>
                  <a:lnTo>
                    <a:pt x="1780" y="488"/>
                  </a:lnTo>
                  <a:lnTo>
                    <a:pt x="1788" y="503"/>
                  </a:lnTo>
                  <a:lnTo>
                    <a:pt x="1797" y="520"/>
                  </a:lnTo>
                  <a:lnTo>
                    <a:pt x="1807" y="537"/>
                  </a:lnTo>
                  <a:lnTo>
                    <a:pt x="1818" y="555"/>
                  </a:lnTo>
                  <a:lnTo>
                    <a:pt x="1831" y="574"/>
                  </a:lnTo>
                  <a:lnTo>
                    <a:pt x="1844" y="593"/>
                  </a:lnTo>
                  <a:lnTo>
                    <a:pt x="1859" y="612"/>
                  </a:lnTo>
                  <a:lnTo>
                    <a:pt x="1875" y="633"/>
                  </a:lnTo>
                  <a:lnTo>
                    <a:pt x="1892" y="653"/>
                  </a:lnTo>
                  <a:lnTo>
                    <a:pt x="1911" y="674"/>
                  </a:lnTo>
                  <a:lnTo>
                    <a:pt x="1931" y="696"/>
                  </a:lnTo>
                  <a:lnTo>
                    <a:pt x="1953" y="718"/>
                  </a:lnTo>
                  <a:lnTo>
                    <a:pt x="1977" y="740"/>
                  </a:lnTo>
                  <a:lnTo>
                    <a:pt x="2002" y="762"/>
                  </a:lnTo>
                  <a:lnTo>
                    <a:pt x="2028" y="785"/>
                  </a:lnTo>
                  <a:lnTo>
                    <a:pt x="2055" y="762"/>
                  </a:lnTo>
                  <a:lnTo>
                    <a:pt x="2081" y="740"/>
                  </a:lnTo>
                  <a:lnTo>
                    <a:pt x="2104" y="718"/>
                  </a:lnTo>
                  <a:lnTo>
                    <a:pt x="2126" y="696"/>
                  </a:lnTo>
                  <a:lnTo>
                    <a:pt x="2146" y="674"/>
                  </a:lnTo>
                  <a:lnTo>
                    <a:pt x="2165" y="653"/>
                  </a:lnTo>
                  <a:lnTo>
                    <a:pt x="2182" y="633"/>
                  </a:lnTo>
                  <a:lnTo>
                    <a:pt x="2198" y="612"/>
                  </a:lnTo>
                  <a:lnTo>
                    <a:pt x="2213" y="593"/>
                  </a:lnTo>
                  <a:lnTo>
                    <a:pt x="2227" y="574"/>
                  </a:lnTo>
                  <a:lnTo>
                    <a:pt x="2239" y="555"/>
                  </a:lnTo>
                  <a:lnTo>
                    <a:pt x="2250" y="537"/>
                  </a:lnTo>
                  <a:lnTo>
                    <a:pt x="2260" y="520"/>
                  </a:lnTo>
                  <a:lnTo>
                    <a:pt x="2269" y="503"/>
                  </a:lnTo>
                  <a:lnTo>
                    <a:pt x="2277" y="488"/>
                  </a:lnTo>
                  <a:lnTo>
                    <a:pt x="2284" y="473"/>
                  </a:lnTo>
                  <a:lnTo>
                    <a:pt x="2290" y="458"/>
                  </a:lnTo>
                  <a:lnTo>
                    <a:pt x="2290" y="458"/>
                  </a:lnTo>
                  <a:lnTo>
                    <a:pt x="2291" y="458"/>
                  </a:lnTo>
                  <a:lnTo>
                    <a:pt x="2291" y="458"/>
                  </a:lnTo>
                  <a:lnTo>
                    <a:pt x="2298" y="439"/>
                  </a:lnTo>
                  <a:lnTo>
                    <a:pt x="2305" y="420"/>
                  </a:lnTo>
                  <a:lnTo>
                    <a:pt x="2310" y="400"/>
                  </a:lnTo>
                  <a:lnTo>
                    <a:pt x="2310" y="400"/>
                  </a:lnTo>
                  <a:lnTo>
                    <a:pt x="2311" y="396"/>
                  </a:lnTo>
                  <a:lnTo>
                    <a:pt x="2311" y="394"/>
                  </a:lnTo>
                  <a:lnTo>
                    <a:pt x="2312" y="392"/>
                  </a:lnTo>
                  <a:lnTo>
                    <a:pt x="2312" y="392"/>
                  </a:lnTo>
                  <a:lnTo>
                    <a:pt x="2312" y="391"/>
                  </a:lnTo>
                  <a:lnTo>
                    <a:pt x="2315" y="373"/>
                  </a:lnTo>
                  <a:lnTo>
                    <a:pt x="2317" y="355"/>
                  </a:lnTo>
                  <a:lnTo>
                    <a:pt x="2317" y="336"/>
                  </a:lnTo>
                  <a:lnTo>
                    <a:pt x="2316" y="314"/>
                  </a:lnTo>
                  <a:lnTo>
                    <a:pt x="2314" y="293"/>
                  </a:lnTo>
                  <a:lnTo>
                    <a:pt x="2310" y="273"/>
                  </a:lnTo>
                  <a:lnTo>
                    <a:pt x="2305" y="253"/>
                  </a:lnTo>
                  <a:lnTo>
                    <a:pt x="2298" y="233"/>
                  </a:lnTo>
                  <a:lnTo>
                    <a:pt x="2290" y="214"/>
                  </a:lnTo>
                  <a:lnTo>
                    <a:pt x="2281" y="196"/>
                  </a:lnTo>
                  <a:lnTo>
                    <a:pt x="2271" y="179"/>
                  </a:lnTo>
                  <a:lnTo>
                    <a:pt x="2259" y="162"/>
                  </a:lnTo>
                  <a:lnTo>
                    <a:pt x="2246" y="147"/>
                  </a:lnTo>
                  <a:lnTo>
                    <a:pt x="2232" y="132"/>
                  </a:lnTo>
                  <a:lnTo>
                    <a:pt x="2218" y="118"/>
                  </a:lnTo>
                  <a:lnTo>
                    <a:pt x="2202" y="105"/>
                  </a:lnTo>
                  <a:lnTo>
                    <a:pt x="2185" y="94"/>
                  </a:lnTo>
                  <a:lnTo>
                    <a:pt x="2168" y="83"/>
                  </a:lnTo>
                  <a:lnTo>
                    <a:pt x="2150" y="74"/>
                  </a:lnTo>
                  <a:lnTo>
                    <a:pt x="2131" y="66"/>
                  </a:lnTo>
                  <a:lnTo>
                    <a:pt x="2112" y="59"/>
                  </a:lnTo>
                  <a:lnTo>
                    <a:pt x="2092" y="54"/>
                  </a:lnTo>
                  <a:lnTo>
                    <a:pt x="2071" y="50"/>
                  </a:lnTo>
                  <a:lnTo>
                    <a:pt x="2050" y="48"/>
                  </a:lnTo>
                  <a:lnTo>
                    <a:pt x="2028" y="47"/>
                  </a:lnTo>
                  <a:close/>
                  <a:moveTo>
                    <a:pt x="2028" y="0"/>
                  </a:moveTo>
                  <a:lnTo>
                    <a:pt x="2051" y="0"/>
                  </a:lnTo>
                  <a:lnTo>
                    <a:pt x="2074" y="3"/>
                  </a:lnTo>
                  <a:lnTo>
                    <a:pt x="2096" y="7"/>
                  </a:lnTo>
                  <a:lnTo>
                    <a:pt x="2118" y="12"/>
                  </a:lnTo>
                  <a:lnTo>
                    <a:pt x="2139" y="18"/>
                  </a:lnTo>
                  <a:lnTo>
                    <a:pt x="2159" y="26"/>
                  </a:lnTo>
                  <a:lnTo>
                    <a:pt x="2179" y="35"/>
                  </a:lnTo>
                  <a:lnTo>
                    <a:pt x="2198" y="46"/>
                  </a:lnTo>
                  <a:lnTo>
                    <a:pt x="2216" y="57"/>
                  </a:lnTo>
                  <a:lnTo>
                    <a:pt x="2234" y="70"/>
                  </a:lnTo>
                  <a:lnTo>
                    <a:pt x="2250" y="84"/>
                  </a:lnTo>
                  <a:lnTo>
                    <a:pt x="2266" y="98"/>
                  </a:lnTo>
                  <a:lnTo>
                    <a:pt x="2281" y="114"/>
                  </a:lnTo>
                  <a:lnTo>
                    <a:pt x="2295" y="131"/>
                  </a:lnTo>
                  <a:lnTo>
                    <a:pt x="2307" y="148"/>
                  </a:lnTo>
                  <a:lnTo>
                    <a:pt x="2319" y="167"/>
                  </a:lnTo>
                  <a:lnTo>
                    <a:pt x="2329" y="186"/>
                  </a:lnTo>
                  <a:lnTo>
                    <a:pt x="2338" y="205"/>
                  </a:lnTo>
                  <a:lnTo>
                    <a:pt x="2346" y="226"/>
                  </a:lnTo>
                  <a:lnTo>
                    <a:pt x="2353" y="247"/>
                  </a:lnTo>
                  <a:lnTo>
                    <a:pt x="2358" y="268"/>
                  </a:lnTo>
                  <a:lnTo>
                    <a:pt x="2362" y="291"/>
                  </a:lnTo>
                  <a:lnTo>
                    <a:pt x="2364" y="313"/>
                  </a:lnTo>
                  <a:lnTo>
                    <a:pt x="2365" y="336"/>
                  </a:lnTo>
                  <a:lnTo>
                    <a:pt x="2364" y="357"/>
                  </a:lnTo>
                  <a:lnTo>
                    <a:pt x="2362" y="379"/>
                  </a:lnTo>
                  <a:lnTo>
                    <a:pt x="2359" y="399"/>
                  </a:lnTo>
                  <a:lnTo>
                    <a:pt x="2358" y="401"/>
                  </a:lnTo>
                  <a:lnTo>
                    <a:pt x="2358" y="403"/>
                  </a:lnTo>
                  <a:lnTo>
                    <a:pt x="2357" y="406"/>
                  </a:lnTo>
                  <a:lnTo>
                    <a:pt x="2356" y="411"/>
                  </a:lnTo>
                  <a:lnTo>
                    <a:pt x="2352" y="428"/>
                  </a:lnTo>
                  <a:lnTo>
                    <a:pt x="2347" y="445"/>
                  </a:lnTo>
                  <a:lnTo>
                    <a:pt x="2341" y="461"/>
                  </a:lnTo>
                  <a:lnTo>
                    <a:pt x="2334" y="477"/>
                  </a:lnTo>
                  <a:lnTo>
                    <a:pt x="2328" y="492"/>
                  </a:lnTo>
                  <a:lnTo>
                    <a:pt x="2320" y="507"/>
                  </a:lnTo>
                  <a:lnTo>
                    <a:pt x="2312" y="524"/>
                  </a:lnTo>
                  <a:lnTo>
                    <a:pt x="2303" y="541"/>
                  </a:lnTo>
                  <a:lnTo>
                    <a:pt x="2293" y="558"/>
                  </a:lnTo>
                  <a:lnTo>
                    <a:pt x="2282" y="577"/>
                  </a:lnTo>
                  <a:lnTo>
                    <a:pt x="2269" y="596"/>
                  </a:lnTo>
                  <a:lnTo>
                    <a:pt x="2256" y="615"/>
                  </a:lnTo>
                  <a:lnTo>
                    <a:pt x="2241" y="635"/>
                  </a:lnTo>
                  <a:lnTo>
                    <a:pt x="2225" y="656"/>
                  </a:lnTo>
                  <a:lnTo>
                    <a:pt x="2207" y="677"/>
                  </a:lnTo>
                  <a:lnTo>
                    <a:pt x="2188" y="698"/>
                  </a:lnTo>
                  <a:lnTo>
                    <a:pt x="2168" y="720"/>
                  </a:lnTo>
                  <a:lnTo>
                    <a:pt x="2146" y="742"/>
                  </a:lnTo>
                  <a:lnTo>
                    <a:pt x="2123" y="765"/>
                  </a:lnTo>
                  <a:lnTo>
                    <a:pt x="2098" y="788"/>
                  </a:lnTo>
                  <a:lnTo>
                    <a:pt x="2072" y="811"/>
                  </a:lnTo>
                  <a:lnTo>
                    <a:pt x="2044" y="834"/>
                  </a:lnTo>
                  <a:lnTo>
                    <a:pt x="2039" y="837"/>
                  </a:lnTo>
                  <a:lnTo>
                    <a:pt x="2034" y="839"/>
                  </a:lnTo>
                  <a:lnTo>
                    <a:pt x="2029" y="840"/>
                  </a:lnTo>
                  <a:lnTo>
                    <a:pt x="2023" y="839"/>
                  </a:lnTo>
                  <a:lnTo>
                    <a:pt x="2019" y="837"/>
                  </a:lnTo>
                  <a:lnTo>
                    <a:pt x="2014" y="834"/>
                  </a:lnTo>
                  <a:lnTo>
                    <a:pt x="1986" y="811"/>
                  </a:lnTo>
                  <a:lnTo>
                    <a:pt x="1959" y="788"/>
                  </a:lnTo>
                  <a:lnTo>
                    <a:pt x="1934" y="765"/>
                  </a:lnTo>
                  <a:lnTo>
                    <a:pt x="1911" y="742"/>
                  </a:lnTo>
                  <a:lnTo>
                    <a:pt x="1889" y="720"/>
                  </a:lnTo>
                  <a:lnTo>
                    <a:pt x="1869" y="698"/>
                  </a:lnTo>
                  <a:lnTo>
                    <a:pt x="1850" y="677"/>
                  </a:lnTo>
                  <a:lnTo>
                    <a:pt x="1833" y="656"/>
                  </a:lnTo>
                  <a:lnTo>
                    <a:pt x="1817" y="635"/>
                  </a:lnTo>
                  <a:lnTo>
                    <a:pt x="1802" y="615"/>
                  </a:lnTo>
                  <a:lnTo>
                    <a:pt x="1788" y="596"/>
                  </a:lnTo>
                  <a:lnTo>
                    <a:pt x="1776" y="577"/>
                  </a:lnTo>
                  <a:lnTo>
                    <a:pt x="1765" y="558"/>
                  </a:lnTo>
                  <a:lnTo>
                    <a:pt x="1754" y="541"/>
                  </a:lnTo>
                  <a:lnTo>
                    <a:pt x="1745" y="524"/>
                  </a:lnTo>
                  <a:lnTo>
                    <a:pt x="1737" y="507"/>
                  </a:lnTo>
                  <a:lnTo>
                    <a:pt x="1730" y="492"/>
                  </a:lnTo>
                  <a:lnTo>
                    <a:pt x="1723" y="477"/>
                  </a:lnTo>
                  <a:lnTo>
                    <a:pt x="1716" y="461"/>
                  </a:lnTo>
                  <a:lnTo>
                    <a:pt x="1710" y="445"/>
                  </a:lnTo>
                  <a:lnTo>
                    <a:pt x="1705" y="428"/>
                  </a:lnTo>
                  <a:lnTo>
                    <a:pt x="1701" y="411"/>
                  </a:lnTo>
                  <a:lnTo>
                    <a:pt x="1700" y="406"/>
                  </a:lnTo>
                  <a:lnTo>
                    <a:pt x="1699" y="403"/>
                  </a:lnTo>
                  <a:lnTo>
                    <a:pt x="1699" y="401"/>
                  </a:lnTo>
                  <a:lnTo>
                    <a:pt x="1698" y="399"/>
                  </a:lnTo>
                  <a:lnTo>
                    <a:pt x="1695" y="379"/>
                  </a:lnTo>
                  <a:lnTo>
                    <a:pt x="1693" y="357"/>
                  </a:lnTo>
                  <a:lnTo>
                    <a:pt x="1692" y="336"/>
                  </a:lnTo>
                  <a:lnTo>
                    <a:pt x="1693" y="313"/>
                  </a:lnTo>
                  <a:lnTo>
                    <a:pt x="1695" y="291"/>
                  </a:lnTo>
                  <a:lnTo>
                    <a:pt x="1699" y="268"/>
                  </a:lnTo>
                  <a:lnTo>
                    <a:pt x="1705" y="247"/>
                  </a:lnTo>
                  <a:lnTo>
                    <a:pt x="1711" y="226"/>
                  </a:lnTo>
                  <a:lnTo>
                    <a:pt x="1719" y="205"/>
                  </a:lnTo>
                  <a:lnTo>
                    <a:pt x="1728" y="186"/>
                  </a:lnTo>
                  <a:lnTo>
                    <a:pt x="1739" y="167"/>
                  </a:lnTo>
                  <a:lnTo>
                    <a:pt x="1750" y="148"/>
                  </a:lnTo>
                  <a:lnTo>
                    <a:pt x="1763" y="131"/>
                  </a:lnTo>
                  <a:lnTo>
                    <a:pt x="1776" y="114"/>
                  </a:lnTo>
                  <a:lnTo>
                    <a:pt x="1791" y="98"/>
                  </a:lnTo>
                  <a:lnTo>
                    <a:pt x="1807" y="84"/>
                  </a:lnTo>
                  <a:lnTo>
                    <a:pt x="1824" y="70"/>
                  </a:lnTo>
                  <a:lnTo>
                    <a:pt x="1841" y="57"/>
                  </a:lnTo>
                  <a:lnTo>
                    <a:pt x="1859" y="46"/>
                  </a:lnTo>
                  <a:lnTo>
                    <a:pt x="1878" y="35"/>
                  </a:lnTo>
                  <a:lnTo>
                    <a:pt x="1898" y="26"/>
                  </a:lnTo>
                  <a:lnTo>
                    <a:pt x="1918" y="18"/>
                  </a:lnTo>
                  <a:lnTo>
                    <a:pt x="1939" y="12"/>
                  </a:lnTo>
                  <a:lnTo>
                    <a:pt x="1961" y="7"/>
                  </a:lnTo>
                  <a:lnTo>
                    <a:pt x="1983" y="3"/>
                  </a:lnTo>
                  <a:lnTo>
                    <a:pt x="2006" y="0"/>
                  </a:lnTo>
                  <a:lnTo>
                    <a:pt x="2028" y="0"/>
                  </a:lnTo>
                </a:path>
                <a:path w="5558" h="5489">
                  <a:moveTo>
                    <a:pt x="2028" y="175"/>
                  </a:moveTo>
                  <a:lnTo>
                    <a:pt x="2013" y="175"/>
                  </a:lnTo>
                  <a:lnTo>
                    <a:pt x="1997" y="178"/>
                  </a:lnTo>
                  <a:lnTo>
                    <a:pt x="1982" y="181"/>
                  </a:lnTo>
                  <a:lnTo>
                    <a:pt x="1967" y="186"/>
                  </a:lnTo>
                  <a:lnTo>
                    <a:pt x="1954" y="192"/>
                  </a:lnTo>
                  <a:lnTo>
                    <a:pt x="1940" y="200"/>
                  </a:lnTo>
                  <a:lnTo>
                    <a:pt x="1928" y="208"/>
                  </a:lnTo>
                  <a:lnTo>
                    <a:pt x="1917" y="218"/>
                  </a:lnTo>
                  <a:lnTo>
                    <a:pt x="1906" y="229"/>
                  </a:lnTo>
                  <a:lnTo>
                    <a:pt x="1897" y="240"/>
                  </a:lnTo>
                  <a:lnTo>
                    <a:pt x="1888" y="253"/>
                  </a:lnTo>
                  <a:lnTo>
                    <a:pt x="1880" y="266"/>
                  </a:lnTo>
                  <a:lnTo>
                    <a:pt x="1874" y="280"/>
                  </a:lnTo>
                  <a:lnTo>
                    <a:pt x="1869" y="294"/>
                  </a:lnTo>
                  <a:lnTo>
                    <a:pt x="1865" y="309"/>
                  </a:lnTo>
                  <a:lnTo>
                    <a:pt x="1863" y="325"/>
                  </a:lnTo>
                  <a:lnTo>
                    <a:pt x="1863" y="341"/>
                  </a:lnTo>
                  <a:lnTo>
                    <a:pt x="1863" y="357"/>
                  </a:lnTo>
                  <a:lnTo>
                    <a:pt x="1865" y="372"/>
                  </a:lnTo>
                  <a:lnTo>
                    <a:pt x="1869" y="387"/>
                  </a:lnTo>
                  <a:lnTo>
                    <a:pt x="1874" y="402"/>
                  </a:lnTo>
                  <a:lnTo>
                    <a:pt x="1880" y="416"/>
                  </a:lnTo>
                  <a:lnTo>
                    <a:pt x="1888" y="429"/>
                  </a:lnTo>
                  <a:lnTo>
                    <a:pt x="1896" y="441"/>
                  </a:lnTo>
                  <a:lnTo>
                    <a:pt x="1906" y="453"/>
                  </a:lnTo>
                  <a:lnTo>
                    <a:pt x="1917" y="463"/>
                  </a:lnTo>
                  <a:lnTo>
                    <a:pt x="1928" y="473"/>
                  </a:lnTo>
                  <a:lnTo>
                    <a:pt x="1940" y="481"/>
                  </a:lnTo>
                  <a:lnTo>
                    <a:pt x="1954" y="489"/>
                  </a:lnTo>
                  <a:lnTo>
                    <a:pt x="1967" y="495"/>
                  </a:lnTo>
                  <a:lnTo>
                    <a:pt x="1982" y="500"/>
                  </a:lnTo>
                  <a:lnTo>
                    <a:pt x="1997" y="504"/>
                  </a:lnTo>
                  <a:lnTo>
                    <a:pt x="2013" y="506"/>
                  </a:lnTo>
                  <a:lnTo>
                    <a:pt x="2028" y="507"/>
                  </a:lnTo>
                  <a:lnTo>
                    <a:pt x="2045" y="506"/>
                  </a:lnTo>
                  <a:lnTo>
                    <a:pt x="2060" y="504"/>
                  </a:lnTo>
                  <a:lnTo>
                    <a:pt x="2075" y="500"/>
                  </a:lnTo>
                  <a:lnTo>
                    <a:pt x="2090" y="495"/>
                  </a:lnTo>
                  <a:lnTo>
                    <a:pt x="2104" y="489"/>
                  </a:lnTo>
                  <a:lnTo>
                    <a:pt x="2117" y="481"/>
                  </a:lnTo>
                  <a:lnTo>
                    <a:pt x="2129" y="473"/>
                  </a:lnTo>
                  <a:lnTo>
                    <a:pt x="2141" y="463"/>
                  </a:lnTo>
                  <a:lnTo>
                    <a:pt x="2151" y="453"/>
                  </a:lnTo>
                  <a:lnTo>
                    <a:pt x="2161" y="441"/>
                  </a:lnTo>
                  <a:lnTo>
                    <a:pt x="2170" y="429"/>
                  </a:lnTo>
                  <a:lnTo>
                    <a:pt x="2177" y="416"/>
                  </a:lnTo>
                  <a:lnTo>
                    <a:pt x="2183" y="402"/>
                  </a:lnTo>
                  <a:lnTo>
                    <a:pt x="2188" y="387"/>
                  </a:lnTo>
                  <a:lnTo>
                    <a:pt x="2192" y="372"/>
                  </a:lnTo>
                  <a:lnTo>
                    <a:pt x="2194" y="357"/>
                  </a:lnTo>
                  <a:lnTo>
                    <a:pt x="2195" y="341"/>
                  </a:lnTo>
                  <a:lnTo>
                    <a:pt x="2194" y="325"/>
                  </a:lnTo>
                  <a:lnTo>
                    <a:pt x="2192" y="309"/>
                  </a:lnTo>
                  <a:lnTo>
                    <a:pt x="2188" y="294"/>
                  </a:lnTo>
                  <a:lnTo>
                    <a:pt x="2183" y="280"/>
                  </a:lnTo>
                  <a:lnTo>
                    <a:pt x="2177" y="266"/>
                  </a:lnTo>
                  <a:lnTo>
                    <a:pt x="2170" y="253"/>
                  </a:lnTo>
                  <a:lnTo>
                    <a:pt x="2161" y="240"/>
                  </a:lnTo>
                  <a:lnTo>
                    <a:pt x="2151" y="229"/>
                  </a:lnTo>
                  <a:lnTo>
                    <a:pt x="2141" y="218"/>
                  </a:lnTo>
                  <a:lnTo>
                    <a:pt x="2129" y="208"/>
                  </a:lnTo>
                  <a:lnTo>
                    <a:pt x="2117" y="200"/>
                  </a:lnTo>
                  <a:lnTo>
                    <a:pt x="2104" y="192"/>
                  </a:lnTo>
                  <a:lnTo>
                    <a:pt x="2090" y="186"/>
                  </a:lnTo>
                  <a:lnTo>
                    <a:pt x="2075" y="181"/>
                  </a:lnTo>
                  <a:lnTo>
                    <a:pt x="2060" y="178"/>
                  </a:lnTo>
                  <a:lnTo>
                    <a:pt x="2045" y="175"/>
                  </a:lnTo>
                  <a:lnTo>
                    <a:pt x="2028" y="175"/>
                  </a:lnTo>
                  <a:close/>
                  <a:moveTo>
                    <a:pt x="2028" y="127"/>
                  </a:moveTo>
                  <a:lnTo>
                    <a:pt x="2047" y="128"/>
                  </a:lnTo>
                  <a:lnTo>
                    <a:pt x="2065" y="130"/>
                  </a:lnTo>
                  <a:lnTo>
                    <a:pt x="2083" y="134"/>
                  </a:lnTo>
                  <a:lnTo>
                    <a:pt x="2100" y="139"/>
                  </a:lnTo>
                  <a:lnTo>
                    <a:pt x="2116" y="146"/>
                  </a:lnTo>
                  <a:lnTo>
                    <a:pt x="2132" y="153"/>
                  </a:lnTo>
                  <a:lnTo>
                    <a:pt x="2146" y="163"/>
                  </a:lnTo>
                  <a:lnTo>
                    <a:pt x="2160" y="172"/>
                  </a:lnTo>
                  <a:lnTo>
                    <a:pt x="2173" y="184"/>
                  </a:lnTo>
                  <a:lnTo>
                    <a:pt x="2186" y="196"/>
                  </a:lnTo>
                  <a:lnTo>
                    <a:pt x="2197" y="209"/>
                  </a:lnTo>
                  <a:lnTo>
                    <a:pt x="2207" y="223"/>
                  </a:lnTo>
                  <a:lnTo>
                    <a:pt x="2216" y="238"/>
                  </a:lnTo>
                  <a:lnTo>
                    <a:pt x="2224" y="254"/>
                  </a:lnTo>
                  <a:lnTo>
                    <a:pt x="2230" y="270"/>
                  </a:lnTo>
                  <a:lnTo>
                    <a:pt x="2235" y="287"/>
                  </a:lnTo>
                  <a:lnTo>
                    <a:pt x="2239" y="304"/>
                  </a:lnTo>
                  <a:lnTo>
                    <a:pt x="2242" y="322"/>
                  </a:lnTo>
                  <a:lnTo>
                    <a:pt x="2242" y="341"/>
                  </a:lnTo>
                  <a:lnTo>
                    <a:pt x="2242" y="359"/>
                  </a:lnTo>
                  <a:lnTo>
                    <a:pt x="2239" y="377"/>
                  </a:lnTo>
                  <a:lnTo>
                    <a:pt x="2235" y="395"/>
                  </a:lnTo>
                  <a:lnTo>
                    <a:pt x="2230" y="411"/>
                  </a:lnTo>
                  <a:lnTo>
                    <a:pt x="2224" y="428"/>
                  </a:lnTo>
                  <a:lnTo>
                    <a:pt x="2216" y="443"/>
                  </a:lnTo>
                  <a:lnTo>
                    <a:pt x="2207" y="458"/>
                  </a:lnTo>
                  <a:lnTo>
                    <a:pt x="2197" y="472"/>
                  </a:lnTo>
                  <a:lnTo>
                    <a:pt x="2186" y="485"/>
                  </a:lnTo>
                  <a:lnTo>
                    <a:pt x="2173" y="498"/>
                  </a:lnTo>
                  <a:lnTo>
                    <a:pt x="2160" y="509"/>
                  </a:lnTo>
                  <a:lnTo>
                    <a:pt x="2146" y="519"/>
                  </a:lnTo>
                  <a:lnTo>
                    <a:pt x="2132" y="528"/>
                  </a:lnTo>
                  <a:lnTo>
                    <a:pt x="2116" y="536"/>
                  </a:lnTo>
                  <a:lnTo>
                    <a:pt x="2100" y="542"/>
                  </a:lnTo>
                  <a:lnTo>
                    <a:pt x="2083" y="548"/>
                  </a:lnTo>
                  <a:lnTo>
                    <a:pt x="2065" y="552"/>
                  </a:lnTo>
                  <a:lnTo>
                    <a:pt x="2047" y="554"/>
                  </a:lnTo>
                  <a:lnTo>
                    <a:pt x="2028" y="555"/>
                  </a:lnTo>
                  <a:lnTo>
                    <a:pt x="2010" y="554"/>
                  </a:lnTo>
                  <a:lnTo>
                    <a:pt x="1992" y="552"/>
                  </a:lnTo>
                  <a:lnTo>
                    <a:pt x="1975" y="548"/>
                  </a:lnTo>
                  <a:lnTo>
                    <a:pt x="1958" y="542"/>
                  </a:lnTo>
                  <a:lnTo>
                    <a:pt x="1941" y="536"/>
                  </a:lnTo>
                  <a:lnTo>
                    <a:pt x="1926" y="528"/>
                  </a:lnTo>
                  <a:lnTo>
                    <a:pt x="1911" y="519"/>
                  </a:lnTo>
                  <a:lnTo>
                    <a:pt x="1897" y="509"/>
                  </a:lnTo>
                  <a:lnTo>
                    <a:pt x="1884" y="498"/>
                  </a:lnTo>
                  <a:lnTo>
                    <a:pt x="1872" y="485"/>
                  </a:lnTo>
                  <a:lnTo>
                    <a:pt x="1861" y="472"/>
                  </a:lnTo>
                  <a:lnTo>
                    <a:pt x="1850" y="458"/>
                  </a:lnTo>
                  <a:lnTo>
                    <a:pt x="1841" y="443"/>
                  </a:lnTo>
                  <a:lnTo>
                    <a:pt x="1833" y="428"/>
                  </a:lnTo>
                  <a:lnTo>
                    <a:pt x="1827" y="411"/>
                  </a:lnTo>
                  <a:lnTo>
                    <a:pt x="1822" y="395"/>
                  </a:lnTo>
                  <a:lnTo>
                    <a:pt x="1818" y="377"/>
                  </a:lnTo>
                  <a:lnTo>
                    <a:pt x="1816" y="359"/>
                  </a:lnTo>
                  <a:lnTo>
                    <a:pt x="1815" y="341"/>
                  </a:lnTo>
                  <a:lnTo>
                    <a:pt x="1816" y="322"/>
                  </a:lnTo>
                  <a:lnTo>
                    <a:pt x="1818" y="304"/>
                  </a:lnTo>
                  <a:lnTo>
                    <a:pt x="1822" y="287"/>
                  </a:lnTo>
                  <a:lnTo>
                    <a:pt x="1827" y="270"/>
                  </a:lnTo>
                  <a:lnTo>
                    <a:pt x="1833" y="254"/>
                  </a:lnTo>
                  <a:lnTo>
                    <a:pt x="1841" y="238"/>
                  </a:lnTo>
                  <a:lnTo>
                    <a:pt x="1850" y="223"/>
                  </a:lnTo>
                  <a:lnTo>
                    <a:pt x="1861" y="209"/>
                  </a:lnTo>
                  <a:lnTo>
                    <a:pt x="1872" y="196"/>
                  </a:lnTo>
                  <a:lnTo>
                    <a:pt x="1884" y="184"/>
                  </a:lnTo>
                  <a:lnTo>
                    <a:pt x="1897" y="172"/>
                  </a:lnTo>
                  <a:lnTo>
                    <a:pt x="1911" y="163"/>
                  </a:lnTo>
                  <a:lnTo>
                    <a:pt x="1926" y="153"/>
                  </a:lnTo>
                  <a:lnTo>
                    <a:pt x="1941" y="146"/>
                  </a:lnTo>
                  <a:lnTo>
                    <a:pt x="1958" y="139"/>
                  </a:lnTo>
                  <a:lnTo>
                    <a:pt x="1975" y="134"/>
                  </a:lnTo>
                  <a:lnTo>
                    <a:pt x="1992" y="130"/>
                  </a:lnTo>
                  <a:lnTo>
                    <a:pt x="2010" y="128"/>
                  </a:lnTo>
                  <a:lnTo>
                    <a:pt x="2028" y="127"/>
                  </a:lnTo>
                </a:path>
                <a:path w="5558" h="5489">
                  <a:moveTo>
                    <a:pt x="2292" y="4689"/>
                  </a:moveTo>
                  <a:lnTo>
                    <a:pt x="2287" y="4689"/>
                  </a:lnTo>
                  <a:lnTo>
                    <a:pt x="2281" y="4689"/>
                  </a:lnTo>
                  <a:lnTo>
                    <a:pt x="2275" y="4690"/>
                  </a:lnTo>
                  <a:lnTo>
                    <a:pt x="2269" y="4691"/>
                  </a:lnTo>
                  <a:lnTo>
                    <a:pt x="2262" y="4692"/>
                  </a:lnTo>
                  <a:lnTo>
                    <a:pt x="2256" y="4693"/>
                  </a:lnTo>
                  <a:lnTo>
                    <a:pt x="2249" y="4695"/>
                  </a:lnTo>
                  <a:lnTo>
                    <a:pt x="2241" y="4697"/>
                  </a:lnTo>
                  <a:lnTo>
                    <a:pt x="2234" y="4700"/>
                  </a:lnTo>
                  <a:lnTo>
                    <a:pt x="2227" y="4703"/>
                  </a:lnTo>
                  <a:lnTo>
                    <a:pt x="2220" y="4707"/>
                  </a:lnTo>
                  <a:lnTo>
                    <a:pt x="2213" y="4712"/>
                  </a:lnTo>
                  <a:lnTo>
                    <a:pt x="2206" y="4717"/>
                  </a:lnTo>
                  <a:lnTo>
                    <a:pt x="2199" y="4723"/>
                  </a:lnTo>
                  <a:lnTo>
                    <a:pt x="2193" y="4729"/>
                  </a:lnTo>
                  <a:lnTo>
                    <a:pt x="2187" y="4737"/>
                  </a:lnTo>
                  <a:lnTo>
                    <a:pt x="2181" y="4745"/>
                  </a:lnTo>
                  <a:lnTo>
                    <a:pt x="2176" y="4754"/>
                  </a:lnTo>
                  <a:lnTo>
                    <a:pt x="2171" y="4764"/>
                  </a:lnTo>
                  <a:lnTo>
                    <a:pt x="2167" y="4775"/>
                  </a:lnTo>
                  <a:lnTo>
                    <a:pt x="2164" y="4787"/>
                  </a:lnTo>
                  <a:lnTo>
                    <a:pt x="2161" y="4800"/>
                  </a:lnTo>
                  <a:lnTo>
                    <a:pt x="2159" y="4814"/>
                  </a:lnTo>
                  <a:lnTo>
                    <a:pt x="2158" y="4829"/>
                  </a:lnTo>
                  <a:lnTo>
                    <a:pt x="2158" y="4829"/>
                  </a:lnTo>
                  <a:lnTo>
                    <a:pt x="2158" y="4830"/>
                  </a:lnTo>
                  <a:lnTo>
                    <a:pt x="2158" y="4831"/>
                  </a:lnTo>
                  <a:lnTo>
                    <a:pt x="2158" y="4832"/>
                  </a:lnTo>
                  <a:lnTo>
                    <a:pt x="2157" y="4834"/>
                  </a:lnTo>
                  <a:lnTo>
                    <a:pt x="2157" y="4838"/>
                  </a:lnTo>
                  <a:lnTo>
                    <a:pt x="2157" y="4844"/>
                  </a:lnTo>
                  <a:lnTo>
                    <a:pt x="2157" y="4851"/>
                  </a:lnTo>
                  <a:lnTo>
                    <a:pt x="2157" y="4859"/>
                  </a:lnTo>
                  <a:lnTo>
                    <a:pt x="2157" y="4868"/>
                  </a:lnTo>
                  <a:lnTo>
                    <a:pt x="2157" y="4878"/>
                  </a:lnTo>
                  <a:lnTo>
                    <a:pt x="2158" y="4888"/>
                  </a:lnTo>
                  <a:lnTo>
                    <a:pt x="2159" y="4899"/>
                  </a:lnTo>
                  <a:lnTo>
                    <a:pt x="2160" y="4911"/>
                  </a:lnTo>
                  <a:lnTo>
                    <a:pt x="2162" y="4923"/>
                  </a:lnTo>
                  <a:lnTo>
                    <a:pt x="2164" y="4935"/>
                  </a:lnTo>
                  <a:lnTo>
                    <a:pt x="2167" y="4947"/>
                  </a:lnTo>
                  <a:lnTo>
                    <a:pt x="2171" y="4959"/>
                  </a:lnTo>
                  <a:lnTo>
                    <a:pt x="2176" y="4971"/>
                  </a:lnTo>
                  <a:lnTo>
                    <a:pt x="2181" y="4983"/>
                  </a:lnTo>
                  <a:lnTo>
                    <a:pt x="2187" y="4994"/>
                  </a:lnTo>
                  <a:lnTo>
                    <a:pt x="2194" y="5004"/>
                  </a:lnTo>
                  <a:lnTo>
                    <a:pt x="2201" y="5014"/>
                  </a:lnTo>
                  <a:lnTo>
                    <a:pt x="2210" y="5023"/>
                  </a:lnTo>
                  <a:lnTo>
                    <a:pt x="2220" y="5030"/>
                  </a:lnTo>
                  <a:lnTo>
                    <a:pt x="2230" y="5037"/>
                  </a:lnTo>
                  <a:lnTo>
                    <a:pt x="2240" y="5042"/>
                  </a:lnTo>
                  <a:lnTo>
                    <a:pt x="2252" y="5046"/>
                  </a:lnTo>
                  <a:lnTo>
                    <a:pt x="2265" y="5049"/>
                  </a:lnTo>
                  <a:lnTo>
                    <a:pt x="2278" y="5051"/>
                  </a:lnTo>
                  <a:lnTo>
                    <a:pt x="2292" y="5052"/>
                  </a:lnTo>
                  <a:lnTo>
                    <a:pt x="2294" y="5052"/>
                  </a:lnTo>
                  <a:lnTo>
                    <a:pt x="2308" y="5051"/>
                  </a:lnTo>
                  <a:lnTo>
                    <a:pt x="2322" y="5049"/>
                  </a:lnTo>
                  <a:lnTo>
                    <a:pt x="2334" y="5046"/>
                  </a:lnTo>
                  <a:lnTo>
                    <a:pt x="2346" y="5042"/>
                  </a:lnTo>
                  <a:lnTo>
                    <a:pt x="2356" y="5037"/>
                  </a:lnTo>
                  <a:lnTo>
                    <a:pt x="2366" y="5030"/>
                  </a:lnTo>
                  <a:lnTo>
                    <a:pt x="2376" y="5023"/>
                  </a:lnTo>
                  <a:lnTo>
                    <a:pt x="2385" y="5014"/>
                  </a:lnTo>
                  <a:lnTo>
                    <a:pt x="2393" y="5004"/>
                  </a:lnTo>
                  <a:lnTo>
                    <a:pt x="2399" y="4994"/>
                  </a:lnTo>
                  <a:lnTo>
                    <a:pt x="2406" y="4983"/>
                  </a:lnTo>
                  <a:lnTo>
                    <a:pt x="2411" y="4971"/>
                  </a:lnTo>
                  <a:lnTo>
                    <a:pt x="2415" y="4959"/>
                  </a:lnTo>
                  <a:lnTo>
                    <a:pt x="2419" y="4947"/>
                  </a:lnTo>
                  <a:lnTo>
                    <a:pt x="2422" y="4935"/>
                  </a:lnTo>
                  <a:lnTo>
                    <a:pt x="2424" y="4923"/>
                  </a:lnTo>
                  <a:lnTo>
                    <a:pt x="2426" y="4911"/>
                  </a:lnTo>
                  <a:lnTo>
                    <a:pt x="2428" y="4899"/>
                  </a:lnTo>
                  <a:lnTo>
                    <a:pt x="2428" y="4888"/>
                  </a:lnTo>
                  <a:lnTo>
                    <a:pt x="2429" y="4878"/>
                  </a:lnTo>
                  <a:lnTo>
                    <a:pt x="2429" y="4868"/>
                  </a:lnTo>
                  <a:lnTo>
                    <a:pt x="2429" y="4859"/>
                  </a:lnTo>
                  <a:lnTo>
                    <a:pt x="2429" y="4851"/>
                  </a:lnTo>
                  <a:lnTo>
                    <a:pt x="2429" y="4844"/>
                  </a:lnTo>
                  <a:lnTo>
                    <a:pt x="2429" y="4839"/>
                  </a:lnTo>
                  <a:lnTo>
                    <a:pt x="2428" y="4834"/>
                  </a:lnTo>
                  <a:lnTo>
                    <a:pt x="2428" y="4832"/>
                  </a:lnTo>
                  <a:lnTo>
                    <a:pt x="2428" y="4831"/>
                  </a:lnTo>
                  <a:lnTo>
                    <a:pt x="2428" y="4830"/>
                  </a:lnTo>
                  <a:lnTo>
                    <a:pt x="2428" y="4829"/>
                  </a:lnTo>
                  <a:lnTo>
                    <a:pt x="2428" y="4829"/>
                  </a:lnTo>
                  <a:lnTo>
                    <a:pt x="2427" y="4814"/>
                  </a:lnTo>
                  <a:lnTo>
                    <a:pt x="2425" y="4800"/>
                  </a:lnTo>
                  <a:lnTo>
                    <a:pt x="2422" y="4787"/>
                  </a:lnTo>
                  <a:lnTo>
                    <a:pt x="2419" y="4775"/>
                  </a:lnTo>
                  <a:lnTo>
                    <a:pt x="2415" y="4764"/>
                  </a:lnTo>
                  <a:lnTo>
                    <a:pt x="2410" y="4755"/>
                  </a:lnTo>
                  <a:lnTo>
                    <a:pt x="2405" y="4746"/>
                  </a:lnTo>
                  <a:lnTo>
                    <a:pt x="2399" y="4737"/>
                  </a:lnTo>
                  <a:lnTo>
                    <a:pt x="2394" y="4730"/>
                  </a:lnTo>
                  <a:lnTo>
                    <a:pt x="2387" y="4723"/>
                  </a:lnTo>
                  <a:lnTo>
                    <a:pt x="2380" y="4717"/>
                  </a:lnTo>
                  <a:lnTo>
                    <a:pt x="2373" y="4712"/>
                  </a:lnTo>
                  <a:lnTo>
                    <a:pt x="2366" y="4708"/>
                  </a:lnTo>
                  <a:lnTo>
                    <a:pt x="2359" y="4704"/>
                  </a:lnTo>
                  <a:lnTo>
                    <a:pt x="2351" y="4700"/>
                  </a:lnTo>
                  <a:lnTo>
                    <a:pt x="2344" y="4697"/>
                  </a:lnTo>
                  <a:lnTo>
                    <a:pt x="2336" y="4695"/>
                  </a:lnTo>
                  <a:lnTo>
                    <a:pt x="2329" y="4693"/>
                  </a:lnTo>
                  <a:lnTo>
                    <a:pt x="2322" y="4692"/>
                  </a:lnTo>
                  <a:lnTo>
                    <a:pt x="2314" y="4691"/>
                  </a:lnTo>
                  <a:lnTo>
                    <a:pt x="2307" y="4690"/>
                  </a:lnTo>
                  <a:lnTo>
                    <a:pt x="2300" y="4689"/>
                  </a:lnTo>
                  <a:lnTo>
                    <a:pt x="2294" y="4689"/>
                  </a:lnTo>
                  <a:lnTo>
                    <a:pt x="2292" y="4689"/>
                  </a:lnTo>
                  <a:close/>
                  <a:moveTo>
                    <a:pt x="2292" y="4642"/>
                  </a:moveTo>
                  <a:lnTo>
                    <a:pt x="2295" y="4642"/>
                  </a:lnTo>
                  <a:lnTo>
                    <a:pt x="2312" y="4643"/>
                  </a:lnTo>
                  <a:lnTo>
                    <a:pt x="2330" y="4645"/>
                  </a:lnTo>
                  <a:lnTo>
                    <a:pt x="2346" y="4648"/>
                  </a:lnTo>
                  <a:lnTo>
                    <a:pt x="2361" y="4653"/>
                  </a:lnTo>
                  <a:lnTo>
                    <a:pt x="2376" y="4659"/>
                  </a:lnTo>
                  <a:lnTo>
                    <a:pt x="2390" y="4666"/>
                  </a:lnTo>
                  <a:lnTo>
                    <a:pt x="2397" y="4670"/>
                  </a:lnTo>
                  <a:lnTo>
                    <a:pt x="2403" y="4675"/>
                  </a:lnTo>
                  <a:lnTo>
                    <a:pt x="2410" y="4680"/>
                  </a:lnTo>
                  <a:lnTo>
                    <a:pt x="2417" y="4686"/>
                  </a:lnTo>
                  <a:lnTo>
                    <a:pt x="2423" y="4692"/>
                  </a:lnTo>
                  <a:lnTo>
                    <a:pt x="2429" y="4699"/>
                  </a:lnTo>
                  <a:lnTo>
                    <a:pt x="2436" y="4706"/>
                  </a:lnTo>
                  <a:lnTo>
                    <a:pt x="2442" y="4715"/>
                  </a:lnTo>
                  <a:lnTo>
                    <a:pt x="2448" y="4723"/>
                  </a:lnTo>
                  <a:lnTo>
                    <a:pt x="2453" y="4733"/>
                  </a:lnTo>
                  <a:lnTo>
                    <a:pt x="2458" y="4744"/>
                  </a:lnTo>
                  <a:lnTo>
                    <a:pt x="2462" y="4755"/>
                  </a:lnTo>
                  <a:lnTo>
                    <a:pt x="2466" y="4767"/>
                  </a:lnTo>
                  <a:lnTo>
                    <a:pt x="2470" y="4781"/>
                  </a:lnTo>
                  <a:lnTo>
                    <a:pt x="2472" y="4795"/>
                  </a:lnTo>
                  <a:lnTo>
                    <a:pt x="2474" y="4810"/>
                  </a:lnTo>
                  <a:lnTo>
                    <a:pt x="2476" y="4826"/>
                  </a:lnTo>
                  <a:lnTo>
                    <a:pt x="2476" y="4829"/>
                  </a:lnTo>
                  <a:lnTo>
                    <a:pt x="2476" y="4833"/>
                  </a:lnTo>
                  <a:lnTo>
                    <a:pt x="2476" y="4839"/>
                  </a:lnTo>
                  <a:lnTo>
                    <a:pt x="2477" y="4846"/>
                  </a:lnTo>
                  <a:lnTo>
                    <a:pt x="2477" y="4855"/>
                  </a:lnTo>
                  <a:lnTo>
                    <a:pt x="2477" y="4865"/>
                  </a:lnTo>
                  <a:lnTo>
                    <a:pt x="2477" y="4875"/>
                  </a:lnTo>
                  <a:lnTo>
                    <a:pt x="2476" y="4887"/>
                  </a:lnTo>
                  <a:lnTo>
                    <a:pt x="2475" y="4899"/>
                  </a:lnTo>
                  <a:lnTo>
                    <a:pt x="2474" y="4912"/>
                  </a:lnTo>
                  <a:lnTo>
                    <a:pt x="2472" y="4925"/>
                  </a:lnTo>
                  <a:lnTo>
                    <a:pt x="2469" y="4939"/>
                  </a:lnTo>
                  <a:lnTo>
                    <a:pt x="2466" y="4953"/>
                  </a:lnTo>
                  <a:lnTo>
                    <a:pt x="2462" y="4967"/>
                  </a:lnTo>
                  <a:lnTo>
                    <a:pt x="2457" y="4981"/>
                  </a:lnTo>
                  <a:lnTo>
                    <a:pt x="2452" y="4995"/>
                  </a:lnTo>
                  <a:lnTo>
                    <a:pt x="2445" y="5008"/>
                  </a:lnTo>
                  <a:lnTo>
                    <a:pt x="2438" y="5021"/>
                  </a:lnTo>
                  <a:lnTo>
                    <a:pt x="2430" y="5034"/>
                  </a:lnTo>
                  <a:lnTo>
                    <a:pt x="2420" y="5046"/>
                  </a:lnTo>
                  <a:lnTo>
                    <a:pt x="2410" y="5057"/>
                  </a:lnTo>
                  <a:lnTo>
                    <a:pt x="2398" y="5066"/>
                  </a:lnTo>
                  <a:lnTo>
                    <a:pt x="2386" y="5075"/>
                  </a:lnTo>
                  <a:lnTo>
                    <a:pt x="2372" y="5082"/>
                  </a:lnTo>
                  <a:lnTo>
                    <a:pt x="2359" y="5088"/>
                  </a:lnTo>
                  <a:lnTo>
                    <a:pt x="2344" y="5093"/>
                  </a:lnTo>
                  <a:lnTo>
                    <a:pt x="2329" y="5096"/>
                  </a:lnTo>
                  <a:lnTo>
                    <a:pt x="2312" y="5098"/>
                  </a:lnTo>
                  <a:lnTo>
                    <a:pt x="2296" y="5099"/>
                  </a:lnTo>
                  <a:lnTo>
                    <a:pt x="2290" y="5099"/>
                  </a:lnTo>
                  <a:lnTo>
                    <a:pt x="2273" y="5098"/>
                  </a:lnTo>
                  <a:lnTo>
                    <a:pt x="2257" y="5096"/>
                  </a:lnTo>
                  <a:lnTo>
                    <a:pt x="2242" y="5093"/>
                  </a:lnTo>
                  <a:lnTo>
                    <a:pt x="2227" y="5088"/>
                  </a:lnTo>
                  <a:lnTo>
                    <a:pt x="2213" y="5082"/>
                  </a:lnTo>
                  <a:lnTo>
                    <a:pt x="2200" y="5075"/>
                  </a:lnTo>
                  <a:lnTo>
                    <a:pt x="2188" y="5066"/>
                  </a:lnTo>
                  <a:lnTo>
                    <a:pt x="2177" y="5057"/>
                  </a:lnTo>
                  <a:lnTo>
                    <a:pt x="2166" y="5046"/>
                  </a:lnTo>
                  <a:lnTo>
                    <a:pt x="2156" y="5034"/>
                  </a:lnTo>
                  <a:lnTo>
                    <a:pt x="2148" y="5021"/>
                  </a:lnTo>
                  <a:lnTo>
                    <a:pt x="2141" y="5008"/>
                  </a:lnTo>
                  <a:lnTo>
                    <a:pt x="2134" y="4995"/>
                  </a:lnTo>
                  <a:lnTo>
                    <a:pt x="2129" y="4981"/>
                  </a:lnTo>
                  <a:lnTo>
                    <a:pt x="2124" y="4967"/>
                  </a:lnTo>
                  <a:lnTo>
                    <a:pt x="2120" y="4953"/>
                  </a:lnTo>
                  <a:lnTo>
                    <a:pt x="2117" y="4939"/>
                  </a:lnTo>
                  <a:lnTo>
                    <a:pt x="2114" y="4925"/>
                  </a:lnTo>
                  <a:lnTo>
                    <a:pt x="2113" y="4912"/>
                  </a:lnTo>
                  <a:lnTo>
                    <a:pt x="2111" y="4899"/>
                  </a:lnTo>
                  <a:lnTo>
                    <a:pt x="2110" y="4887"/>
                  </a:lnTo>
                  <a:lnTo>
                    <a:pt x="2110" y="4875"/>
                  </a:lnTo>
                  <a:lnTo>
                    <a:pt x="2109" y="4865"/>
                  </a:lnTo>
                  <a:lnTo>
                    <a:pt x="2109" y="4855"/>
                  </a:lnTo>
                  <a:lnTo>
                    <a:pt x="2110" y="4846"/>
                  </a:lnTo>
                  <a:lnTo>
                    <a:pt x="2110" y="4839"/>
                  </a:lnTo>
                  <a:lnTo>
                    <a:pt x="2110" y="4833"/>
                  </a:lnTo>
                  <a:lnTo>
                    <a:pt x="2111" y="4829"/>
                  </a:lnTo>
                  <a:lnTo>
                    <a:pt x="2111" y="4826"/>
                  </a:lnTo>
                  <a:lnTo>
                    <a:pt x="2112" y="4810"/>
                  </a:lnTo>
                  <a:lnTo>
                    <a:pt x="2114" y="4795"/>
                  </a:lnTo>
                  <a:lnTo>
                    <a:pt x="2117" y="4781"/>
                  </a:lnTo>
                  <a:lnTo>
                    <a:pt x="2120" y="4767"/>
                  </a:lnTo>
                  <a:lnTo>
                    <a:pt x="2124" y="4755"/>
                  </a:lnTo>
                  <a:lnTo>
                    <a:pt x="2128" y="4743"/>
                  </a:lnTo>
                  <a:lnTo>
                    <a:pt x="2134" y="4733"/>
                  </a:lnTo>
                  <a:lnTo>
                    <a:pt x="2139" y="4723"/>
                  </a:lnTo>
                  <a:lnTo>
                    <a:pt x="2145" y="4714"/>
                  </a:lnTo>
                  <a:lnTo>
                    <a:pt x="2151" y="4705"/>
                  </a:lnTo>
                  <a:lnTo>
                    <a:pt x="2157" y="4698"/>
                  </a:lnTo>
                  <a:lnTo>
                    <a:pt x="2163" y="4691"/>
                  </a:lnTo>
                  <a:lnTo>
                    <a:pt x="2170" y="4685"/>
                  </a:lnTo>
                  <a:lnTo>
                    <a:pt x="2177" y="4679"/>
                  </a:lnTo>
                  <a:lnTo>
                    <a:pt x="2184" y="4674"/>
                  </a:lnTo>
                  <a:lnTo>
                    <a:pt x="2191" y="4670"/>
                  </a:lnTo>
                  <a:lnTo>
                    <a:pt x="2197" y="4666"/>
                  </a:lnTo>
                  <a:lnTo>
                    <a:pt x="2211" y="4659"/>
                  </a:lnTo>
                  <a:lnTo>
                    <a:pt x="2225" y="4653"/>
                  </a:lnTo>
                  <a:lnTo>
                    <a:pt x="2238" y="4649"/>
                  </a:lnTo>
                  <a:lnTo>
                    <a:pt x="2251" y="4646"/>
                  </a:lnTo>
                  <a:lnTo>
                    <a:pt x="2263" y="4644"/>
                  </a:lnTo>
                  <a:lnTo>
                    <a:pt x="2274" y="4642"/>
                  </a:lnTo>
                  <a:lnTo>
                    <a:pt x="2284" y="4642"/>
                  </a:lnTo>
                  <a:lnTo>
                    <a:pt x="2292" y="4642"/>
                  </a:lnTo>
                </a:path>
                <a:path w="5558" h="5489">
                  <a:moveTo>
                    <a:pt x="2175" y="5097"/>
                  </a:moveTo>
                  <a:lnTo>
                    <a:pt x="2180" y="5097"/>
                  </a:lnTo>
                  <a:lnTo>
                    <a:pt x="2185" y="5099"/>
                  </a:lnTo>
                  <a:lnTo>
                    <a:pt x="2189" y="5103"/>
                  </a:lnTo>
                  <a:lnTo>
                    <a:pt x="2192" y="5107"/>
                  </a:lnTo>
                  <a:lnTo>
                    <a:pt x="2195" y="5111"/>
                  </a:lnTo>
                  <a:lnTo>
                    <a:pt x="2197" y="5117"/>
                  </a:lnTo>
                  <a:lnTo>
                    <a:pt x="2197" y="5122"/>
                  </a:lnTo>
                  <a:lnTo>
                    <a:pt x="2196" y="5127"/>
                  </a:lnTo>
                  <a:lnTo>
                    <a:pt x="2194" y="5132"/>
                  </a:lnTo>
                  <a:lnTo>
                    <a:pt x="2191" y="5136"/>
                  </a:lnTo>
                  <a:lnTo>
                    <a:pt x="2187" y="5140"/>
                  </a:lnTo>
                  <a:lnTo>
                    <a:pt x="2186" y="5140"/>
                  </a:lnTo>
                  <a:lnTo>
                    <a:pt x="2184" y="5142"/>
                  </a:lnTo>
                  <a:lnTo>
                    <a:pt x="2181" y="5144"/>
                  </a:lnTo>
                  <a:lnTo>
                    <a:pt x="2176" y="5146"/>
                  </a:lnTo>
                  <a:lnTo>
                    <a:pt x="2171" y="5150"/>
                  </a:lnTo>
                  <a:lnTo>
                    <a:pt x="2166" y="5153"/>
                  </a:lnTo>
                  <a:lnTo>
                    <a:pt x="2159" y="5157"/>
                  </a:lnTo>
                  <a:lnTo>
                    <a:pt x="2151" y="5162"/>
                  </a:lnTo>
                  <a:lnTo>
                    <a:pt x="2143" y="5166"/>
                  </a:lnTo>
                  <a:lnTo>
                    <a:pt x="2134" y="5171"/>
                  </a:lnTo>
                  <a:lnTo>
                    <a:pt x="2124" y="5176"/>
                  </a:lnTo>
                  <a:lnTo>
                    <a:pt x="2113" y="5181"/>
                  </a:lnTo>
                  <a:lnTo>
                    <a:pt x="2102" y="5186"/>
                  </a:lnTo>
                  <a:lnTo>
                    <a:pt x="2091" y="5191"/>
                  </a:lnTo>
                  <a:lnTo>
                    <a:pt x="2079" y="5196"/>
                  </a:lnTo>
                  <a:lnTo>
                    <a:pt x="2066" y="5201"/>
                  </a:lnTo>
                  <a:lnTo>
                    <a:pt x="2053" y="5205"/>
                  </a:lnTo>
                  <a:lnTo>
                    <a:pt x="2040" y="5209"/>
                  </a:lnTo>
                  <a:lnTo>
                    <a:pt x="2026" y="5213"/>
                  </a:lnTo>
                  <a:lnTo>
                    <a:pt x="2018" y="5216"/>
                  </a:lnTo>
                  <a:lnTo>
                    <a:pt x="2011" y="5221"/>
                  </a:lnTo>
                  <a:lnTo>
                    <a:pt x="2004" y="5226"/>
                  </a:lnTo>
                  <a:lnTo>
                    <a:pt x="1999" y="5232"/>
                  </a:lnTo>
                  <a:lnTo>
                    <a:pt x="1995" y="5238"/>
                  </a:lnTo>
                  <a:lnTo>
                    <a:pt x="1991" y="5245"/>
                  </a:lnTo>
                  <a:lnTo>
                    <a:pt x="1988" y="5252"/>
                  </a:lnTo>
                  <a:lnTo>
                    <a:pt x="1985" y="5260"/>
                  </a:lnTo>
                  <a:lnTo>
                    <a:pt x="1984" y="5268"/>
                  </a:lnTo>
                  <a:lnTo>
                    <a:pt x="1982" y="5277"/>
                  </a:lnTo>
                  <a:lnTo>
                    <a:pt x="1981" y="5285"/>
                  </a:lnTo>
                  <a:lnTo>
                    <a:pt x="1980" y="5294"/>
                  </a:lnTo>
                  <a:lnTo>
                    <a:pt x="1980" y="5303"/>
                  </a:lnTo>
                  <a:lnTo>
                    <a:pt x="1979" y="5311"/>
                  </a:lnTo>
                  <a:lnTo>
                    <a:pt x="1979" y="5313"/>
                  </a:lnTo>
                  <a:lnTo>
                    <a:pt x="1979" y="5316"/>
                  </a:lnTo>
                  <a:lnTo>
                    <a:pt x="1979" y="5324"/>
                  </a:lnTo>
                  <a:lnTo>
                    <a:pt x="1979" y="5334"/>
                  </a:lnTo>
                  <a:lnTo>
                    <a:pt x="1980" y="5343"/>
                  </a:lnTo>
                  <a:lnTo>
                    <a:pt x="1981" y="5353"/>
                  </a:lnTo>
                  <a:lnTo>
                    <a:pt x="1981" y="5362"/>
                  </a:lnTo>
                  <a:lnTo>
                    <a:pt x="1983" y="5370"/>
                  </a:lnTo>
                  <a:lnTo>
                    <a:pt x="1988" y="5373"/>
                  </a:lnTo>
                  <a:lnTo>
                    <a:pt x="1995" y="5376"/>
                  </a:lnTo>
                  <a:lnTo>
                    <a:pt x="2003" y="5380"/>
                  </a:lnTo>
                  <a:lnTo>
                    <a:pt x="2012" y="5384"/>
                  </a:lnTo>
                  <a:lnTo>
                    <a:pt x="2022" y="5389"/>
                  </a:lnTo>
                  <a:lnTo>
                    <a:pt x="2034" y="5394"/>
                  </a:lnTo>
                  <a:lnTo>
                    <a:pt x="2047" y="5399"/>
                  </a:lnTo>
                  <a:lnTo>
                    <a:pt x="2062" y="5404"/>
                  </a:lnTo>
                  <a:lnTo>
                    <a:pt x="2077" y="5409"/>
                  </a:lnTo>
                  <a:lnTo>
                    <a:pt x="2094" y="5415"/>
                  </a:lnTo>
                  <a:lnTo>
                    <a:pt x="2112" y="5420"/>
                  </a:lnTo>
                  <a:lnTo>
                    <a:pt x="2130" y="5424"/>
                  </a:lnTo>
                  <a:lnTo>
                    <a:pt x="2151" y="5428"/>
                  </a:lnTo>
                  <a:lnTo>
                    <a:pt x="2172" y="5432"/>
                  </a:lnTo>
                  <a:lnTo>
                    <a:pt x="2194" y="5435"/>
                  </a:lnTo>
                  <a:lnTo>
                    <a:pt x="2217" y="5438"/>
                  </a:lnTo>
                  <a:lnTo>
                    <a:pt x="2241" y="5440"/>
                  </a:lnTo>
                  <a:lnTo>
                    <a:pt x="2267" y="5442"/>
                  </a:lnTo>
                  <a:lnTo>
                    <a:pt x="2293" y="5442"/>
                  </a:lnTo>
                  <a:lnTo>
                    <a:pt x="2319" y="5442"/>
                  </a:lnTo>
                  <a:lnTo>
                    <a:pt x="2345" y="5440"/>
                  </a:lnTo>
                  <a:lnTo>
                    <a:pt x="2369" y="5438"/>
                  </a:lnTo>
                  <a:lnTo>
                    <a:pt x="2393" y="5435"/>
                  </a:lnTo>
                  <a:lnTo>
                    <a:pt x="2415" y="5432"/>
                  </a:lnTo>
                  <a:lnTo>
                    <a:pt x="2436" y="5428"/>
                  </a:lnTo>
                  <a:lnTo>
                    <a:pt x="2456" y="5424"/>
                  </a:lnTo>
                  <a:lnTo>
                    <a:pt x="2475" y="5420"/>
                  </a:lnTo>
                  <a:lnTo>
                    <a:pt x="2493" y="5415"/>
                  </a:lnTo>
                  <a:lnTo>
                    <a:pt x="2509" y="5410"/>
                  </a:lnTo>
                  <a:lnTo>
                    <a:pt x="2525" y="5405"/>
                  </a:lnTo>
                  <a:lnTo>
                    <a:pt x="2539" y="5399"/>
                  </a:lnTo>
                  <a:lnTo>
                    <a:pt x="2552" y="5394"/>
                  </a:lnTo>
                  <a:lnTo>
                    <a:pt x="2564" y="5389"/>
                  </a:lnTo>
                  <a:lnTo>
                    <a:pt x="2574" y="5385"/>
                  </a:lnTo>
                  <a:lnTo>
                    <a:pt x="2583" y="5380"/>
                  </a:lnTo>
                  <a:lnTo>
                    <a:pt x="2591" y="5376"/>
                  </a:lnTo>
                  <a:lnTo>
                    <a:pt x="2598" y="5373"/>
                  </a:lnTo>
                  <a:lnTo>
                    <a:pt x="2603" y="5370"/>
                  </a:lnTo>
                  <a:lnTo>
                    <a:pt x="2605" y="5362"/>
                  </a:lnTo>
                  <a:lnTo>
                    <a:pt x="2606" y="5353"/>
                  </a:lnTo>
                  <a:lnTo>
                    <a:pt x="2606" y="5344"/>
                  </a:lnTo>
                  <a:lnTo>
                    <a:pt x="2607" y="5334"/>
                  </a:lnTo>
                  <a:lnTo>
                    <a:pt x="2607" y="5324"/>
                  </a:lnTo>
                  <a:lnTo>
                    <a:pt x="2607" y="5316"/>
                  </a:lnTo>
                  <a:lnTo>
                    <a:pt x="2607" y="5311"/>
                  </a:lnTo>
                  <a:lnTo>
                    <a:pt x="2607" y="5303"/>
                  </a:lnTo>
                  <a:lnTo>
                    <a:pt x="2606" y="5294"/>
                  </a:lnTo>
                  <a:lnTo>
                    <a:pt x="2605" y="5285"/>
                  </a:lnTo>
                  <a:lnTo>
                    <a:pt x="2604" y="5277"/>
                  </a:lnTo>
                  <a:lnTo>
                    <a:pt x="2602" y="5268"/>
                  </a:lnTo>
                  <a:lnTo>
                    <a:pt x="2601" y="5260"/>
                  </a:lnTo>
                  <a:lnTo>
                    <a:pt x="2598" y="5253"/>
                  </a:lnTo>
                  <a:lnTo>
                    <a:pt x="2595" y="5245"/>
                  </a:lnTo>
                  <a:lnTo>
                    <a:pt x="2591" y="5238"/>
                  </a:lnTo>
                  <a:lnTo>
                    <a:pt x="2587" y="5232"/>
                  </a:lnTo>
                  <a:lnTo>
                    <a:pt x="2582" y="5226"/>
                  </a:lnTo>
                  <a:lnTo>
                    <a:pt x="2575" y="5221"/>
                  </a:lnTo>
                  <a:lnTo>
                    <a:pt x="2568" y="5217"/>
                  </a:lnTo>
                  <a:lnTo>
                    <a:pt x="2560" y="5213"/>
                  </a:lnTo>
                  <a:lnTo>
                    <a:pt x="2546" y="5210"/>
                  </a:lnTo>
                  <a:lnTo>
                    <a:pt x="2533" y="5205"/>
                  </a:lnTo>
                  <a:lnTo>
                    <a:pt x="2520" y="5201"/>
                  </a:lnTo>
                  <a:lnTo>
                    <a:pt x="2507" y="5196"/>
                  </a:lnTo>
                  <a:lnTo>
                    <a:pt x="2495" y="5191"/>
                  </a:lnTo>
                  <a:lnTo>
                    <a:pt x="2484" y="5186"/>
                  </a:lnTo>
                  <a:lnTo>
                    <a:pt x="2473" y="5181"/>
                  </a:lnTo>
                  <a:lnTo>
                    <a:pt x="2462" y="5176"/>
                  </a:lnTo>
                  <a:lnTo>
                    <a:pt x="2452" y="5171"/>
                  </a:lnTo>
                  <a:lnTo>
                    <a:pt x="2443" y="5166"/>
                  </a:lnTo>
                  <a:lnTo>
                    <a:pt x="2435" y="5162"/>
                  </a:lnTo>
                  <a:lnTo>
                    <a:pt x="2427" y="5158"/>
                  </a:lnTo>
                  <a:lnTo>
                    <a:pt x="2421" y="5153"/>
                  </a:lnTo>
                  <a:lnTo>
                    <a:pt x="2415" y="5150"/>
                  </a:lnTo>
                  <a:lnTo>
                    <a:pt x="2410" y="5147"/>
                  </a:lnTo>
                  <a:lnTo>
                    <a:pt x="2406" y="5144"/>
                  </a:lnTo>
                  <a:lnTo>
                    <a:pt x="2403" y="5142"/>
                  </a:lnTo>
                  <a:lnTo>
                    <a:pt x="2401" y="5141"/>
                  </a:lnTo>
                  <a:lnTo>
                    <a:pt x="2399" y="5140"/>
                  </a:lnTo>
                  <a:lnTo>
                    <a:pt x="2395" y="5136"/>
                  </a:lnTo>
                  <a:lnTo>
                    <a:pt x="2392" y="5132"/>
                  </a:lnTo>
                  <a:lnTo>
                    <a:pt x="2390" y="5127"/>
                  </a:lnTo>
                  <a:lnTo>
                    <a:pt x="2389" y="5122"/>
                  </a:lnTo>
                  <a:lnTo>
                    <a:pt x="2390" y="5117"/>
                  </a:lnTo>
                  <a:lnTo>
                    <a:pt x="2391" y="5112"/>
                  </a:lnTo>
                  <a:lnTo>
                    <a:pt x="2394" y="5107"/>
                  </a:lnTo>
                  <a:lnTo>
                    <a:pt x="2397" y="5103"/>
                  </a:lnTo>
                  <a:lnTo>
                    <a:pt x="2402" y="5100"/>
                  </a:lnTo>
                  <a:lnTo>
                    <a:pt x="2406" y="5098"/>
                  </a:lnTo>
                  <a:lnTo>
                    <a:pt x="2412" y="5097"/>
                  </a:lnTo>
                  <a:lnTo>
                    <a:pt x="2417" y="5097"/>
                  </a:lnTo>
                  <a:lnTo>
                    <a:pt x="2422" y="5098"/>
                  </a:lnTo>
                  <a:lnTo>
                    <a:pt x="2427" y="5101"/>
                  </a:lnTo>
                  <a:lnTo>
                    <a:pt x="2427" y="5102"/>
                  </a:lnTo>
                  <a:lnTo>
                    <a:pt x="2429" y="5103"/>
                  </a:lnTo>
                  <a:lnTo>
                    <a:pt x="2432" y="5105"/>
                  </a:lnTo>
                  <a:lnTo>
                    <a:pt x="2436" y="5107"/>
                  </a:lnTo>
                  <a:lnTo>
                    <a:pt x="2441" y="5110"/>
                  </a:lnTo>
                  <a:lnTo>
                    <a:pt x="2447" y="5114"/>
                  </a:lnTo>
                  <a:lnTo>
                    <a:pt x="2454" y="5118"/>
                  </a:lnTo>
                  <a:lnTo>
                    <a:pt x="2462" y="5122"/>
                  </a:lnTo>
                  <a:lnTo>
                    <a:pt x="2470" y="5127"/>
                  </a:lnTo>
                  <a:lnTo>
                    <a:pt x="2479" y="5132"/>
                  </a:lnTo>
                  <a:lnTo>
                    <a:pt x="2489" y="5136"/>
                  </a:lnTo>
                  <a:lnTo>
                    <a:pt x="2500" y="5141"/>
                  </a:lnTo>
                  <a:lnTo>
                    <a:pt x="2511" y="5146"/>
                  </a:lnTo>
                  <a:lnTo>
                    <a:pt x="2522" y="5151"/>
                  </a:lnTo>
                  <a:lnTo>
                    <a:pt x="2534" y="5156"/>
                  </a:lnTo>
                  <a:lnTo>
                    <a:pt x="2547" y="5160"/>
                  </a:lnTo>
                  <a:lnTo>
                    <a:pt x="2559" y="5164"/>
                  </a:lnTo>
                  <a:lnTo>
                    <a:pt x="2573" y="5167"/>
                  </a:lnTo>
                  <a:lnTo>
                    <a:pt x="2573" y="5168"/>
                  </a:lnTo>
                  <a:lnTo>
                    <a:pt x="2574" y="5168"/>
                  </a:lnTo>
                  <a:lnTo>
                    <a:pt x="2585" y="5172"/>
                  </a:lnTo>
                  <a:lnTo>
                    <a:pt x="2595" y="5177"/>
                  </a:lnTo>
                  <a:lnTo>
                    <a:pt x="2604" y="5183"/>
                  </a:lnTo>
                  <a:lnTo>
                    <a:pt x="2612" y="5189"/>
                  </a:lnTo>
                  <a:lnTo>
                    <a:pt x="2619" y="5196"/>
                  </a:lnTo>
                  <a:lnTo>
                    <a:pt x="2625" y="5204"/>
                  </a:lnTo>
                  <a:lnTo>
                    <a:pt x="2630" y="5211"/>
                  </a:lnTo>
                  <a:lnTo>
                    <a:pt x="2635" y="5219"/>
                  </a:lnTo>
                  <a:lnTo>
                    <a:pt x="2639" y="5227"/>
                  </a:lnTo>
                  <a:lnTo>
                    <a:pt x="2642" y="5236"/>
                  </a:lnTo>
                  <a:lnTo>
                    <a:pt x="2645" y="5244"/>
                  </a:lnTo>
                  <a:lnTo>
                    <a:pt x="2648" y="5252"/>
                  </a:lnTo>
                  <a:lnTo>
                    <a:pt x="2649" y="5261"/>
                  </a:lnTo>
                  <a:lnTo>
                    <a:pt x="2651" y="5269"/>
                  </a:lnTo>
                  <a:lnTo>
                    <a:pt x="2652" y="5277"/>
                  </a:lnTo>
                  <a:lnTo>
                    <a:pt x="2653" y="5284"/>
                  </a:lnTo>
                  <a:lnTo>
                    <a:pt x="2653" y="5291"/>
                  </a:lnTo>
                  <a:lnTo>
                    <a:pt x="2654" y="5298"/>
                  </a:lnTo>
                  <a:lnTo>
                    <a:pt x="2654" y="5304"/>
                  </a:lnTo>
                  <a:lnTo>
                    <a:pt x="2654" y="5310"/>
                  </a:lnTo>
                  <a:lnTo>
                    <a:pt x="2654" y="5312"/>
                  </a:lnTo>
                  <a:lnTo>
                    <a:pt x="2654" y="5314"/>
                  </a:lnTo>
                  <a:lnTo>
                    <a:pt x="2654" y="5315"/>
                  </a:lnTo>
                  <a:lnTo>
                    <a:pt x="2654" y="5318"/>
                  </a:lnTo>
                  <a:lnTo>
                    <a:pt x="2654" y="5323"/>
                  </a:lnTo>
                  <a:lnTo>
                    <a:pt x="2654" y="5330"/>
                  </a:lnTo>
                  <a:lnTo>
                    <a:pt x="2654" y="5337"/>
                  </a:lnTo>
                  <a:lnTo>
                    <a:pt x="2654" y="5345"/>
                  </a:lnTo>
                  <a:lnTo>
                    <a:pt x="2653" y="5354"/>
                  </a:lnTo>
                  <a:lnTo>
                    <a:pt x="2652" y="5362"/>
                  </a:lnTo>
                  <a:lnTo>
                    <a:pt x="2651" y="5371"/>
                  </a:lnTo>
                  <a:lnTo>
                    <a:pt x="2650" y="5380"/>
                  </a:lnTo>
                  <a:lnTo>
                    <a:pt x="2648" y="5388"/>
                  </a:lnTo>
                  <a:lnTo>
                    <a:pt x="2646" y="5394"/>
                  </a:lnTo>
                  <a:lnTo>
                    <a:pt x="2644" y="5399"/>
                  </a:lnTo>
                  <a:lnTo>
                    <a:pt x="2640" y="5403"/>
                  </a:lnTo>
                  <a:lnTo>
                    <a:pt x="2637" y="5405"/>
                  </a:lnTo>
                  <a:lnTo>
                    <a:pt x="2636" y="5406"/>
                  </a:lnTo>
                  <a:lnTo>
                    <a:pt x="2633" y="5408"/>
                  </a:lnTo>
                  <a:lnTo>
                    <a:pt x="2630" y="5410"/>
                  </a:lnTo>
                  <a:lnTo>
                    <a:pt x="2625" y="5412"/>
                  </a:lnTo>
                  <a:lnTo>
                    <a:pt x="2619" y="5415"/>
                  </a:lnTo>
                  <a:lnTo>
                    <a:pt x="2612" y="5419"/>
                  </a:lnTo>
                  <a:lnTo>
                    <a:pt x="2605" y="5423"/>
                  </a:lnTo>
                  <a:lnTo>
                    <a:pt x="2595" y="5427"/>
                  </a:lnTo>
                  <a:lnTo>
                    <a:pt x="2585" y="5432"/>
                  </a:lnTo>
                  <a:lnTo>
                    <a:pt x="2574" y="5436"/>
                  </a:lnTo>
                  <a:lnTo>
                    <a:pt x="2562" y="5441"/>
                  </a:lnTo>
                  <a:lnTo>
                    <a:pt x="2549" y="5446"/>
                  </a:lnTo>
                  <a:lnTo>
                    <a:pt x="2535" y="5451"/>
                  </a:lnTo>
                  <a:lnTo>
                    <a:pt x="2520" y="5456"/>
                  </a:lnTo>
                  <a:lnTo>
                    <a:pt x="2504" y="5461"/>
                  </a:lnTo>
                  <a:lnTo>
                    <a:pt x="2487" y="5465"/>
                  </a:lnTo>
                  <a:lnTo>
                    <a:pt x="2469" y="5470"/>
                  </a:lnTo>
                  <a:lnTo>
                    <a:pt x="2450" y="5474"/>
                  </a:lnTo>
                  <a:lnTo>
                    <a:pt x="2430" y="5477"/>
                  </a:lnTo>
                  <a:lnTo>
                    <a:pt x="2410" y="5481"/>
                  </a:lnTo>
                  <a:lnTo>
                    <a:pt x="2388" y="5484"/>
                  </a:lnTo>
                  <a:lnTo>
                    <a:pt x="2366" y="5486"/>
                  </a:lnTo>
                  <a:lnTo>
                    <a:pt x="2342" y="5488"/>
                  </a:lnTo>
                  <a:lnTo>
                    <a:pt x="2318" y="5489"/>
                  </a:lnTo>
                  <a:lnTo>
                    <a:pt x="2293" y="5489"/>
                  </a:lnTo>
                  <a:lnTo>
                    <a:pt x="2267" y="5489"/>
                  </a:lnTo>
                  <a:lnTo>
                    <a:pt x="2242" y="5488"/>
                  </a:lnTo>
                  <a:lnTo>
                    <a:pt x="2218" y="5486"/>
                  </a:lnTo>
                  <a:lnTo>
                    <a:pt x="2195" y="5483"/>
                  </a:lnTo>
                  <a:lnTo>
                    <a:pt x="2173" y="5480"/>
                  </a:lnTo>
                  <a:lnTo>
                    <a:pt x="2151" y="5477"/>
                  </a:lnTo>
                  <a:lnTo>
                    <a:pt x="2131" y="5473"/>
                  </a:lnTo>
                  <a:lnTo>
                    <a:pt x="2111" y="5468"/>
                  </a:lnTo>
                  <a:lnTo>
                    <a:pt x="2093" y="5463"/>
                  </a:lnTo>
                  <a:lnTo>
                    <a:pt x="2076" y="5459"/>
                  </a:lnTo>
                  <a:lnTo>
                    <a:pt x="2059" y="5454"/>
                  </a:lnTo>
                  <a:lnTo>
                    <a:pt x="2044" y="5448"/>
                  </a:lnTo>
                  <a:lnTo>
                    <a:pt x="2030" y="5443"/>
                  </a:lnTo>
                  <a:lnTo>
                    <a:pt x="2017" y="5438"/>
                  </a:lnTo>
                  <a:lnTo>
                    <a:pt x="2005" y="5434"/>
                  </a:lnTo>
                  <a:lnTo>
                    <a:pt x="1994" y="5429"/>
                  </a:lnTo>
                  <a:lnTo>
                    <a:pt x="1985" y="5424"/>
                  </a:lnTo>
                  <a:lnTo>
                    <a:pt x="1976" y="5420"/>
                  </a:lnTo>
                  <a:lnTo>
                    <a:pt x="1969" y="5416"/>
                  </a:lnTo>
                  <a:lnTo>
                    <a:pt x="1963" y="5413"/>
                  </a:lnTo>
                  <a:lnTo>
                    <a:pt x="1958" y="5410"/>
                  </a:lnTo>
                  <a:lnTo>
                    <a:pt x="1954" y="5408"/>
                  </a:lnTo>
                  <a:lnTo>
                    <a:pt x="1951" y="5406"/>
                  </a:lnTo>
                  <a:lnTo>
                    <a:pt x="1950" y="5405"/>
                  </a:lnTo>
                  <a:lnTo>
                    <a:pt x="1946" y="5403"/>
                  </a:lnTo>
                  <a:lnTo>
                    <a:pt x="1943" y="5399"/>
                  </a:lnTo>
                  <a:lnTo>
                    <a:pt x="1941" y="5394"/>
                  </a:lnTo>
                  <a:lnTo>
                    <a:pt x="1939" y="5387"/>
                  </a:lnTo>
                  <a:lnTo>
                    <a:pt x="1937" y="5380"/>
                  </a:lnTo>
                  <a:lnTo>
                    <a:pt x="1935" y="5371"/>
                  </a:lnTo>
                  <a:lnTo>
                    <a:pt x="1934" y="5362"/>
                  </a:lnTo>
                  <a:lnTo>
                    <a:pt x="1933" y="5353"/>
                  </a:lnTo>
                  <a:lnTo>
                    <a:pt x="1933" y="5345"/>
                  </a:lnTo>
                  <a:lnTo>
                    <a:pt x="1932" y="5337"/>
                  </a:lnTo>
                  <a:lnTo>
                    <a:pt x="1932" y="5329"/>
                  </a:lnTo>
                  <a:lnTo>
                    <a:pt x="1932" y="5323"/>
                  </a:lnTo>
                  <a:lnTo>
                    <a:pt x="1932" y="5318"/>
                  </a:lnTo>
                  <a:lnTo>
                    <a:pt x="1932" y="5315"/>
                  </a:lnTo>
                  <a:lnTo>
                    <a:pt x="1932" y="5314"/>
                  </a:lnTo>
                  <a:lnTo>
                    <a:pt x="1932" y="5310"/>
                  </a:lnTo>
                  <a:lnTo>
                    <a:pt x="1932" y="5304"/>
                  </a:lnTo>
                  <a:lnTo>
                    <a:pt x="1932" y="5298"/>
                  </a:lnTo>
                  <a:lnTo>
                    <a:pt x="1933" y="5291"/>
                  </a:lnTo>
                  <a:lnTo>
                    <a:pt x="1933" y="5284"/>
                  </a:lnTo>
                  <a:lnTo>
                    <a:pt x="1934" y="5277"/>
                  </a:lnTo>
                  <a:lnTo>
                    <a:pt x="1935" y="5269"/>
                  </a:lnTo>
                  <a:lnTo>
                    <a:pt x="1937" y="5261"/>
                  </a:lnTo>
                  <a:lnTo>
                    <a:pt x="1939" y="5252"/>
                  </a:lnTo>
                  <a:lnTo>
                    <a:pt x="1941" y="5244"/>
                  </a:lnTo>
                  <a:lnTo>
                    <a:pt x="1944" y="5236"/>
                  </a:lnTo>
                  <a:lnTo>
                    <a:pt x="1947" y="5227"/>
                  </a:lnTo>
                  <a:lnTo>
                    <a:pt x="1951" y="5219"/>
                  </a:lnTo>
                  <a:lnTo>
                    <a:pt x="1956" y="5211"/>
                  </a:lnTo>
                  <a:lnTo>
                    <a:pt x="1961" y="5204"/>
                  </a:lnTo>
                  <a:lnTo>
                    <a:pt x="1967" y="5196"/>
                  </a:lnTo>
                  <a:lnTo>
                    <a:pt x="1974" y="5189"/>
                  </a:lnTo>
                  <a:lnTo>
                    <a:pt x="1982" y="5183"/>
                  </a:lnTo>
                  <a:lnTo>
                    <a:pt x="1991" y="5177"/>
                  </a:lnTo>
                  <a:lnTo>
                    <a:pt x="2001" y="5172"/>
                  </a:lnTo>
                  <a:lnTo>
                    <a:pt x="2012" y="5168"/>
                  </a:lnTo>
                  <a:lnTo>
                    <a:pt x="2012" y="5168"/>
                  </a:lnTo>
                  <a:lnTo>
                    <a:pt x="2013" y="5167"/>
                  </a:lnTo>
                  <a:lnTo>
                    <a:pt x="2027" y="5164"/>
                  </a:lnTo>
                  <a:lnTo>
                    <a:pt x="2039" y="5160"/>
                  </a:lnTo>
                  <a:lnTo>
                    <a:pt x="2052" y="5156"/>
                  </a:lnTo>
                  <a:lnTo>
                    <a:pt x="2064" y="5151"/>
                  </a:lnTo>
                  <a:lnTo>
                    <a:pt x="2075" y="5146"/>
                  </a:lnTo>
                  <a:lnTo>
                    <a:pt x="2087" y="5141"/>
                  </a:lnTo>
                  <a:lnTo>
                    <a:pt x="2097" y="5136"/>
                  </a:lnTo>
                  <a:lnTo>
                    <a:pt x="2107" y="5132"/>
                  </a:lnTo>
                  <a:lnTo>
                    <a:pt x="2116" y="5127"/>
                  </a:lnTo>
                  <a:lnTo>
                    <a:pt x="2124" y="5122"/>
                  </a:lnTo>
                  <a:lnTo>
                    <a:pt x="2132" y="5118"/>
                  </a:lnTo>
                  <a:lnTo>
                    <a:pt x="2139" y="5114"/>
                  </a:lnTo>
                  <a:lnTo>
                    <a:pt x="2145" y="5110"/>
                  </a:lnTo>
                  <a:lnTo>
                    <a:pt x="2150" y="5107"/>
                  </a:lnTo>
                  <a:lnTo>
                    <a:pt x="2154" y="5105"/>
                  </a:lnTo>
                  <a:lnTo>
                    <a:pt x="2157" y="5103"/>
                  </a:lnTo>
                  <a:lnTo>
                    <a:pt x="2159" y="5101"/>
                  </a:lnTo>
                  <a:lnTo>
                    <a:pt x="2160" y="5101"/>
                  </a:lnTo>
                  <a:lnTo>
                    <a:pt x="2164" y="5098"/>
                  </a:lnTo>
                  <a:lnTo>
                    <a:pt x="2169" y="5097"/>
                  </a:lnTo>
                  <a:lnTo>
                    <a:pt x="2175" y="5097"/>
                  </a:lnTo>
                </a:path>
                <a:path w="5558" h="5489">
                  <a:moveTo>
                    <a:pt x="3978" y="4373"/>
                  </a:moveTo>
                  <a:lnTo>
                    <a:pt x="3978" y="4856"/>
                  </a:lnTo>
                  <a:lnTo>
                    <a:pt x="3979" y="4868"/>
                  </a:lnTo>
                  <a:lnTo>
                    <a:pt x="3982" y="4880"/>
                  </a:lnTo>
                  <a:lnTo>
                    <a:pt x="3985" y="4890"/>
                  </a:lnTo>
                  <a:lnTo>
                    <a:pt x="3990" y="4901"/>
                  </a:lnTo>
                  <a:lnTo>
                    <a:pt x="3997" y="4910"/>
                  </a:lnTo>
                  <a:lnTo>
                    <a:pt x="4004" y="4918"/>
                  </a:lnTo>
                  <a:lnTo>
                    <a:pt x="4013" y="4926"/>
                  </a:lnTo>
                  <a:lnTo>
                    <a:pt x="4022" y="4932"/>
                  </a:lnTo>
                  <a:lnTo>
                    <a:pt x="4032" y="4937"/>
                  </a:lnTo>
                  <a:lnTo>
                    <a:pt x="4043" y="4941"/>
                  </a:lnTo>
                  <a:lnTo>
                    <a:pt x="4054" y="4943"/>
                  </a:lnTo>
                  <a:lnTo>
                    <a:pt x="4066" y="4944"/>
                  </a:lnTo>
                  <a:lnTo>
                    <a:pt x="4562" y="4944"/>
                  </a:lnTo>
                  <a:lnTo>
                    <a:pt x="4562" y="4405"/>
                  </a:lnTo>
                  <a:lnTo>
                    <a:pt x="4066" y="4405"/>
                  </a:lnTo>
                  <a:lnTo>
                    <a:pt x="4052" y="4404"/>
                  </a:lnTo>
                  <a:lnTo>
                    <a:pt x="4038" y="4402"/>
                  </a:lnTo>
                  <a:lnTo>
                    <a:pt x="4025" y="4399"/>
                  </a:lnTo>
                  <a:lnTo>
                    <a:pt x="4012" y="4394"/>
                  </a:lnTo>
                  <a:lnTo>
                    <a:pt x="4000" y="4388"/>
                  </a:lnTo>
                  <a:lnTo>
                    <a:pt x="3989" y="4381"/>
                  </a:lnTo>
                  <a:lnTo>
                    <a:pt x="3978" y="4373"/>
                  </a:lnTo>
                  <a:close/>
                  <a:moveTo>
                    <a:pt x="4066" y="4136"/>
                  </a:moveTo>
                  <a:lnTo>
                    <a:pt x="4586" y="4136"/>
                  </a:lnTo>
                  <a:lnTo>
                    <a:pt x="4591" y="4136"/>
                  </a:lnTo>
                  <a:lnTo>
                    <a:pt x="4596" y="4138"/>
                  </a:lnTo>
                  <a:lnTo>
                    <a:pt x="4600" y="4141"/>
                  </a:lnTo>
                  <a:lnTo>
                    <a:pt x="4604" y="4145"/>
                  </a:lnTo>
                  <a:lnTo>
                    <a:pt x="4607" y="4149"/>
                  </a:lnTo>
                  <a:lnTo>
                    <a:pt x="4609" y="4154"/>
                  </a:lnTo>
                  <a:lnTo>
                    <a:pt x="4609" y="4159"/>
                  </a:lnTo>
                  <a:lnTo>
                    <a:pt x="4609" y="4165"/>
                  </a:lnTo>
                  <a:lnTo>
                    <a:pt x="4607" y="4170"/>
                  </a:lnTo>
                  <a:lnTo>
                    <a:pt x="4604" y="4174"/>
                  </a:lnTo>
                  <a:lnTo>
                    <a:pt x="4601" y="4177"/>
                  </a:lnTo>
                  <a:lnTo>
                    <a:pt x="4596" y="4180"/>
                  </a:lnTo>
                  <a:lnTo>
                    <a:pt x="4591" y="4182"/>
                  </a:lnTo>
                  <a:lnTo>
                    <a:pt x="4586" y="4183"/>
                  </a:lnTo>
                  <a:lnTo>
                    <a:pt x="4066" y="4183"/>
                  </a:lnTo>
                  <a:lnTo>
                    <a:pt x="4054" y="4183"/>
                  </a:lnTo>
                  <a:lnTo>
                    <a:pt x="4043" y="4186"/>
                  </a:lnTo>
                  <a:lnTo>
                    <a:pt x="4032" y="4190"/>
                  </a:lnTo>
                  <a:lnTo>
                    <a:pt x="4022" y="4195"/>
                  </a:lnTo>
                  <a:lnTo>
                    <a:pt x="4013" y="4201"/>
                  </a:lnTo>
                  <a:lnTo>
                    <a:pt x="4004" y="4208"/>
                  </a:lnTo>
                  <a:lnTo>
                    <a:pt x="3997" y="4217"/>
                  </a:lnTo>
                  <a:lnTo>
                    <a:pt x="3990" y="4226"/>
                  </a:lnTo>
                  <a:lnTo>
                    <a:pt x="3985" y="4236"/>
                  </a:lnTo>
                  <a:lnTo>
                    <a:pt x="3982" y="4247"/>
                  </a:lnTo>
                  <a:lnTo>
                    <a:pt x="3979" y="4259"/>
                  </a:lnTo>
                  <a:lnTo>
                    <a:pt x="3978" y="4271"/>
                  </a:lnTo>
                  <a:lnTo>
                    <a:pt x="3979" y="4282"/>
                  </a:lnTo>
                  <a:lnTo>
                    <a:pt x="3982" y="4294"/>
                  </a:lnTo>
                  <a:lnTo>
                    <a:pt x="3985" y="4305"/>
                  </a:lnTo>
                  <a:lnTo>
                    <a:pt x="3990" y="4315"/>
                  </a:lnTo>
                  <a:lnTo>
                    <a:pt x="3997" y="4324"/>
                  </a:lnTo>
                  <a:lnTo>
                    <a:pt x="4004" y="4333"/>
                  </a:lnTo>
                  <a:lnTo>
                    <a:pt x="4013" y="4340"/>
                  </a:lnTo>
                  <a:lnTo>
                    <a:pt x="4022" y="4346"/>
                  </a:lnTo>
                  <a:lnTo>
                    <a:pt x="4032" y="4351"/>
                  </a:lnTo>
                  <a:lnTo>
                    <a:pt x="4043" y="4355"/>
                  </a:lnTo>
                  <a:lnTo>
                    <a:pt x="4054" y="4357"/>
                  </a:lnTo>
                  <a:lnTo>
                    <a:pt x="4066" y="4358"/>
                  </a:lnTo>
                  <a:lnTo>
                    <a:pt x="4586" y="4358"/>
                  </a:lnTo>
                  <a:lnTo>
                    <a:pt x="4591" y="4359"/>
                  </a:lnTo>
                  <a:lnTo>
                    <a:pt x="4596" y="4361"/>
                  </a:lnTo>
                  <a:lnTo>
                    <a:pt x="4600" y="4363"/>
                  </a:lnTo>
                  <a:lnTo>
                    <a:pt x="4604" y="4367"/>
                  </a:lnTo>
                  <a:lnTo>
                    <a:pt x="4607" y="4371"/>
                  </a:lnTo>
                  <a:lnTo>
                    <a:pt x="4609" y="4376"/>
                  </a:lnTo>
                  <a:lnTo>
                    <a:pt x="4609" y="4381"/>
                  </a:lnTo>
                  <a:lnTo>
                    <a:pt x="4609" y="4967"/>
                  </a:lnTo>
                  <a:lnTo>
                    <a:pt x="4609" y="4973"/>
                  </a:lnTo>
                  <a:lnTo>
                    <a:pt x="4607" y="4978"/>
                  </a:lnTo>
                  <a:lnTo>
                    <a:pt x="4604" y="4982"/>
                  </a:lnTo>
                  <a:lnTo>
                    <a:pt x="4601" y="4986"/>
                  </a:lnTo>
                  <a:lnTo>
                    <a:pt x="4596" y="4988"/>
                  </a:lnTo>
                  <a:lnTo>
                    <a:pt x="4591" y="4990"/>
                  </a:lnTo>
                  <a:lnTo>
                    <a:pt x="4586" y="4991"/>
                  </a:lnTo>
                  <a:lnTo>
                    <a:pt x="4066" y="4991"/>
                  </a:lnTo>
                  <a:lnTo>
                    <a:pt x="4052" y="4990"/>
                  </a:lnTo>
                  <a:lnTo>
                    <a:pt x="4037" y="4988"/>
                  </a:lnTo>
                  <a:lnTo>
                    <a:pt x="4024" y="4984"/>
                  </a:lnTo>
                  <a:lnTo>
                    <a:pt x="4011" y="4979"/>
                  </a:lnTo>
                  <a:lnTo>
                    <a:pt x="3998" y="4972"/>
                  </a:lnTo>
                  <a:lnTo>
                    <a:pt x="3987" y="4965"/>
                  </a:lnTo>
                  <a:lnTo>
                    <a:pt x="3976" y="4956"/>
                  </a:lnTo>
                  <a:lnTo>
                    <a:pt x="3966" y="4946"/>
                  </a:lnTo>
                  <a:lnTo>
                    <a:pt x="3958" y="4936"/>
                  </a:lnTo>
                  <a:lnTo>
                    <a:pt x="3950" y="4924"/>
                  </a:lnTo>
                  <a:lnTo>
                    <a:pt x="3944" y="4912"/>
                  </a:lnTo>
                  <a:lnTo>
                    <a:pt x="3939" y="4899"/>
                  </a:lnTo>
                  <a:lnTo>
                    <a:pt x="3935" y="4885"/>
                  </a:lnTo>
                  <a:lnTo>
                    <a:pt x="3933" y="4871"/>
                  </a:lnTo>
                  <a:lnTo>
                    <a:pt x="3932" y="4856"/>
                  </a:lnTo>
                  <a:lnTo>
                    <a:pt x="3932" y="4271"/>
                  </a:lnTo>
                  <a:lnTo>
                    <a:pt x="3933" y="4256"/>
                  </a:lnTo>
                  <a:lnTo>
                    <a:pt x="3935" y="4242"/>
                  </a:lnTo>
                  <a:lnTo>
                    <a:pt x="3939" y="4228"/>
                  </a:lnTo>
                  <a:lnTo>
                    <a:pt x="3944" y="4215"/>
                  </a:lnTo>
                  <a:lnTo>
                    <a:pt x="3950" y="4203"/>
                  </a:lnTo>
                  <a:lnTo>
                    <a:pt x="3958" y="4191"/>
                  </a:lnTo>
                  <a:lnTo>
                    <a:pt x="3966" y="4180"/>
                  </a:lnTo>
                  <a:lnTo>
                    <a:pt x="3976" y="4171"/>
                  </a:lnTo>
                  <a:lnTo>
                    <a:pt x="3987" y="4162"/>
                  </a:lnTo>
                  <a:lnTo>
                    <a:pt x="3998" y="4154"/>
                  </a:lnTo>
                  <a:lnTo>
                    <a:pt x="4011" y="4148"/>
                  </a:lnTo>
                  <a:lnTo>
                    <a:pt x="4024" y="4143"/>
                  </a:lnTo>
                  <a:lnTo>
                    <a:pt x="4037" y="4139"/>
                  </a:lnTo>
                  <a:lnTo>
                    <a:pt x="4052" y="4137"/>
                  </a:lnTo>
                  <a:lnTo>
                    <a:pt x="4066" y="4136"/>
                  </a:lnTo>
                </a:path>
                <a:path w="5558" h="5489">
                  <a:moveTo>
                    <a:pt x="4271" y="4590"/>
                  </a:moveTo>
                  <a:lnTo>
                    <a:pt x="4231" y="4701"/>
                  </a:lnTo>
                  <a:lnTo>
                    <a:pt x="4311" y="4701"/>
                  </a:lnTo>
                  <a:lnTo>
                    <a:pt x="4271" y="4590"/>
                  </a:lnTo>
                  <a:close/>
                  <a:moveTo>
                    <a:pt x="4270" y="4496"/>
                  </a:moveTo>
                  <a:lnTo>
                    <a:pt x="4272" y="4496"/>
                  </a:lnTo>
                  <a:lnTo>
                    <a:pt x="4272" y="4496"/>
                  </a:lnTo>
                  <a:lnTo>
                    <a:pt x="4273" y="4496"/>
                  </a:lnTo>
                  <a:lnTo>
                    <a:pt x="4273" y="4496"/>
                  </a:lnTo>
                  <a:lnTo>
                    <a:pt x="4273" y="4496"/>
                  </a:lnTo>
                  <a:lnTo>
                    <a:pt x="4274" y="4496"/>
                  </a:lnTo>
                  <a:lnTo>
                    <a:pt x="4274" y="4496"/>
                  </a:lnTo>
                  <a:lnTo>
                    <a:pt x="4275" y="4497"/>
                  </a:lnTo>
                  <a:lnTo>
                    <a:pt x="4276" y="4497"/>
                  </a:lnTo>
                  <a:lnTo>
                    <a:pt x="4276" y="4497"/>
                  </a:lnTo>
                  <a:lnTo>
                    <a:pt x="4276" y="4497"/>
                  </a:lnTo>
                  <a:lnTo>
                    <a:pt x="4278" y="4497"/>
                  </a:lnTo>
                  <a:lnTo>
                    <a:pt x="4279" y="4497"/>
                  </a:lnTo>
                  <a:lnTo>
                    <a:pt x="4280" y="4498"/>
                  </a:lnTo>
                  <a:lnTo>
                    <a:pt x="4281" y="4498"/>
                  </a:lnTo>
                  <a:lnTo>
                    <a:pt x="4282" y="4499"/>
                  </a:lnTo>
                  <a:lnTo>
                    <a:pt x="4283" y="4499"/>
                  </a:lnTo>
                  <a:lnTo>
                    <a:pt x="4283" y="4500"/>
                  </a:lnTo>
                  <a:lnTo>
                    <a:pt x="4284" y="4500"/>
                  </a:lnTo>
                  <a:lnTo>
                    <a:pt x="4284" y="4500"/>
                  </a:lnTo>
                  <a:lnTo>
                    <a:pt x="4285" y="4500"/>
                  </a:lnTo>
                  <a:lnTo>
                    <a:pt x="4285" y="4501"/>
                  </a:lnTo>
                  <a:lnTo>
                    <a:pt x="4286" y="4501"/>
                  </a:lnTo>
                  <a:lnTo>
                    <a:pt x="4286" y="4502"/>
                  </a:lnTo>
                  <a:lnTo>
                    <a:pt x="4286" y="4502"/>
                  </a:lnTo>
                  <a:lnTo>
                    <a:pt x="4286" y="4502"/>
                  </a:lnTo>
                  <a:lnTo>
                    <a:pt x="4287" y="4503"/>
                  </a:lnTo>
                  <a:lnTo>
                    <a:pt x="4287" y="4503"/>
                  </a:lnTo>
                  <a:lnTo>
                    <a:pt x="4288" y="4504"/>
                  </a:lnTo>
                  <a:lnTo>
                    <a:pt x="4288" y="4504"/>
                  </a:lnTo>
                  <a:lnTo>
                    <a:pt x="4289" y="4504"/>
                  </a:lnTo>
                  <a:lnTo>
                    <a:pt x="4289" y="4504"/>
                  </a:lnTo>
                  <a:lnTo>
                    <a:pt x="4289" y="4505"/>
                  </a:lnTo>
                  <a:lnTo>
                    <a:pt x="4289" y="4505"/>
                  </a:lnTo>
                  <a:lnTo>
                    <a:pt x="4290" y="4506"/>
                  </a:lnTo>
                  <a:lnTo>
                    <a:pt x="4290" y="4506"/>
                  </a:lnTo>
                  <a:lnTo>
                    <a:pt x="4290" y="4506"/>
                  </a:lnTo>
                  <a:lnTo>
                    <a:pt x="4290" y="4507"/>
                  </a:lnTo>
                  <a:lnTo>
                    <a:pt x="4291" y="4507"/>
                  </a:lnTo>
                  <a:lnTo>
                    <a:pt x="4291" y="4508"/>
                  </a:lnTo>
                  <a:lnTo>
                    <a:pt x="4291" y="4509"/>
                  </a:lnTo>
                  <a:lnTo>
                    <a:pt x="4292" y="4510"/>
                  </a:lnTo>
                  <a:lnTo>
                    <a:pt x="4292" y="4511"/>
                  </a:lnTo>
                  <a:lnTo>
                    <a:pt x="4293" y="4512"/>
                  </a:lnTo>
                  <a:lnTo>
                    <a:pt x="4401" y="4812"/>
                  </a:lnTo>
                  <a:lnTo>
                    <a:pt x="4402" y="4817"/>
                  </a:lnTo>
                  <a:lnTo>
                    <a:pt x="4402" y="4823"/>
                  </a:lnTo>
                  <a:lnTo>
                    <a:pt x="4401" y="4828"/>
                  </a:lnTo>
                  <a:lnTo>
                    <a:pt x="4399" y="4832"/>
                  </a:lnTo>
                  <a:lnTo>
                    <a:pt x="4395" y="4836"/>
                  </a:lnTo>
                  <a:lnTo>
                    <a:pt x="4391" y="4840"/>
                  </a:lnTo>
                  <a:lnTo>
                    <a:pt x="4386" y="4842"/>
                  </a:lnTo>
                  <a:lnTo>
                    <a:pt x="4382" y="4843"/>
                  </a:lnTo>
                  <a:lnTo>
                    <a:pt x="4378" y="4843"/>
                  </a:lnTo>
                  <a:lnTo>
                    <a:pt x="4374" y="4843"/>
                  </a:lnTo>
                  <a:lnTo>
                    <a:pt x="4369" y="4842"/>
                  </a:lnTo>
                  <a:lnTo>
                    <a:pt x="4365" y="4839"/>
                  </a:lnTo>
                  <a:lnTo>
                    <a:pt x="4361" y="4836"/>
                  </a:lnTo>
                  <a:lnTo>
                    <a:pt x="4358" y="4832"/>
                  </a:lnTo>
                  <a:lnTo>
                    <a:pt x="4356" y="4828"/>
                  </a:lnTo>
                  <a:lnTo>
                    <a:pt x="4328" y="4748"/>
                  </a:lnTo>
                  <a:lnTo>
                    <a:pt x="4327" y="4748"/>
                  </a:lnTo>
                  <a:lnTo>
                    <a:pt x="4325" y="4748"/>
                  </a:lnTo>
                  <a:lnTo>
                    <a:pt x="4324" y="4748"/>
                  </a:lnTo>
                  <a:lnTo>
                    <a:pt x="4214" y="4748"/>
                  </a:lnTo>
                  <a:lnTo>
                    <a:pt x="4185" y="4828"/>
                  </a:lnTo>
                  <a:lnTo>
                    <a:pt x="4183" y="4832"/>
                  </a:lnTo>
                  <a:lnTo>
                    <a:pt x="4180" y="4836"/>
                  </a:lnTo>
                  <a:lnTo>
                    <a:pt x="4176" y="4839"/>
                  </a:lnTo>
                  <a:lnTo>
                    <a:pt x="4172" y="4842"/>
                  </a:lnTo>
                  <a:lnTo>
                    <a:pt x="4168" y="4843"/>
                  </a:lnTo>
                  <a:lnTo>
                    <a:pt x="4163" y="4843"/>
                  </a:lnTo>
                  <a:lnTo>
                    <a:pt x="4159" y="4843"/>
                  </a:lnTo>
                  <a:lnTo>
                    <a:pt x="4155" y="4842"/>
                  </a:lnTo>
                  <a:lnTo>
                    <a:pt x="4150" y="4840"/>
                  </a:lnTo>
                  <a:lnTo>
                    <a:pt x="4146" y="4836"/>
                  </a:lnTo>
                  <a:lnTo>
                    <a:pt x="4143" y="4832"/>
                  </a:lnTo>
                  <a:lnTo>
                    <a:pt x="4141" y="4828"/>
                  </a:lnTo>
                  <a:lnTo>
                    <a:pt x="4139" y="4822"/>
                  </a:lnTo>
                  <a:lnTo>
                    <a:pt x="4139" y="4817"/>
                  </a:lnTo>
                  <a:lnTo>
                    <a:pt x="4140" y="4812"/>
                  </a:lnTo>
                  <a:lnTo>
                    <a:pt x="4248" y="4512"/>
                  </a:lnTo>
                  <a:lnTo>
                    <a:pt x="4248" y="4511"/>
                  </a:lnTo>
                  <a:lnTo>
                    <a:pt x="4249" y="4510"/>
                  </a:lnTo>
                  <a:lnTo>
                    <a:pt x="4250" y="4508"/>
                  </a:lnTo>
                  <a:lnTo>
                    <a:pt x="4250" y="4507"/>
                  </a:lnTo>
                  <a:lnTo>
                    <a:pt x="4250" y="4507"/>
                  </a:lnTo>
                  <a:lnTo>
                    <a:pt x="4251" y="4506"/>
                  </a:lnTo>
                  <a:lnTo>
                    <a:pt x="4251" y="4506"/>
                  </a:lnTo>
                  <a:lnTo>
                    <a:pt x="4251" y="4506"/>
                  </a:lnTo>
                  <a:lnTo>
                    <a:pt x="4252" y="4505"/>
                  </a:lnTo>
                  <a:lnTo>
                    <a:pt x="4252" y="4505"/>
                  </a:lnTo>
                  <a:lnTo>
                    <a:pt x="4252" y="4504"/>
                  </a:lnTo>
                  <a:lnTo>
                    <a:pt x="4253" y="4504"/>
                  </a:lnTo>
                  <a:lnTo>
                    <a:pt x="4253" y="4504"/>
                  </a:lnTo>
                  <a:lnTo>
                    <a:pt x="4255" y="4502"/>
                  </a:lnTo>
                  <a:lnTo>
                    <a:pt x="4255" y="4502"/>
                  </a:lnTo>
                  <a:lnTo>
                    <a:pt x="4255" y="4501"/>
                  </a:lnTo>
                  <a:lnTo>
                    <a:pt x="4256" y="4501"/>
                  </a:lnTo>
                  <a:lnTo>
                    <a:pt x="4256" y="4500"/>
                  </a:lnTo>
                  <a:lnTo>
                    <a:pt x="4257" y="4500"/>
                  </a:lnTo>
                  <a:lnTo>
                    <a:pt x="4257" y="4500"/>
                  </a:lnTo>
                  <a:lnTo>
                    <a:pt x="4258" y="4500"/>
                  </a:lnTo>
                  <a:lnTo>
                    <a:pt x="4258" y="4499"/>
                  </a:lnTo>
                  <a:lnTo>
                    <a:pt x="4258" y="4499"/>
                  </a:lnTo>
                  <a:lnTo>
                    <a:pt x="4259" y="4499"/>
                  </a:lnTo>
                  <a:lnTo>
                    <a:pt x="4260" y="4498"/>
                  </a:lnTo>
                  <a:lnTo>
                    <a:pt x="4262" y="4498"/>
                  </a:lnTo>
                  <a:lnTo>
                    <a:pt x="4263" y="4497"/>
                  </a:lnTo>
                  <a:lnTo>
                    <a:pt x="4263" y="4497"/>
                  </a:lnTo>
                  <a:lnTo>
                    <a:pt x="4264" y="4497"/>
                  </a:lnTo>
                  <a:lnTo>
                    <a:pt x="4265" y="4497"/>
                  </a:lnTo>
                  <a:lnTo>
                    <a:pt x="4265" y="4497"/>
                  </a:lnTo>
                  <a:lnTo>
                    <a:pt x="4265" y="4497"/>
                  </a:lnTo>
                  <a:lnTo>
                    <a:pt x="4266" y="4497"/>
                  </a:lnTo>
                  <a:lnTo>
                    <a:pt x="4266" y="4496"/>
                  </a:lnTo>
                  <a:lnTo>
                    <a:pt x="4267" y="4496"/>
                  </a:lnTo>
                  <a:lnTo>
                    <a:pt x="4267" y="4496"/>
                  </a:lnTo>
                  <a:lnTo>
                    <a:pt x="4268" y="4496"/>
                  </a:lnTo>
                  <a:lnTo>
                    <a:pt x="4268" y="4496"/>
                  </a:lnTo>
                  <a:lnTo>
                    <a:pt x="4269" y="4496"/>
                  </a:lnTo>
                  <a:lnTo>
                    <a:pt x="4269" y="4496"/>
                  </a:lnTo>
                  <a:lnTo>
                    <a:pt x="4270" y="4496"/>
                  </a:lnTo>
                </a:path>
                <a:path w="5558" h="5489">
                  <a:moveTo>
                    <a:pt x="162" y="4010"/>
                  </a:moveTo>
                  <a:lnTo>
                    <a:pt x="162" y="4028"/>
                  </a:lnTo>
                  <a:lnTo>
                    <a:pt x="163" y="4037"/>
                  </a:lnTo>
                  <a:lnTo>
                    <a:pt x="165" y="4046"/>
                  </a:lnTo>
                  <a:lnTo>
                    <a:pt x="168" y="4054"/>
                  </a:lnTo>
                  <a:lnTo>
                    <a:pt x="173" y="4061"/>
                  </a:lnTo>
                  <a:lnTo>
                    <a:pt x="178" y="4067"/>
                  </a:lnTo>
                  <a:lnTo>
                    <a:pt x="184" y="4073"/>
                  </a:lnTo>
                  <a:lnTo>
                    <a:pt x="192" y="4077"/>
                  </a:lnTo>
                  <a:lnTo>
                    <a:pt x="199" y="4081"/>
                  </a:lnTo>
                  <a:lnTo>
                    <a:pt x="208" y="4083"/>
                  </a:lnTo>
                  <a:lnTo>
                    <a:pt x="217" y="4083"/>
                  </a:lnTo>
                  <a:lnTo>
                    <a:pt x="833" y="4083"/>
                  </a:lnTo>
                  <a:lnTo>
                    <a:pt x="842" y="4083"/>
                  </a:lnTo>
                  <a:lnTo>
                    <a:pt x="850" y="4081"/>
                  </a:lnTo>
                  <a:lnTo>
                    <a:pt x="858" y="4077"/>
                  </a:lnTo>
                  <a:lnTo>
                    <a:pt x="865" y="4073"/>
                  </a:lnTo>
                  <a:lnTo>
                    <a:pt x="871" y="4067"/>
                  </a:lnTo>
                  <a:lnTo>
                    <a:pt x="877" y="4061"/>
                  </a:lnTo>
                  <a:lnTo>
                    <a:pt x="881" y="4054"/>
                  </a:lnTo>
                  <a:lnTo>
                    <a:pt x="885" y="4046"/>
                  </a:lnTo>
                  <a:lnTo>
                    <a:pt x="887" y="4037"/>
                  </a:lnTo>
                  <a:lnTo>
                    <a:pt x="887" y="4028"/>
                  </a:lnTo>
                  <a:lnTo>
                    <a:pt x="887" y="4010"/>
                  </a:lnTo>
                  <a:lnTo>
                    <a:pt x="162" y="4010"/>
                  </a:lnTo>
                  <a:close/>
                  <a:moveTo>
                    <a:pt x="217" y="3584"/>
                  </a:moveTo>
                  <a:lnTo>
                    <a:pt x="208" y="3585"/>
                  </a:lnTo>
                  <a:lnTo>
                    <a:pt x="199" y="3587"/>
                  </a:lnTo>
                  <a:lnTo>
                    <a:pt x="191" y="3590"/>
                  </a:lnTo>
                  <a:lnTo>
                    <a:pt x="184" y="3595"/>
                  </a:lnTo>
                  <a:lnTo>
                    <a:pt x="178" y="3600"/>
                  </a:lnTo>
                  <a:lnTo>
                    <a:pt x="172" y="3606"/>
                  </a:lnTo>
                  <a:lnTo>
                    <a:pt x="168" y="3614"/>
                  </a:lnTo>
                  <a:lnTo>
                    <a:pt x="165" y="3622"/>
                  </a:lnTo>
                  <a:lnTo>
                    <a:pt x="163" y="3630"/>
                  </a:lnTo>
                  <a:lnTo>
                    <a:pt x="162" y="3639"/>
                  </a:lnTo>
                  <a:lnTo>
                    <a:pt x="162" y="3964"/>
                  </a:lnTo>
                  <a:lnTo>
                    <a:pt x="888" y="3964"/>
                  </a:lnTo>
                  <a:lnTo>
                    <a:pt x="888" y="3639"/>
                  </a:lnTo>
                  <a:lnTo>
                    <a:pt x="887" y="3630"/>
                  </a:lnTo>
                  <a:lnTo>
                    <a:pt x="885" y="3622"/>
                  </a:lnTo>
                  <a:lnTo>
                    <a:pt x="881" y="3614"/>
                  </a:lnTo>
                  <a:lnTo>
                    <a:pt x="877" y="3606"/>
                  </a:lnTo>
                  <a:lnTo>
                    <a:pt x="871" y="3600"/>
                  </a:lnTo>
                  <a:lnTo>
                    <a:pt x="865" y="3595"/>
                  </a:lnTo>
                  <a:lnTo>
                    <a:pt x="858" y="3590"/>
                  </a:lnTo>
                  <a:lnTo>
                    <a:pt x="850" y="3587"/>
                  </a:lnTo>
                  <a:lnTo>
                    <a:pt x="842" y="3585"/>
                  </a:lnTo>
                  <a:lnTo>
                    <a:pt x="833" y="3584"/>
                  </a:lnTo>
                  <a:lnTo>
                    <a:pt x="217" y="3584"/>
                  </a:lnTo>
                  <a:close/>
                  <a:moveTo>
                    <a:pt x="217" y="3538"/>
                  </a:moveTo>
                  <a:lnTo>
                    <a:pt x="833" y="3538"/>
                  </a:lnTo>
                  <a:lnTo>
                    <a:pt x="845" y="3539"/>
                  </a:lnTo>
                  <a:lnTo>
                    <a:pt x="857" y="3541"/>
                  </a:lnTo>
                  <a:lnTo>
                    <a:pt x="869" y="3545"/>
                  </a:lnTo>
                  <a:lnTo>
                    <a:pt x="880" y="3550"/>
                  </a:lnTo>
                  <a:lnTo>
                    <a:pt x="890" y="3556"/>
                  </a:lnTo>
                  <a:lnTo>
                    <a:pt x="899" y="3563"/>
                  </a:lnTo>
                  <a:lnTo>
                    <a:pt x="908" y="3572"/>
                  </a:lnTo>
                  <a:lnTo>
                    <a:pt x="915" y="3581"/>
                  </a:lnTo>
                  <a:lnTo>
                    <a:pt x="921" y="3591"/>
                  </a:lnTo>
                  <a:lnTo>
                    <a:pt x="927" y="3602"/>
                  </a:lnTo>
                  <a:lnTo>
                    <a:pt x="930" y="3614"/>
                  </a:lnTo>
                  <a:lnTo>
                    <a:pt x="933" y="3626"/>
                  </a:lnTo>
                  <a:lnTo>
                    <a:pt x="933" y="3639"/>
                  </a:lnTo>
                  <a:lnTo>
                    <a:pt x="933" y="4028"/>
                  </a:lnTo>
                  <a:lnTo>
                    <a:pt x="933" y="4041"/>
                  </a:lnTo>
                  <a:lnTo>
                    <a:pt x="930" y="4053"/>
                  </a:lnTo>
                  <a:lnTo>
                    <a:pt x="926" y="4065"/>
                  </a:lnTo>
                  <a:lnTo>
                    <a:pt x="921" y="4076"/>
                  </a:lnTo>
                  <a:lnTo>
                    <a:pt x="915" y="4086"/>
                  </a:lnTo>
                  <a:lnTo>
                    <a:pt x="908" y="4095"/>
                  </a:lnTo>
                  <a:lnTo>
                    <a:pt x="899" y="4104"/>
                  </a:lnTo>
                  <a:lnTo>
                    <a:pt x="890" y="4111"/>
                  </a:lnTo>
                  <a:lnTo>
                    <a:pt x="880" y="4117"/>
                  </a:lnTo>
                  <a:lnTo>
                    <a:pt x="869" y="4122"/>
                  </a:lnTo>
                  <a:lnTo>
                    <a:pt x="857" y="4126"/>
                  </a:lnTo>
                  <a:lnTo>
                    <a:pt x="845" y="4128"/>
                  </a:lnTo>
                  <a:lnTo>
                    <a:pt x="833" y="4129"/>
                  </a:lnTo>
                  <a:lnTo>
                    <a:pt x="548" y="4129"/>
                  </a:lnTo>
                  <a:lnTo>
                    <a:pt x="548" y="4225"/>
                  </a:lnTo>
                  <a:lnTo>
                    <a:pt x="690" y="4225"/>
                  </a:lnTo>
                  <a:lnTo>
                    <a:pt x="695" y="4226"/>
                  </a:lnTo>
                  <a:lnTo>
                    <a:pt x="700" y="4228"/>
                  </a:lnTo>
                  <a:lnTo>
                    <a:pt x="704" y="4230"/>
                  </a:lnTo>
                  <a:lnTo>
                    <a:pt x="707" y="4234"/>
                  </a:lnTo>
                  <a:lnTo>
                    <a:pt x="710" y="4238"/>
                  </a:lnTo>
                  <a:lnTo>
                    <a:pt x="712" y="4242"/>
                  </a:lnTo>
                  <a:lnTo>
                    <a:pt x="712" y="4248"/>
                  </a:lnTo>
                  <a:lnTo>
                    <a:pt x="712" y="4253"/>
                  </a:lnTo>
                  <a:lnTo>
                    <a:pt x="710" y="4258"/>
                  </a:lnTo>
                  <a:lnTo>
                    <a:pt x="707" y="4262"/>
                  </a:lnTo>
                  <a:lnTo>
                    <a:pt x="704" y="4266"/>
                  </a:lnTo>
                  <a:lnTo>
                    <a:pt x="700" y="4268"/>
                  </a:lnTo>
                  <a:lnTo>
                    <a:pt x="695" y="4270"/>
                  </a:lnTo>
                  <a:lnTo>
                    <a:pt x="690" y="4271"/>
                  </a:lnTo>
                  <a:lnTo>
                    <a:pt x="360" y="4271"/>
                  </a:lnTo>
                  <a:lnTo>
                    <a:pt x="354" y="4270"/>
                  </a:lnTo>
                  <a:lnTo>
                    <a:pt x="350" y="4268"/>
                  </a:lnTo>
                  <a:lnTo>
                    <a:pt x="345" y="4266"/>
                  </a:lnTo>
                  <a:lnTo>
                    <a:pt x="342" y="4262"/>
                  </a:lnTo>
                  <a:lnTo>
                    <a:pt x="339" y="4258"/>
                  </a:lnTo>
                  <a:lnTo>
                    <a:pt x="337" y="4253"/>
                  </a:lnTo>
                  <a:lnTo>
                    <a:pt x="337" y="4248"/>
                  </a:lnTo>
                  <a:lnTo>
                    <a:pt x="337" y="4242"/>
                  </a:lnTo>
                  <a:lnTo>
                    <a:pt x="339" y="4238"/>
                  </a:lnTo>
                  <a:lnTo>
                    <a:pt x="342" y="4234"/>
                  </a:lnTo>
                  <a:lnTo>
                    <a:pt x="345" y="4230"/>
                  </a:lnTo>
                  <a:lnTo>
                    <a:pt x="350" y="4228"/>
                  </a:lnTo>
                  <a:lnTo>
                    <a:pt x="354" y="4226"/>
                  </a:lnTo>
                  <a:lnTo>
                    <a:pt x="360" y="4225"/>
                  </a:lnTo>
                  <a:lnTo>
                    <a:pt x="502" y="4225"/>
                  </a:lnTo>
                  <a:lnTo>
                    <a:pt x="502" y="4129"/>
                  </a:lnTo>
                  <a:lnTo>
                    <a:pt x="217" y="4129"/>
                  </a:lnTo>
                  <a:lnTo>
                    <a:pt x="204" y="4128"/>
                  </a:lnTo>
                  <a:lnTo>
                    <a:pt x="192" y="4126"/>
                  </a:lnTo>
                  <a:lnTo>
                    <a:pt x="180" y="4122"/>
                  </a:lnTo>
                  <a:lnTo>
                    <a:pt x="169" y="4117"/>
                  </a:lnTo>
                  <a:lnTo>
                    <a:pt x="159" y="4111"/>
                  </a:lnTo>
                  <a:lnTo>
                    <a:pt x="150" y="4104"/>
                  </a:lnTo>
                  <a:lnTo>
                    <a:pt x="142" y="4095"/>
                  </a:lnTo>
                  <a:lnTo>
                    <a:pt x="134" y="4086"/>
                  </a:lnTo>
                  <a:lnTo>
                    <a:pt x="128" y="4076"/>
                  </a:lnTo>
                  <a:lnTo>
                    <a:pt x="123" y="4065"/>
                  </a:lnTo>
                  <a:lnTo>
                    <a:pt x="119" y="4053"/>
                  </a:lnTo>
                  <a:lnTo>
                    <a:pt x="117" y="4041"/>
                  </a:lnTo>
                  <a:lnTo>
                    <a:pt x="116" y="4028"/>
                  </a:lnTo>
                  <a:lnTo>
                    <a:pt x="116" y="3639"/>
                  </a:lnTo>
                  <a:lnTo>
                    <a:pt x="117" y="3626"/>
                  </a:lnTo>
                  <a:lnTo>
                    <a:pt x="119" y="3614"/>
                  </a:lnTo>
                  <a:lnTo>
                    <a:pt x="123" y="3602"/>
                  </a:lnTo>
                  <a:lnTo>
                    <a:pt x="128" y="3591"/>
                  </a:lnTo>
                  <a:lnTo>
                    <a:pt x="134" y="3581"/>
                  </a:lnTo>
                  <a:lnTo>
                    <a:pt x="142" y="3572"/>
                  </a:lnTo>
                  <a:lnTo>
                    <a:pt x="150" y="3563"/>
                  </a:lnTo>
                  <a:lnTo>
                    <a:pt x="159" y="3556"/>
                  </a:lnTo>
                  <a:lnTo>
                    <a:pt x="170" y="3550"/>
                  </a:lnTo>
                  <a:lnTo>
                    <a:pt x="181" y="3545"/>
                  </a:lnTo>
                  <a:lnTo>
                    <a:pt x="192" y="3541"/>
                  </a:lnTo>
                  <a:lnTo>
                    <a:pt x="204" y="3539"/>
                  </a:lnTo>
                  <a:lnTo>
                    <a:pt x="217" y="3538"/>
                  </a:lnTo>
                </a:path>
              </a:pathLst>
            </a:custGeom>
            <a:solidFill>
              <a:srgbClr val="FFFFFF">
                <a:alpha val="100000"/>
              </a:srgbClr>
            </a:solidFill>
            <a:ln cap="flat">
              <a:miter lim="0"/>
            </a:ln>
          </p:spPr>
          <p:txBody>
            <a:bodyPr rtlCol="0"/>
            <a:lstStyle/>
            <a:p>
              <a:pPr algn="ctr"/>
              <a:endParaRPr lang="zh-CN" altLang="en-US"/>
            </a:p>
          </p:txBody>
        </p:sp>
      </p:grpSp>
      <p:sp>
        <p:nvSpPr>
          <p:cNvPr id="39" name="textbox 8"/>
          <p:cNvSpPr/>
          <p:nvPr/>
        </p:nvSpPr>
        <p:spPr>
          <a:xfrm>
            <a:off x="2448115" y="4231582"/>
            <a:ext cx="7846059" cy="2107564"/>
          </a:xfrm>
          <a:prstGeom prst="rect">
            <a:avLst/>
          </a:prstGeom>
        </p:spPr>
        <p:txBody>
          <a:bodyPr vert="horz" wrap="square" lIns="0" tIns="0" rIns="0" bIns="0"/>
          <a:lstStyle/>
          <a:p>
            <a:pPr algn="l" rtl="0" eaLnBrk="0">
              <a:lnSpc>
                <a:spcPct val="83000"/>
              </a:lnSpc>
            </a:pPr>
            <a:endParaRPr lang="en-US" altLang="en-US" sz="100" dirty="0"/>
          </a:p>
          <a:p>
            <a:pPr marL="528320" algn="l" rtl="0" eaLnBrk="0">
              <a:lnSpc>
                <a:spcPts val="2035"/>
              </a:lnSpc>
            </a:pPr>
            <a:r>
              <a:rPr sz="2400" spc="10" baseline="9000" dirty="0">
                <a:solidFill>
                  <a:srgbClr val="FFC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位置信息</a:t>
            </a:r>
            <a:r>
              <a:rPr sz="1500" spc="10" dirty="0">
                <a:solidFill>
                  <a:srgbClr val="FFC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500" spc="0" dirty="0">
                <a:solidFill>
                  <a:srgbClr val="FFC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2400" spc="0" baseline="-1000" dirty="0">
                <a:solidFill>
                  <a:srgbClr val="5B9BD5">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多头共债信息</a:t>
            </a:r>
            <a:endParaRPr lang="en-US" altLang="en-US" sz="1560" dirty="0"/>
          </a:p>
          <a:p>
            <a:pPr marL="84455" algn="l" rtl="0" eaLnBrk="0">
              <a:lnSpc>
                <a:spcPts val="1560"/>
              </a:lnSpc>
              <a:spcBef>
                <a:spcPts val="510"/>
              </a:spcBef>
            </a:pPr>
            <a:r>
              <a:rPr sz="1700" spc="10" baseline="190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家庭地址、户籍地址</a:t>
            </a:r>
            <a:r>
              <a:rPr sz="11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1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800" spc="0" baseline="-50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信用卡当前使用额度</a:t>
            </a:r>
            <a:endParaRPr lang="en-US" altLang="en-US" sz="1170" dirty="0"/>
          </a:p>
          <a:p>
            <a:pPr algn="l" rtl="0" eaLnBrk="0">
              <a:lnSpc>
                <a:spcPct val="106000"/>
              </a:lnSpc>
            </a:pPr>
            <a:endParaRPr lang="en-US" altLang="en-US" sz="1000" dirty="0"/>
          </a:p>
          <a:p>
            <a:pPr marL="223520" algn="l" rtl="0" eaLnBrk="0">
              <a:lnSpc>
                <a:spcPts val="1930"/>
              </a:lnSpc>
              <a:spcBef>
                <a:spcPts val="355"/>
              </a:spcBef>
            </a:pPr>
            <a:r>
              <a:rPr sz="1700" spc="10" baseline="350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手机位置实时定位</a:t>
            </a:r>
            <a:r>
              <a:rPr sz="11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1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800" spc="0" baseline="-2000" dirty="0">
                <a:solidFill>
                  <a:srgbClr val="000000">
                    <a:alpha val="100000"/>
                  </a:srgbClr>
                </a:solidFill>
                <a:latin typeface="Calibri" panose="020F0502020204030204"/>
                <a:ea typeface="Calibri" panose="020F0502020204030204"/>
                <a:cs typeface="Calibri" panose="020F0502020204030204"/>
              </a:rPr>
              <a:t>&lt;</a:t>
            </a:r>
            <a:r>
              <a:rPr sz="1800" spc="0" baseline="-20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在途还款</a:t>
            </a:r>
            <a:r>
              <a:rPr sz="1800" spc="0" baseline="-2000" dirty="0">
                <a:solidFill>
                  <a:srgbClr val="000000">
                    <a:alpha val="100000"/>
                  </a:srgbClr>
                </a:solidFill>
                <a:latin typeface="Calibri" panose="020F0502020204030204"/>
                <a:ea typeface="Calibri" panose="020F0502020204030204"/>
                <a:cs typeface="Calibri" panose="020F0502020204030204"/>
              </a:rPr>
              <a:t>&gt;</a:t>
            </a:r>
            <a:r>
              <a:rPr sz="1800" spc="0" baseline="-20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贷款账户余额</a:t>
            </a:r>
            <a:endParaRPr lang="en-US" altLang="en-US" sz="1170" dirty="0"/>
          </a:p>
          <a:p>
            <a:pPr algn="l" rtl="0" eaLnBrk="0">
              <a:lnSpc>
                <a:spcPct val="138000"/>
              </a:lnSpc>
            </a:pPr>
            <a:endParaRPr lang="en-US" altLang="en-US" sz="1000" dirty="0"/>
          </a:p>
          <a:p>
            <a:pPr marL="1179830" algn="l" rtl="0" eaLnBrk="0">
              <a:lnSpc>
                <a:spcPts val="2010"/>
              </a:lnSpc>
              <a:spcBef>
                <a:spcPts val="430"/>
              </a:spcBef>
            </a:pPr>
            <a:r>
              <a:rPr sz="2200" spc="30" baseline="19000" dirty="0">
                <a:solidFill>
                  <a:srgbClr val="ED7D31">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还款信息</a:t>
            </a:r>
            <a:r>
              <a:rPr sz="1400" spc="30" dirty="0">
                <a:solidFill>
                  <a:srgbClr val="ED7D31">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10" dirty="0">
                <a:solidFill>
                  <a:srgbClr val="ED7D31">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0" dirty="0">
                <a:solidFill>
                  <a:srgbClr val="ED7D31">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2200" spc="0" baseline="-5000" dirty="0">
                <a:solidFill>
                  <a:srgbClr val="5B9BD5">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收入资产信息</a:t>
            </a:r>
            <a:endParaRPr lang="en-US" altLang="en-US" sz="1430" dirty="0"/>
          </a:p>
          <a:p>
            <a:pPr marL="12700" algn="l" rtl="0" eaLnBrk="0">
              <a:lnSpc>
                <a:spcPct val="94000"/>
              </a:lnSpc>
              <a:spcBef>
                <a:spcPts val="10"/>
              </a:spcBef>
            </a:pPr>
            <a:r>
              <a:rPr sz="1100" spc="190" dirty="0">
                <a:solidFill>
                  <a:srgbClr val="000000">
                    <a:alpha val="100000"/>
                  </a:srgbClr>
                </a:solidFill>
                <a:latin typeface="Alibaba PuHuiTi H"/>
                <a:ea typeface="宋体" panose="02010600030101010101" pitchFamily="2" charset="-122"/>
                <a:cs typeface="宋体" panose="02010600030101010101" pitchFamily="2" charset="-122"/>
              </a:rPr>
              <a:t>过</a:t>
            </a:r>
            <a:r>
              <a:rPr sz="1100" spc="190" dirty="0">
                <a:solidFill>
                  <a:srgbClr val="000000">
                    <a:alpha val="100000"/>
                  </a:srgbClr>
                </a:solidFill>
                <a:latin typeface="Alibaba PuHuiTi H"/>
                <a:ea typeface="微软雅黑" panose="020B0503020204020204" pitchFamily="34" charset="-122"/>
                <a:cs typeface="微软雅黑" panose="020B0503020204020204" pitchFamily="34" charset="-122"/>
              </a:rPr>
              <a:t>去</a:t>
            </a:r>
            <a:r>
              <a:rPr sz="1100" spc="190" dirty="0">
                <a:solidFill>
                  <a:srgbClr val="000000">
                    <a:alpha val="100000"/>
                  </a:srgbClr>
                </a:solidFill>
                <a:latin typeface="Alibaba PuHuiTi H"/>
                <a:ea typeface="Calibri" panose="020F0502020204030204"/>
                <a:cs typeface="Calibri" panose="020F0502020204030204"/>
              </a:rPr>
              <a:t>12</a:t>
            </a:r>
            <a:r>
              <a:rPr sz="1100" spc="190" dirty="0">
                <a:solidFill>
                  <a:srgbClr val="000000">
                    <a:alpha val="100000"/>
                  </a:srgbClr>
                </a:solidFill>
                <a:latin typeface="Alibaba PuHuiTi H"/>
                <a:ea typeface="微软雅黑" panose="020B0503020204020204" pitchFamily="34" charset="-122"/>
                <a:cs typeface="微软雅黑" panose="020B0503020204020204" pitchFamily="34" charset="-122"/>
              </a:rPr>
              <a:t>个月贷款最大逾期期</a:t>
            </a:r>
            <a:r>
              <a:rPr sz="1100" spc="80" dirty="0">
                <a:solidFill>
                  <a:srgbClr val="000000">
                    <a:alpha val="100000"/>
                  </a:srgbClr>
                </a:solidFill>
                <a:latin typeface="Alibaba PuHuiTi H"/>
                <a:ea typeface="微软雅黑" panose="020B0503020204020204" pitchFamily="34" charset="-122"/>
                <a:cs typeface="微软雅黑" panose="020B0503020204020204" pitchFamily="34" charset="-122"/>
              </a:rPr>
              <a:t>数</a:t>
            </a:r>
            <a:endParaRPr lang="en-US" altLang="en-US" sz="1100" dirty="0">
              <a:latin typeface="Alibaba PuHuiTi H"/>
            </a:endParaRPr>
          </a:p>
          <a:p>
            <a:pPr algn="r" rtl="0" eaLnBrk="0">
              <a:lnSpc>
                <a:spcPct val="91000"/>
              </a:lnSpc>
              <a:spcBef>
                <a:spcPts val="535"/>
              </a:spcBef>
            </a:pPr>
            <a:r>
              <a:rPr sz="14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月均收入、</a:t>
            </a:r>
            <a:r>
              <a:rPr sz="14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社保公积金、个税</a:t>
            </a:r>
            <a:endParaRPr lang="en-US" altLang="en-US" sz="1400" dirty="0"/>
          </a:p>
          <a:p>
            <a:pPr algn="r" rtl="0" eaLnBrk="0">
              <a:lnSpc>
                <a:spcPct val="98000"/>
              </a:lnSpc>
              <a:spcBef>
                <a:spcPts val="135"/>
              </a:spcBef>
            </a:pPr>
            <a:r>
              <a:rPr sz="1100" spc="-4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不动产、  车产、  基金、  </a:t>
            </a:r>
            <a:r>
              <a:rPr sz="1100" spc="-3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贵</a:t>
            </a:r>
            <a:r>
              <a:rPr sz="11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金属</a:t>
            </a:r>
            <a:endParaRPr lang="en-US" altLang="en-US" sz="1100" dirty="0"/>
          </a:p>
        </p:txBody>
      </p:sp>
      <p:sp>
        <p:nvSpPr>
          <p:cNvPr id="40" name="textbox 9"/>
          <p:cNvSpPr/>
          <p:nvPr/>
        </p:nvSpPr>
        <p:spPr>
          <a:xfrm>
            <a:off x="1541238" y="1517541"/>
            <a:ext cx="2859404" cy="2155189"/>
          </a:xfrm>
          <a:prstGeom prst="rect">
            <a:avLst/>
          </a:prstGeom>
        </p:spPr>
        <p:txBody>
          <a:bodyPr vert="horz" wrap="square" lIns="0" tIns="0" rIns="0" bIns="0"/>
          <a:lstStyle/>
          <a:p>
            <a:pPr algn="l" rtl="0" eaLnBrk="0">
              <a:lnSpc>
                <a:spcPct val="89000"/>
              </a:lnSpc>
            </a:pPr>
            <a:endParaRPr lang="en-US" altLang="en-US" sz="100" dirty="0"/>
          </a:p>
          <a:p>
            <a:pPr algn="r" rtl="0" eaLnBrk="0">
              <a:lnSpc>
                <a:spcPct val="95000"/>
              </a:lnSpc>
            </a:pPr>
            <a:r>
              <a:rPr sz="1500" spc="100" dirty="0">
                <a:solidFill>
                  <a:srgbClr val="ED7D31">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客户基本信</a:t>
            </a:r>
            <a:r>
              <a:rPr sz="1500" spc="70" dirty="0">
                <a:solidFill>
                  <a:srgbClr val="ED7D31">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息</a:t>
            </a:r>
            <a:endParaRPr lang="en-US" altLang="en-US" sz="1500" dirty="0"/>
          </a:p>
          <a:p>
            <a:pPr algn="r" rtl="0" eaLnBrk="0">
              <a:lnSpc>
                <a:spcPct val="82000"/>
              </a:lnSpc>
              <a:spcBef>
                <a:spcPts val="845"/>
              </a:spcBef>
            </a:pPr>
            <a:r>
              <a:rPr sz="11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姓名</a:t>
            </a:r>
            <a:r>
              <a:rPr sz="11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、身份证号、手机号</a:t>
            </a:r>
            <a:endParaRPr lang="en-US" altLang="en-US" sz="1100" dirty="0"/>
          </a:p>
          <a:p>
            <a:pPr algn="r" rtl="0" eaLnBrk="0">
              <a:lnSpc>
                <a:spcPts val="3175"/>
              </a:lnSpc>
            </a:pPr>
            <a:r>
              <a:rPr sz="11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学历</a:t>
            </a:r>
            <a:r>
              <a:rPr sz="11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、婚姻、民族、职业</a:t>
            </a:r>
            <a:endParaRPr lang="en-US" altLang="en-US" sz="1100" dirty="0"/>
          </a:p>
          <a:p>
            <a:pPr algn="l" rtl="0" eaLnBrk="0">
              <a:lnSpc>
                <a:spcPct val="194000"/>
              </a:lnSpc>
            </a:pPr>
            <a:endParaRPr lang="en-US" altLang="en-US" sz="1000" dirty="0"/>
          </a:p>
          <a:p>
            <a:pPr marL="12700" algn="l" rtl="0" eaLnBrk="0">
              <a:lnSpc>
                <a:spcPts val="2105"/>
              </a:lnSpc>
              <a:spcBef>
                <a:spcPts val="460"/>
              </a:spcBef>
            </a:pPr>
            <a:r>
              <a:rPr sz="1500" spc="170" dirty="0">
                <a:solidFill>
                  <a:srgbClr val="5B9BD5">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运营商信息 (联合建模</a:t>
            </a:r>
            <a:r>
              <a:rPr sz="1500" spc="140" dirty="0">
                <a:solidFill>
                  <a:srgbClr val="5B9BD5">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en-US" sz="1500" dirty="0"/>
          </a:p>
          <a:p>
            <a:pPr marL="1270000" algn="l" rtl="0" eaLnBrk="0">
              <a:lnSpc>
                <a:spcPct val="82000"/>
              </a:lnSpc>
              <a:spcBef>
                <a:spcPts val="790"/>
              </a:spcBef>
            </a:pPr>
            <a:r>
              <a:rPr sz="11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手机</a:t>
            </a:r>
            <a:r>
              <a:rPr sz="11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号码归属地</a:t>
            </a:r>
            <a:endParaRPr lang="en-US" altLang="en-US" sz="1100" dirty="0"/>
          </a:p>
          <a:p>
            <a:pPr marL="1270000" algn="l" rtl="0" eaLnBrk="0">
              <a:lnSpc>
                <a:spcPts val="3180"/>
              </a:lnSpc>
            </a:pPr>
            <a:r>
              <a:rPr sz="11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手机</a:t>
            </a:r>
            <a:r>
              <a:rPr sz="11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号在网时长</a:t>
            </a:r>
            <a:endParaRPr lang="en-US" altLang="en-US" sz="1100" dirty="0"/>
          </a:p>
        </p:txBody>
      </p:sp>
      <p:sp>
        <p:nvSpPr>
          <p:cNvPr id="41" name="textbox 10"/>
          <p:cNvSpPr/>
          <p:nvPr/>
        </p:nvSpPr>
        <p:spPr>
          <a:xfrm>
            <a:off x="7812109" y="1493411"/>
            <a:ext cx="2654935" cy="2233295"/>
          </a:xfrm>
          <a:prstGeom prst="rect">
            <a:avLst/>
          </a:prstGeom>
        </p:spPr>
        <p:txBody>
          <a:bodyPr vert="horz" wrap="square" lIns="0" tIns="0" rIns="0" bIns="0"/>
          <a:lstStyle/>
          <a:p>
            <a:pPr algn="l" rtl="0" eaLnBrk="0">
              <a:lnSpc>
                <a:spcPct val="81000"/>
              </a:lnSpc>
            </a:pPr>
            <a:endParaRPr lang="en-US" altLang="en-US" sz="100" dirty="0"/>
          </a:p>
          <a:p>
            <a:pPr marL="13335" algn="l" rtl="0" eaLnBrk="0">
              <a:lnSpc>
                <a:spcPct val="96000"/>
              </a:lnSpc>
            </a:pPr>
            <a:r>
              <a:rPr sz="1500" spc="100" dirty="0">
                <a:solidFill>
                  <a:srgbClr val="5B9BD5">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活体认证信</a:t>
            </a:r>
            <a:r>
              <a:rPr sz="1500" spc="70" dirty="0">
                <a:solidFill>
                  <a:srgbClr val="5B9BD5">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息</a:t>
            </a:r>
            <a:endParaRPr lang="en-US" altLang="en-US" sz="1500" dirty="0"/>
          </a:p>
          <a:p>
            <a:pPr marL="12700" algn="l" rtl="0" eaLnBrk="0">
              <a:lnSpc>
                <a:spcPct val="91000"/>
              </a:lnSpc>
              <a:spcBef>
                <a:spcPts val="835"/>
              </a:spcBef>
            </a:pPr>
            <a:r>
              <a:rPr sz="11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指纹</a:t>
            </a:r>
            <a:r>
              <a:rPr sz="11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验证、身份证照片对比</a:t>
            </a:r>
            <a:endParaRPr lang="en-US" altLang="en-US" sz="1100" dirty="0"/>
          </a:p>
          <a:p>
            <a:pPr algn="l" rtl="0" eaLnBrk="0">
              <a:lnSpc>
                <a:spcPct val="137000"/>
              </a:lnSpc>
            </a:pPr>
            <a:endParaRPr lang="en-US" altLang="en-US" sz="1000" dirty="0"/>
          </a:p>
          <a:p>
            <a:pPr marL="44450" algn="l" rtl="0" eaLnBrk="0">
              <a:lnSpc>
                <a:spcPct val="91000"/>
              </a:lnSpc>
              <a:spcBef>
                <a:spcPts val="330"/>
              </a:spcBef>
            </a:pPr>
            <a:r>
              <a:rPr sz="11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认证</a:t>
            </a:r>
            <a:r>
              <a:rPr sz="11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视频或语音、微表情</a:t>
            </a:r>
            <a:endParaRPr lang="en-US" altLang="en-US" sz="1100" dirty="0"/>
          </a:p>
          <a:p>
            <a:pPr algn="l" rtl="0" eaLnBrk="0">
              <a:lnSpc>
                <a:spcPct val="131000"/>
              </a:lnSpc>
            </a:pPr>
            <a:endParaRPr lang="en-US" altLang="en-US" sz="1000" dirty="0"/>
          </a:p>
          <a:p>
            <a:pPr algn="l" rtl="0" eaLnBrk="0">
              <a:lnSpc>
                <a:spcPct val="131000"/>
              </a:lnSpc>
            </a:pPr>
            <a:endParaRPr lang="en-US" altLang="en-US" sz="1000" dirty="0"/>
          </a:p>
          <a:p>
            <a:pPr marL="593725" algn="l" rtl="0" eaLnBrk="0">
              <a:lnSpc>
                <a:spcPct val="96000"/>
              </a:lnSpc>
              <a:spcBef>
                <a:spcPts val="460"/>
              </a:spcBef>
            </a:pPr>
            <a:r>
              <a:rPr sz="1500" spc="100" dirty="0">
                <a:solidFill>
                  <a:srgbClr val="5B9BD5">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设备指纹信</a:t>
            </a:r>
            <a:r>
              <a:rPr sz="1500" spc="70" dirty="0">
                <a:solidFill>
                  <a:srgbClr val="5B9BD5">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息</a:t>
            </a:r>
            <a:endParaRPr lang="en-US" altLang="en-US" sz="1500" dirty="0"/>
          </a:p>
          <a:p>
            <a:pPr marL="593725" algn="l" rtl="0" eaLnBrk="0">
              <a:lnSpc>
                <a:spcPct val="83000"/>
              </a:lnSpc>
              <a:spcBef>
                <a:spcPts val="825"/>
              </a:spcBef>
            </a:pPr>
            <a:r>
              <a:rPr sz="1100" spc="-5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手机系统 、设备</a:t>
            </a:r>
            <a:r>
              <a:rPr sz="1100" spc="-50" dirty="0">
                <a:solidFill>
                  <a:srgbClr val="000000">
                    <a:alpha val="100000"/>
                  </a:srgbClr>
                </a:solidFill>
                <a:latin typeface="Calibri" panose="020F0502020204030204"/>
                <a:ea typeface="Calibri" panose="020F0502020204030204"/>
                <a:cs typeface="Calibri" panose="020F0502020204030204"/>
              </a:rPr>
              <a:t>ID</a:t>
            </a:r>
            <a:r>
              <a:rPr sz="1100" spc="-5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r>
              <a:rPr sz="1100" spc="-50" dirty="0">
                <a:solidFill>
                  <a:srgbClr val="000000">
                    <a:alpha val="100000"/>
                  </a:srgbClr>
                </a:solidFill>
                <a:latin typeface="Calibri" panose="020F0502020204030204"/>
                <a:ea typeface="Calibri" panose="020F0502020204030204"/>
                <a:cs typeface="Calibri" panose="020F0502020204030204"/>
              </a:rPr>
              <a:t>S</a:t>
            </a:r>
            <a:r>
              <a:rPr sz="1100" spc="-30" dirty="0">
                <a:solidFill>
                  <a:srgbClr val="000000">
                    <a:alpha val="100000"/>
                  </a:srgbClr>
                </a:solidFill>
                <a:latin typeface="Calibri" panose="020F0502020204030204"/>
                <a:ea typeface="Calibri" panose="020F0502020204030204"/>
                <a:cs typeface="Calibri" panose="020F0502020204030204"/>
              </a:rPr>
              <a:t>I</a:t>
            </a:r>
            <a:r>
              <a:rPr sz="1100" spc="0" dirty="0">
                <a:solidFill>
                  <a:srgbClr val="000000">
                    <a:alpha val="100000"/>
                  </a:srgbClr>
                </a:solidFill>
                <a:latin typeface="Calibri" panose="020F0502020204030204"/>
                <a:ea typeface="Calibri" panose="020F0502020204030204"/>
                <a:cs typeface="Calibri" panose="020F0502020204030204"/>
              </a:rPr>
              <a:t>M</a:t>
            </a:r>
            <a:r>
              <a:rPr sz="1100" spc="-50" dirty="0">
                <a:solidFill>
                  <a:srgbClr val="000000">
                    <a:alpha val="100000"/>
                  </a:srgbClr>
                </a:solidFill>
                <a:latin typeface="Calibri" panose="020F0502020204030204"/>
                <a:ea typeface="Calibri" panose="020F0502020204030204"/>
                <a:cs typeface="Calibri" panose="020F0502020204030204"/>
              </a:rPr>
              <a:t> </a:t>
            </a:r>
            <a:r>
              <a:rPr sz="1100" spc="-5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序列号、</a:t>
            </a:r>
            <a:endParaRPr lang="en-US" altLang="en-US" sz="1100" dirty="0"/>
          </a:p>
          <a:p>
            <a:pPr marL="593725" algn="l" rtl="0" eaLnBrk="0">
              <a:lnSpc>
                <a:spcPts val="3190"/>
              </a:lnSpc>
            </a:pPr>
            <a:r>
              <a:rPr sz="11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设备</a:t>
            </a:r>
            <a:r>
              <a:rPr sz="11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唯一编码、催收短信数量</a:t>
            </a:r>
            <a:endParaRPr lang="en-US" altLang="en-US" sz="1100" dirty="0"/>
          </a:p>
        </p:txBody>
      </p:sp>
      <p:sp>
        <p:nvSpPr>
          <p:cNvPr id="42" name="textbox 12"/>
          <p:cNvSpPr/>
          <p:nvPr/>
        </p:nvSpPr>
        <p:spPr>
          <a:xfrm>
            <a:off x="2291905" y="6042278"/>
            <a:ext cx="2159000" cy="190500"/>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8000"/>
              </a:lnSpc>
            </a:pPr>
            <a:r>
              <a:rPr sz="1100" spc="100" dirty="0">
                <a:solidFill>
                  <a:srgbClr val="000000">
                    <a:alpha val="100000"/>
                  </a:srgbClr>
                </a:solidFill>
                <a:latin typeface="Alibaba PuHuiTi H"/>
                <a:ea typeface="微软雅黑" panose="020B0503020204020204" pitchFamily="34" charset="-122"/>
                <a:cs typeface="微软雅黑" panose="020B0503020204020204" pitchFamily="34" charset="-122"/>
              </a:rPr>
              <a:t>过去</a:t>
            </a:r>
            <a:r>
              <a:rPr sz="1100" spc="100" dirty="0">
                <a:solidFill>
                  <a:srgbClr val="000000">
                    <a:alpha val="100000"/>
                  </a:srgbClr>
                </a:solidFill>
                <a:latin typeface="Alibaba PuHuiTi H"/>
                <a:ea typeface="Calibri" panose="020F0502020204030204"/>
                <a:cs typeface="Calibri" panose="020F0502020204030204"/>
              </a:rPr>
              <a:t>12</a:t>
            </a:r>
            <a:r>
              <a:rPr sz="1100" spc="100" dirty="0">
                <a:solidFill>
                  <a:srgbClr val="000000">
                    <a:alpha val="100000"/>
                  </a:srgbClr>
                </a:solidFill>
                <a:latin typeface="Alibaba PuHuiTi H"/>
                <a:ea typeface="微软雅黑" panose="020B0503020204020204" pitchFamily="34" charset="-122"/>
                <a:cs typeface="微软雅黑" panose="020B0503020204020204" pitchFamily="34" charset="-122"/>
              </a:rPr>
              <a:t>个月贷记卡最大逾期</a:t>
            </a:r>
            <a:r>
              <a:rPr sz="1100" spc="80" dirty="0">
                <a:solidFill>
                  <a:srgbClr val="000000">
                    <a:alpha val="100000"/>
                  </a:srgbClr>
                </a:solidFill>
                <a:latin typeface="Alibaba PuHuiTi H"/>
                <a:ea typeface="微软雅黑" panose="020B0503020204020204" pitchFamily="34" charset="-122"/>
                <a:cs typeface="微软雅黑" panose="020B0503020204020204" pitchFamily="34" charset="-122"/>
              </a:rPr>
              <a:t>期</a:t>
            </a:r>
            <a:r>
              <a:rPr sz="1100" spc="0" dirty="0">
                <a:solidFill>
                  <a:srgbClr val="000000">
                    <a:alpha val="100000"/>
                  </a:srgbClr>
                </a:solidFill>
                <a:latin typeface="Alibaba PuHuiTi H"/>
                <a:ea typeface="微软雅黑" panose="020B0503020204020204" pitchFamily="34" charset="-122"/>
                <a:cs typeface="微软雅黑" panose="020B0503020204020204" pitchFamily="34" charset="-122"/>
              </a:rPr>
              <a:t>数</a:t>
            </a:r>
            <a:endParaRPr lang="en-US" altLang="en-US" sz="1100" dirty="0">
              <a:latin typeface="Alibaba PuHuiTi H"/>
            </a:endParaRPr>
          </a:p>
        </p:txBody>
      </p:sp>
      <p:sp>
        <p:nvSpPr>
          <p:cNvPr id="43" name="path"/>
          <p:cNvSpPr/>
          <p:nvPr/>
        </p:nvSpPr>
        <p:spPr>
          <a:xfrm>
            <a:off x="6918109" y="2643352"/>
            <a:ext cx="61493" cy="61480"/>
          </a:xfrm>
          <a:custGeom>
            <a:avLst/>
            <a:gdLst/>
            <a:ahLst/>
            <a:cxnLst/>
            <a:rect l="0" t="0" r="0" b="0"/>
            <a:pathLst>
              <a:path w="96" h="96">
                <a:moveTo>
                  <a:pt x="48" y="0"/>
                </a:moveTo>
                <a:moveTo>
                  <a:pt x="48" y="0"/>
                </a:moveTo>
                <a:lnTo>
                  <a:pt x="39" y="0"/>
                </a:lnTo>
                <a:lnTo>
                  <a:pt x="31" y="3"/>
                </a:lnTo>
                <a:lnTo>
                  <a:pt x="24" y="6"/>
                </a:lnTo>
                <a:lnTo>
                  <a:pt x="17" y="11"/>
                </a:lnTo>
                <a:lnTo>
                  <a:pt x="11" y="17"/>
                </a:lnTo>
                <a:lnTo>
                  <a:pt x="6" y="23"/>
                </a:lnTo>
                <a:lnTo>
                  <a:pt x="3" y="31"/>
                </a:lnTo>
                <a:lnTo>
                  <a:pt x="0" y="39"/>
                </a:lnTo>
                <a:lnTo>
                  <a:pt x="0" y="48"/>
                </a:lnTo>
                <a:lnTo>
                  <a:pt x="0" y="56"/>
                </a:lnTo>
                <a:lnTo>
                  <a:pt x="3" y="65"/>
                </a:lnTo>
                <a:lnTo>
                  <a:pt x="6" y="72"/>
                </a:lnTo>
                <a:lnTo>
                  <a:pt x="11" y="79"/>
                </a:lnTo>
                <a:lnTo>
                  <a:pt x="17" y="85"/>
                </a:lnTo>
                <a:lnTo>
                  <a:pt x="24" y="90"/>
                </a:lnTo>
                <a:lnTo>
                  <a:pt x="31" y="93"/>
                </a:lnTo>
                <a:lnTo>
                  <a:pt x="39" y="96"/>
                </a:lnTo>
                <a:lnTo>
                  <a:pt x="48" y="96"/>
                </a:lnTo>
                <a:lnTo>
                  <a:pt x="57" y="96"/>
                </a:lnTo>
                <a:lnTo>
                  <a:pt x="65" y="93"/>
                </a:lnTo>
                <a:lnTo>
                  <a:pt x="72" y="90"/>
                </a:lnTo>
                <a:lnTo>
                  <a:pt x="79" y="85"/>
                </a:lnTo>
                <a:lnTo>
                  <a:pt x="85" y="79"/>
                </a:lnTo>
                <a:lnTo>
                  <a:pt x="90" y="72"/>
                </a:lnTo>
                <a:lnTo>
                  <a:pt x="94" y="65"/>
                </a:lnTo>
                <a:lnTo>
                  <a:pt x="96" y="56"/>
                </a:lnTo>
                <a:lnTo>
                  <a:pt x="96" y="48"/>
                </a:lnTo>
                <a:lnTo>
                  <a:pt x="96" y="39"/>
                </a:lnTo>
                <a:lnTo>
                  <a:pt x="94" y="31"/>
                </a:lnTo>
                <a:lnTo>
                  <a:pt x="90" y="23"/>
                </a:lnTo>
                <a:lnTo>
                  <a:pt x="85" y="17"/>
                </a:lnTo>
                <a:lnTo>
                  <a:pt x="79" y="11"/>
                </a:lnTo>
                <a:lnTo>
                  <a:pt x="72" y="6"/>
                </a:lnTo>
                <a:lnTo>
                  <a:pt x="65" y="3"/>
                </a:lnTo>
                <a:lnTo>
                  <a:pt x="57" y="0"/>
                </a:lnTo>
                <a:lnTo>
                  <a:pt x="48" y="0"/>
                </a:lnTo>
                <a:close/>
              </a:path>
            </a:pathLst>
          </a:custGeom>
          <a:solidFill>
            <a:srgbClr val="FFFFFF">
              <a:alpha val="100000"/>
            </a:srgbClr>
          </a:solidFill>
          <a:ln cap="flat">
            <a:miter lim="0"/>
          </a:ln>
        </p:spPr>
        <p:txBody>
          <a:bodyPr rtlCol="0"/>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特征变换</a:t>
            </a:r>
          </a:p>
        </p:txBody>
      </p:sp>
      <p:sp>
        <p:nvSpPr>
          <p:cNvPr id="6" name="文本框 5"/>
          <p:cNvSpPr txBox="1"/>
          <p:nvPr/>
        </p:nvSpPr>
        <p:spPr>
          <a:xfrm>
            <a:off x="890016" y="1524542"/>
            <a:ext cx="8896987" cy="1323439"/>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案例：使用</a:t>
            </a:r>
            <a:r>
              <a:rPr lang="en-GB" altLang="zh-CN" sz="1600" dirty="0">
                <a:latin typeface="Alibaba PuHuiTi R" pitchFamily="18" charset="-122"/>
                <a:ea typeface="Alibaba PuHuiTi R" pitchFamily="18" charset="-122"/>
                <a:cs typeface="Alibaba PuHuiTi R" pitchFamily="18" charset="-122"/>
              </a:rPr>
              <a:t>toad</a:t>
            </a:r>
            <a:r>
              <a:rPr lang="zh-CN" altLang="en-US" sz="1600" dirty="0">
                <a:latin typeface="Alibaba PuHuiTi R" pitchFamily="18" charset="-122"/>
                <a:ea typeface="Alibaba PuHuiTi R" pitchFamily="18" charset="-122"/>
                <a:cs typeface="Alibaba PuHuiTi R" pitchFamily="18" charset="-122"/>
              </a:rPr>
              <a:t>库进行分箱处理，数据集使用</a:t>
            </a:r>
            <a:r>
              <a:rPr lang="en-GB" altLang="zh-CN" sz="1600" dirty="0" err="1">
                <a:latin typeface="Alibaba PuHuiTi R" pitchFamily="18" charset="-122"/>
                <a:ea typeface="Alibaba PuHuiTi R" pitchFamily="18" charset="-122"/>
                <a:cs typeface="Alibaba PuHuiTi R" pitchFamily="18" charset="-122"/>
              </a:rPr>
              <a:t>germancredit</a:t>
            </a:r>
            <a:endParaRPr lang="en-GB"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Toad </a:t>
            </a:r>
            <a:r>
              <a:rPr lang="zh-CN" altLang="en-US" sz="1600" dirty="0">
                <a:latin typeface="Alibaba PuHuiTi R" pitchFamily="18" charset="-122"/>
                <a:ea typeface="Alibaba PuHuiTi R" pitchFamily="18" charset="-122"/>
                <a:cs typeface="Alibaba PuHuiTi R" pitchFamily="18" charset="-122"/>
              </a:rPr>
              <a:t>是专为工业界模型开发设计的</a:t>
            </a:r>
            <a:r>
              <a:rPr lang="en-GB" altLang="zh-CN" sz="1600" dirty="0">
                <a:latin typeface="Alibaba PuHuiTi R" pitchFamily="18" charset="-122"/>
                <a:ea typeface="Alibaba PuHuiTi R" pitchFamily="18" charset="-122"/>
                <a:cs typeface="Alibaba PuHuiTi R" pitchFamily="18" charset="-122"/>
              </a:rPr>
              <a:t>Python</a:t>
            </a:r>
            <a:r>
              <a:rPr lang="zh-CN" altLang="en-US" sz="1600" dirty="0">
                <a:latin typeface="Alibaba PuHuiTi R" pitchFamily="18" charset="-122"/>
                <a:ea typeface="Alibaba PuHuiTi R" pitchFamily="18" charset="-122"/>
                <a:cs typeface="Alibaba PuHuiTi R" pitchFamily="18" charset="-122"/>
              </a:rPr>
              <a:t>工具包，特别针对评分卡的开发</a:t>
            </a: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Toad </a:t>
            </a:r>
            <a:r>
              <a:rPr lang="zh-CN" altLang="en-US" sz="1600" dirty="0">
                <a:latin typeface="Alibaba PuHuiTi R" pitchFamily="18" charset="-122"/>
                <a:ea typeface="Alibaba PuHuiTi R" pitchFamily="18" charset="-122"/>
                <a:cs typeface="Alibaba PuHuiTi R" pitchFamily="18" charset="-122"/>
              </a:rPr>
              <a:t>的功能覆盖了建模全流程，从 </a:t>
            </a:r>
            <a:r>
              <a:rPr lang="en-GB" altLang="zh-CN" sz="1600" dirty="0">
                <a:latin typeface="Alibaba PuHuiTi R" pitchFamily="18" charset="-122"/>
                <a:ea typeface="Alibaba PuHuiTi R" pitchFamily="18" charset="-122"/>
                <a:cs typeface="Alibaba PuHuiTi R" pitchFamily="18" charset="-122"/>
              </a:rPr>
              <a:t>EDA</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特征工程、特征筛选 到 模型验证和评分卡转化</a:t>
            </a: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Toad </a:t>
            </a:r>
            <a:r>
              <a:rPr lang="zh-CN" altLang="en-US" sz="1600" dirty="0">
                <a:latin typeface="Alibaba PuHuiTi R" pitchFamily="18" charset="-122"/>
                <a:ea typeface="Alibaba PuHuiTi R" pitchFamily="18" charset="-122"/>
                <a:cs typeface="Alibaba PuHuiTi R" pitchFamily="18" charset="-122"/>
              </a:rPr>
              <a:t>的主要功能极大简化了建模中最重要最费时的流程，即特征筛选和分箱。</a:t>
            </a:r>
          </a:p>
          <a:p>
            <a:pPr lvl="1"/>
            <a:endParaRPr lang="zh-CN" altLang="en-US" sz="1600" dirty="0">
              <a:latin typeface="Alibaba PuHuiTi R" pitchFamily="18" charset="-122"/>
              <a:ea typeface="Alibaba PuHuiTi R" pitchFamily="18" charset="-122"/>
              <a:cs typeface="Alibaba PuHuiTi R" pitchFamily="18" charset="-122"/>
            </a:endParaRPr>
          </a:p>
        </p:txBody>
      </p:sp>
      <p:sp>
        <p:nvSpPr>
          <p:cNvPr id="2" name="矩形 1"/>
          <p:cNvSpPr/>
          <p:nvPr/>
        </p:nvSpPr>
        <p:spPr>
          <a:xfrm>
            <a:off x="1468388" y="2736502"/>
            <a:ext cx="7740242" cy="1600438"/>
          </a:xfrm>
          <a:prstGeom prst="rect">
            <a:avLst/>
          </a:prstGeom>
          <a:solidFill>
            <a:srgbClr val="FFFFE4"/>
          </a:solidFill>
          <a:ln>
            <a:solidFill>
              <a:schemeClr val="tx1"/>
            </a:solidFill>
          </a:ln>
        </p:spPr>
        <p:txBody>
          <a:bodyPr wrap="square">
            <a:spAutoFit/>
          </a:bodyPr>
          <a:lstStyle/>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pandas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pd</a:t>
            </a:r>
          </a:p>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numpy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np</a:t>
            </a:r>
          </a:p>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toad</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a:solidFill>
                  <a:srgbClr val="000000"/>
                </a:solidFill>
                <a:latin typeface="Alibaba PuHuiTi R" pitchFamily="18" charset="-122"/>
                <a:ea typeface="Alibaba PuHuiTi R" pitchFamily="18" charset="-122"/>
                <a:cs typeface="Alibaba PuHuiTi R" pitchFamily="18" charset="-122"/>
              </a:rPr>
              <a:t>data = </a:t>
            </a:r>
            <a:r>
              <a:rPr lang="en-GB" altLang="zh-CN" sz="1400" dirty="0" err="1">
                <a:solidFill>
                  <a:srgbClr val="000000"/>
                </a:solidFill>
                <a:latin typeface="Alibaba PuHuiTi R" pitchFamily="18" charset="-122"/>
                <a:ea typeface="Alibaba PuHuiTi R" pitchFamily="18" charset="-122"/>
                <a:cs typeface="Alibaba PuHuiTi R" pitchFamily="18" charset="-122"/>
              </a:rPr>
              <a:t>pd.read_csv</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'data/</a:t>
            </a:r>
            <a:r>
              <a:rPr lang="en-GB" altLang="zh-CN" sz="1400" dirty="0" err="1">
                <a:solidFill>
                  <a:srgbClr val="A31515"/>
                </a:solidFill>
                <a:latin typeface="Alibaba PuHuiTi R" pitchFamily="18" charset="-122"/>
                <a:ea typeface="Alibaba PuHuiTi R" pitchFamily="18" charset="-122"/>
                <a:cs typeface="Alibaba PuHuiTi R" pitchFamily="18" charset="-122"/>
              </a:rPr>
              <a:t>germancredit.csv</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data.replace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'good'</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'bad'</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inplace</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0000FF"/>
                </a:solidFill>
                <a:latin typeface="Alibaba PuHuiTi R" pitchFamily="18" charset="-122"/>
                <a:ea typeface="Alibaba PuHuiTi R" pitchFamily="18" charset="-122"/>
                <a:cs typeface="Alibaba PuHuiTi R" pitchFamily="18" charset="-122"/>
              </a:rPr>
              <a:t>True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data.shape</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7" name="图片 6"/>
          <p:cNvPicPr>
            <a:picLocks noChangeAspect="1"/>
          </p:cNvPicPr>
          <p:nvPr/>
        </p:nvPicPr>
        <p:blipFill>
          <a:blip r:embed="rId4"/>
          <a:stretch>
            <a:fillRect/>
          </a:stretch>
        </p:blipFill>
        <p:spPr>
          <a:xfrm>
            <a:off x="1468388" y="4569337"/>
            <a:ext cx="2171700" cy="39370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特征变换</a:t>
            </a:r>
          </a:p>
        </p:txBody>
      </p:sp>
      <p:sp>
        <p:nvSpPr>
          <p:cNvPr id="6" name="文本框 5"/>
          <p:cNvSpPr txBox="1"/>
          <p:nvPr/>
        </p:nvSpPr>
        <p:spPr>
          <a:xfrm>
            <a:off x="890016" y="1524542"/>
            <a:ext cx="8167621" cy="5755422"/>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案例数据字段说明： </a:t>
            </a:r>
            <a:r>
              <a:rPr lang="en-GB" altLang="zh-CN" sz="1600" dirty="0">
                <a:latin typeface="Alibaba PuHuiTi R" pitchFamily="18" charset="-122"/>
                <a:ea typeface="Alibaba PuHuiTi R" pitchFamily="18" charset="-122"/>
                <a:cs typeface="Alibaba PuHuiTi R" pitchFamily="18" charset="-122"/>
              </a:rPr>
              <a:t>creditability </a:t>
            </a:r>
            <a:r>
              <a:rPr lang="zh-CN" altLang="en-US" sz="1600" dirty="0">
                <a:latin typeface="Alibaba PuHuiTi R" pitchFamily="18" charset="-122"/>
                <a:ea typeface="Alibaba PuHuiTi R" pitchFamily="18" charset="-122"/>
                <a:cs typeface="Alibaba PuHuiTi R" pitchFamily="18" charset="-122"/>
              </a:rPr>
              <a:t>数据标签</a:t>
            </a:r>
            <a:endParaRPr lang="en-US" altLang="zh-CN" sz="1600" dirty="0">
              <a:latin typeface="Alibaba PuHuiTi R" pitchFamily="18" charset="-122"/>
              <a:ea typeface="Alibaba PuHuiTi R" pitchFamily="18" charset="-122"/>
              <a:cs typeface="Alibaba PuHuiTi R" pitchFamily="18" charset="-122"/>
            </a:endParaRPr>
          </a:p>
          <a:p>
            <a:pPr lvl="1"/>
            <a:r>
              <a:rPr lang="en-GB" altLang="zh-CN" sz="1600" dirty="0">
                <a:latin typeface="Alibaba PuHuiTi R" pitchFamily="18" charset="-122"/>
                <a:ea typeface="Alibaba PuHuiTi R" pitchFamily="18" charset="-122"/>
                <a:cs typeface="Alibaba PuHuiTi R" pitchFamily="18" charset="-122"/>
              </a:rPr>
              <a:t>Status of existing checking account</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现有支票帐户的存款状态）</a:t>
            </a:r>
          </a:p>
          <a:p>
            <a:pPr lvl="1"/>
            <a:r>
              <a:rPr lang="en-GB" altLang="zh-CN" sz="1600" dirty="0">
                <a:latin typeface="Alibaba PuHuiTi R" pitchFamily="18" charset="-122"/>
                <a:ea typeface="Alibaba PuHuiTi R" pitchFamily="18" charset="-122"/>
                <a:cs typeface="Alibaba PuHuiTi R" pitchFamily="18" charset="-122"/>
              </a:rPr>
              <a:t>Duration in month</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持续月数）</a:t>
            </a:r>
          </a:p>
          <a:p>
            <a:pPr lvl="1"/>
            <a:r>
              <a:rPr lang="en-GB" altLang="zh-CN" sz="1600" dirty="0">
                <a:latin typeface="Alibaba PuHuiTi R" pitchFamily="18" charset="-122"/>
                <a:ea typeface="Alibaba PuHuiTi R" pitchFamily="18" charset="-122"/>
                <a:cs typeface="Alibaba PuHuiTi R" pitchFamily="18" charset="-122"/>
              </a:rPr>
              <a:t>Credit history</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信用历史记录）</a:t>
            </a:r>
          </a:p>
          <a:p>
            <a:pPr lvl="1"/>
            <a:r>
              <a:rPr lang="en-GB" altLang="zh-CN" sz="1600" dirty="0">
                <a:latin typeface="Alibaba PuHuiTi R" pitchFamily="18" charset="-122"/>
                <a:ea typeface="Alibaba PuHuiTi R" pitchFamily="18" charset="-122"/>
                <a:cs typeface="Alibaba PuHuiTi R" pitchFamily="18" charset="-122"/>
              </a:rPr>
              <a:t>Purpose</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申请目的）</a:t>
            </a:r>
          </a:p>
          <a:p>
            <a:pPr lvl="1"/>
            <a:r>
              <a:rPr lang="en-GB" altLang="zh-CN" sz="1600" dirty="0">
                <a:latin typeface="Alibaba PuHuiTi R" pitchFamily="18" charset="-122"/>
                <a:ea typeface="Alibaba PuHuiTi R" pitchFamily="18" charset="-122"/>
                <a:cs typeface="Alibaba PuHuiTi R" pitchFamily="18" charset="-122"/>
              </a:rPr>
              <a:t>Credit amount</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信用保证金额）</a:t>
            </a:r>
          </a:p>
          <a:p>
            <a:pPr lvl="1"/>
            <a:r>
              <a:rPr lang="en-GB" altLang="zh-CN" sz="1600" dirty="0">
                <a:latin typeface="Alibaba PuHuiTi R" pitchFamily="18" charset="-122"/>
                <a:ea typeface="Alibaba PuHuiTi R" pitchFamily="18" charset="-122"/>
                <a:cs typeface="Alibaba PuHuiTi R" pitchFamily="18" charset="-122"/>
              </a:rPr>
              <a:t>Savings account/bonds</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储蓄账户</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债券金额）</a:t>
            </a:r>
          </a:p>
          <a:p>
            <a:pPr lvl="1"/>
            <a:r>
              <a:rPr lang="en-GB" altLang="zh-CN" sz="1600" dirty="0">
                <a:latin typeface="Alibaba PuHuiTi R" pitchFamily="18" charset="-122"/>
                <a:ea typeface="Alibaba PuHuiTi R" pitchFamily="18" charset="-122"/>
                <a:cs typeface="Alibaba PuHuiTi R" pitchFamily="18" charset="-122"/>
              </a:rPr>
              <a:t>Present employment since</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当前就业年限）</a:t>
            </a:r>
          </a:p>
          <a:p>
            <a:pPr lvl="1"/>
            <a:r>
              <a:rPr lang="en-GB" altLang="zh-CN" sz="1600" dirty="0">
                <a:latin typeface="Alibaba PuHuiTi R" pitchFamily="18" charset="-122"/>
                <a:ea typeface="Alibaba PuHuiTi R" pitchFamily="18" charset="-122"/>
                <a:cs typeface="Alibaba PuHuiTi R" pitchFamily="18" charset="-122"/>
              </a:rPr>
              <a:t>Installment rate in percentage of disposable income</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可支配收入占比）</a:t>
            </a:r>
          </a:p>
          <a:p>
            <a:pPr lvl="1"/>
            <a:r>
              <a:rPr lang="en-GB" altLang="zh-CN" sz="1600" dirty="0">
                <a:latin typeface="Alibaba PuHuiTi R" pitchFamily="18" charset="-122"/>
                <a:ea typeface="Alibaba PuHuiTi R" pitchFamily="18" charset="-122"/>
                <a:cs typeface="Alibaba PuHuiTi R" pitchFamily="18" charset="-122"/>
              </a:rPr>
              <a:t>Personal status and gender</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个人婚姻状态及性别）</a:t>
            </a:r>
          </a:p>
          <a:p>
            <a:pPr lvl="1"/>
            <a:r>
              <a:rPr lang="en-GB" altLang="zh-CN" sz="1600" dirty="0">
                <a:latin typeface="Alibaba PuHuiTi R" pitchFamily="18" charset="-122"/>
                <a:ea typeface="Alibaba PuHuiTi R" pitchFamily="18" charset="-122"/>
                <a:cs typeface="Alibaba PuHuiTi R" pitchFamily="18" charset="-122"/>
              </a:rPr>
              <a:t>Other debtors / guarantors</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其他债务人或担保人）</a:t>
            </a:r>
          </a:p>
          <a:p>
            <a:pPr lvl="1"/>
            <a:r>
              <a:rPr lang="en-GB" altLang="zh-CN" sz="1600" dirty="0">
                <a:latin typeface="Alibaba PuHuiTi R" pitchFamily="18" charset="-122"/>
                <a:ea typeface="Alibaba PuHuiTi R" pitchFamily="18" charset="-122"/>
                <a:cs typeface="Alibaba PuHuiTi R" pitchFamily="18" charset="-122"/>
              </a:rPr>
              <a:t>Present residence since</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当前居民年限）</a:t>
            </a:r>
          </a:p>
          <a:p>
            <a:pPr lvl="1"/>
            <a:r>
              <a:rPr lang="en-GB" altLang="zh-CN" sz="1600" dirty="0">
                <a:latin typeface="Alibaba PuHuiTi R" pitchFamily="18" charset="-122"/>
                <a:ea typeface="Alibaba PuHuiTi R" pitchFamily="18" charset="-122"/>
                <a:cs typeface="Alibaba PuHuiTi R" pitchFamily="18" charset="-122"/>
              </a:rPr>
              <a:t>Property</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财产）</a:t>
            </a:r>
          </a:p>
          <a:p>
            <a:pPr lvl="1"/>
            <a:r>
              <a:rPr lang="en-GB" altLang="zh-CN" sz="1600" dirty="0">
                <a:latin typeface="Alibaba PuHuiTi R" pitchFamily="18" charset="-122"/>
                <a:ea typeface="Alibaba PuHuiTi R" pitchFamily="18" charset="-122"/>
                <a:cs typeface="Alibaba PuHuiTi R" pitchFamily="18" charset="-122"/>
              </a:rPr>
              <a:t>Age in years</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年龄）</a:t>
            </a:r>
          </a:p>
          <a:p>
            <a:pPr lvl="1"/>
            <a:r>
              <a:rPr lang="en-GB" altLang="zh-CN" sz="1600" dirty="0">
                <a:latin typeface="Alibaba PuHuiTi R" pitchFamily="18" charset="-122"/>
                <a:ea typeface="Alibaba PuHuiTi R" pitchFamily="18" charset="-122"/>
                <a:cs typeface="Alibaba PuHuiTi R" pitchFamily="18" charset="-122"/>
              </a:rPr>
              <a:t>Other installment plans </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其他分期付款计划）</a:t>
            </a:r>
          </a:p>
          <a:p>
            <a:pPr lvl="1"/>
            <a:r>
              <a:rPr lang="en-GB" altLang="zh-CN" sz="1600" dirty="0">
                <a:latin typeface="Alibaba PuHuiTi R" pitchFamily="18" charset="-122"/>
                <a:ea typeface="Alibaba PuHuiTi R" pitchFamily="18" charset="-122"/>
                <a:cs typeface="Alibaba PuHuiTi R" pitchFamily="18" charset="-122"/>
              </a:rPr>
              <a:t>Housing</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房屋状况）</a:t>
            </a:r>
          </a:p>
          <a:p>
            <a:pPr lvl="1"/>
            <a:r>
              <a:rPr lang="en-GB" altLang="zh-CN" sz="1600" dirty="0">
                <a:latin typeface="Alibaba PuHuiTi R" pitchFamily="18" charset="-122"/>
                <a:ea typeface="Alibaba PuHuiTi R" pitchFamily="18" charset="-122"/>
                <a:cs typeface="Alibaba PuHuiTi R" pitchFamily="18" charset="-122"/>
              </a:rPr>
              <a:t>Number of existing credits at this bank</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在该银行已有的信用卡数）</a:t>
            </a:r>
          </a:p>
          <a:p>
            <a:pPr lvl="1"/>
            <a:r>
              <a:rPr lang="en-GB" altLang="zh-CN" sz="1600" dirty="0">
                <a:latin typeface="Alibaba PuHuiTi R" pitchFamily="18" charset="-122"/>
                <a:ea typeface="Alibaba PuHuiTi R" pitchFamily="18" charset="-122"/>
                <a:cs typeface="Alibaba PuHuiTi R" pitchFamily="18" charset="-122"/>
              </a:rPr>
              <a:t>Job</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工作性质）</a:t>
            </a:r>
          </a:p>
          <a:p>
            <a:pPr lvl="1"/>
            <a:r>
              <a:rPr lang="en-GB" altLang="zh-CN" sz="1600" dirty="0">
                <a:latin typeface="Alibaba PuHuiTi R" pitchFamily="18" charset="-122"/>
                <a:ea typeface="Alibaba PuHuiTi R" pitchFamily="18" charset="-122"/>
                <a:cs typeface="Alibaba PuHuiTi R" pitchFamily="18" charset="-122"/>
              </a:rPr>
              <a:t>Number of people being liable to provide maintenance for</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可提供维护人数）</a:t>
            </a:r>
          </a:p>
          <a:p>
            <a:pPr lvl="1"/>
            <a:r>
              <a:rPr lang="en-GB" altLang="zh-CN" sz="1600" dirty="0">
                <a:latin typeface="Alibaba PuHuiTi R" pitchFamily="18" charset="-122"/>
                <a:ea typeface="Alibaba PuHuiTi R" pitchFamily="18" charset="-122"/>
                <a:cs typeface="Alibaba PuHuiTi R" pitchFamily="18" charset="-122"/>
              </a:rPr>
              <a:t>Telephone</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是否留存电话）</a:t>
            </a:r>
          </a:p>
          <a:p>
            <a:pPr lvl="1"/>
            <a:r>
              <a:rPr lang="en-GB" altLang="zh-CN" sz="1600" dirty="0">
                <a:latin typeface="Alibaba PuHuiTi R" pitchFamily="18" charset="-122"/>
                <a:ea typeface="Alibaba PuHuiTi R" pitchFamily="18" charset="-122"/>
                <a:cs typeface="Alibaba PuHuiTi R" pitchFamily="18" charset="-122"/>
              </a:rPr>
              <a:t>foreign worker</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是否外国工人）</a:t>
            </a:r>
          </a:p>
          <a:p>
            <a:pPr lvl="1"/>
            <a:endParaRPr lang="en-US" altLang="zh-CN" sz="1600" dirty="0">
              <a:latin typeface="Alibaba PuHuiTi R" pitchFamily="18" charset="-122"/>
              <a:ea typeface="Alibaba PuHuiTi R" pitchFamily="18" charset="-122"/>
              <a:cs typeface="Alibaba PuHuiTi R" pitchFamily="18" charset="-122"/>
            </a:endParaRPr>
          </a:p>
          <a:p>
            <a:pPr lvl="1"/>
            <a:endParaRPr lang="zh-CN" altLang="en-US" sz="1600" dirty="0">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特征变换</a:t>
            </a:r>
          </a:p>
        </p:txBody>
      </p:sp>
      <p:sp>
        <p:nvSpPr>
          <p:cNvPr id="6" name="文本框 5"/>
          <p:cNvSpPr txBox="1"/>
          <p:nvPr/>
        </p:nvSpPr>
        <p:spPr>
          <a:xfrm>
            <a:off x="890016" y="1524542"/>
            <a:ext cx="4124847" cy="338554"/>
          </a:xfrm>
          <a:prstGeom prst="rect">
            <a:avLst/>
          </a:prstGeom>
          <a:noFill/>
        </p:spPr>
        <p:txBody>
          <a:bodyPr wrap="none" rtlCol="0">
            <a:spAutoFit/>
          </a:bodyPr>
          <a:lstStyle/>
          <a:p>
            <a:pPr marL="285750" indent="-285750">
              <a:buFont typeface="Wingdings" panose="05000000000000000000" pitchFamily="2" charset="2"/>
              <a:buChar char="l"/>
            </a:pPr>
            <a:r>
              <a:rPr lang="en-GB" altLang="zh-CN" sz="1600" dirty="0">
                <a:latin typeface="Alibaba PuHuiTi R" pitchFamily="18" charset="-122"/>
                <a:ea typeface="Alibaba PuHuiTi R" pitchFamily="18" charset="-122"/>
                <a:cs typeface="Alibaba PuHuiTi R" pitchFamily="18" charset="-122"/>
              </a:rPr>
              <a:t>toad </a:t>
            </a:r>
            <a:r>
              <a:rPr lang="zh-CN" altLang="en-US" sz="1600" dirty="0">
                <a:latin typeface="Alibaba PuHuiTi R" pitchFamily="18" charset="-122"/>
                <a:ea typeface="Alibaba PuHuiTi R" pitchFamily="18" charset="-122"/>
                <a:cs typeface="Alibaba PuHuiTi R" pitchFamily="18" charset="-122"/>
              </a:rPr>
              <a:t>中的</a:t>
            </a:r>
            <a:r>
              <a:rPr lang="en-GB" altLang="zh-CN" sz="1600" dirty="0">
                <a:latin typeface="Alibaba PuHuiTi R" pitchFamily="18" charset="-122"/>
                <a:ea typeface="Alibaba PuHuiTi R" pitchFamily="18" charset="-122"/>
                <a:cs typeface="Alibaba PuHuiTi R" pitchFamily="18" charset="-122"/>
              </a:rPr>
              <a:t>combiner</a:t>
            </a:r>
            <a:r>
              <a:rPr lang="zh-CN" altLang="en-US" sz="1600" dirty="0">
                <a:latin typeface="Alibaba PuHuiTi R" pitchFamily="18" charset="-122"/>
                <a:ea typeface="Alibaba PuHuiTi R" pitchFamily="18" charset="-122"/>
                <a:cs typeface="Alibaba PuHuiTi R" pitchFamily="18" charset="-122"/>
              </a:rPr>
              <a:t>类用来进行分箱处理</a:t>
            </a:r>
          </a:p>
        </p:txBody>
      </p:sp>
      <p:sp>
        <p:nvSpPr>
          <p:cNvPr id="2" name="矩形 1"/>
          <p:cNvSpPr/>
          <p:nvPr/>
        </p:nvSpPr>
        <p:spPr>
          <a:xfrm>
            <a:off x="1012722" y="1969362"/>
            <a:ext cx="8770375" cy="2246769"/>
          </a:xfrm>
          <a:prstGeom prst="rect">
            <a:avLst/>
          </a:prstGeom>
          <a:solidFill>
            <a:srgbClr val="FFFFE4"/>
          </a:solidFill>
          <a:ln>
            <a:solidFill>
              <a:schemeClr val="tx1"/>
            </a:solidFill>
          </a:ln>
        </p:spPr>
        <p:txBody>
          <a:bodyPr wrap="square">
            <a:spAutoFit/>
          </a:bodyPr>
          <a:lstStyle/>
          <a:p>
            <a:r>
              <a:rPr lang="en-US"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初始化一个</a:t>
            </a:r>
            <a:r>
              <a:rPr lang="en-GB" altLang="zh-CN" sz="1400" dirty="0">
                <a:solidFill>
                  <a:srgbClr val="008000"/>
                </a:solidFill>
                <a:latin typeface="Alibaba PuHuiTi R" pitchFamily="18" charset="-122"/>
                <a:ea typeface="Alibaba PuHuiTi R" pitchFamily="18" charset="-122"/>
                <a:cs typeface="Alibaba PuHuiTi R" pitchFamily="18" charset="-122"/>
              </a:rPr>
              <a:t>combiner</a:t>
            </a:r>
            <a:r>
              <a:rPr lang="zh-CN" altLang="en-US" sz="1400" dirty="0">
                <a:solidFill>
                  <a:srgbClr val="008000"/>
                </a:solidFill>
                <a:latin typeface="Alibaba PuHuiTi R" pitchFamily="18" charset="-122"/>
                <a:ea typeface="Alibaba PuHuiTi R" pitchFamily="18" charset="-122"/>
                <a:cs typeface="Alibaba PuHuiTi R" pitchFamily="18" charset="-122"/>
              </a:rPr>
              <a:t>类</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combiner = </a:t>
            </a:r>
            <a:r>
              <a:rPr lang="en-GB" altLang="zh-CN" sz="1400" dirty="0" err="1">
                <a:solidFill>
                  <a:srgbClr val="000000"/>
                </a:solidFill>
                <a:latin typeface="Alibaba PuHuiTi R" pitchFamily="18" charset="-122"/>
                <a:ea typeface="Alibaba PuHuiTi R" pitchFamily="18" charset="-122"/>
                <a:cs typeface="Alibaba PuHuiTi R" pitchFamily="18" charset="-122"/>
              </a:rPr>
              <a:t>toad.transform.Combiner</a:t>
            </a:r>
            <a:r>
              <a:rPr lang="en-GB" altLang="zh-CN" sz="1400" dirty="0">
                <a:solidFill>
                  <a:srgbClr val="000000"/>
                </a:solidFill>
                <a:latin typeface="Alibaba PuHuiTi R" pitchFamily="18" charset="-122"/>
                <a:ea typeface="Alibaba PuHuiTi R" pitchFamily="18" charset="-122"/>
                <a:cs typeface="Alibaba PuHuiTi R" pitchFamily="18" charset="-122"/>
              </a:rPr>
              <a:t>()</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训练数据并指定分箱方法，其它参数可选 </a:t>
            </a:r>
            <a:r>
              <a:rPr lang="en-US" altLang="zh-CN" sz="1400" dirty="0">
                <a:solidFill>
                  <a:srgbClr val="008000"/>
                </a:solidFill>
                <a:latin typeface="Alibaba PuHuiTi R" pitchFamily="18" charset="-122"/>
                <a:ea typeface="Alibaba PuHuiTi R" pitchFamily="18" charset="-122"/>
                <a:cs typeface="Alibaba PuHuiTi R" pitchFamily="18" charset="-122"/>
              </a:rPr>
              <a:t># </a:t>
            </a:r>
            <a:r>
              <a:rPr lang="en-GB" altLang="zh-CN" sz="1400" dirty="0" err="1">
                <a:solidFill>
                  <a:srgbClr val="008000"/>
                </a:solidFill>
                <a:latin typeface="Alibaba PuHuiTi R" pitchFamily="18" charset="-122"/>
                <a:ea typeface="Alibaba PuHuiTi R" pitchFamily="18" charset="-122"/>
                <a:cs typeface="Alibaba PuHuiTi R" pitchFamily="18" charset="-122"/>
              </a:rPr>
              <a:t>min_samples</a:t>
            </a:r>
            <a:r>
              <a:rPr lang="en-GB"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每箱至少包含样本量，可以是数字或者占比</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combiner.fit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data,y</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creditability'</a:t>
            </a:r>
            <a:r>
              <a:rPr lang="en-GB" altLang="zh-CN" sz="1400" dirty="0" err="1">
                <a:solidFill>
                  <a:srgbClr val="000000"/>
                </a:solidFill>
                <a:latin typeface="Alibaba PuHuiTi R" pitchFamily="18" charset="-122"/>
                <a:ea typeface="Alibaba PuHuiTi R" pitchFamily="18" charset="-122"/>
                <a:cs typeface="Alibaba PuHuiTi R" pitchFamily="18" charset="-122"/>
              </a:rPr>
              <a:t>,method</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'chi'</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min_samples</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098658"/>
                </a:solidFill>
                <a:latin typeface="Alibaba PuHuiTi R" pitchFamily="18" charset="-122"/>
                <a:ea typeface="Alibaba PuHuiTi R" pitchFamily="18" charset="-122"/>
                <a:cs typeface="Alibaba PuHuiTi R" pitchFamily="18" charset="-122"/>
              </a:rPr>
              <a:t>0.05</a:t>
            </a:r>
            <a:r>
              <a:rPr lang="en-GB" altLang="zh-CN" sz="1400" dirty="0">
                <a:solidFill>
                  <a:srgbClr val="000000"/>
                </a:solidFill>
                <a:latin typeface="Alibaba PuHuiTi R" pitchFamily="18" charset="-122"/>
                <a:ea typeface="Alibaba PuHuiTi R" pitchFamily="18" charset="-122"/>
                <a:cs typeface="Alibaba PuHuiTi R" pitchFamily="18" charset="-122"/>
              </a:rPr>
              <a:t>)</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以字典形式保存分箱结果</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bins = </a:t>
            </a:r>
            <a:r>
              <a:rPr lang="en-GB" altLang="zh-CN" sz="1400" dirty="0" err="1">
                <a:solidFill>
                  <a:srgbClr val="000000"/>
                </a:solidFill>
                <a:latin typeface="Alibaba PuHuiTi R" pitchFamily="18" charset="-122"/>
                <a:ea typeface="Alibaba PuHuiTi R" pitchFamily="18" charset="-122"/>
                <a:cs typeface="Alibaba PuHuiTi R" pitchFamily="18" charset="-122"/>
              </a:rPr>
              <a:t>combiner.export</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查看分箱结果</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bins[</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duration.in.month</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5" name="图片 4"/>
          <p:cNvPicPr>
            <a:picLocks noChangeAspect="1"/>
          </p:cNvPicPr>
          <p:nvPr/>
        </p:nvPicPr>
        <p:blipFill>
          <a:blip r:embed="rId4"/>
          <a:stretch>
            <a:fillRect/>
          </a:stretch>
        </p:blipFill>
        <p:spPr>
          <a:xfrm>
            <a:off x="1012722" y="4385322"/>
            <a:ext cx="3543300" cy="34290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特征变换</a:t>
            </a:r>
          </a:p>
        </p:txBody>
      </p:sp>
      <p:sp>
        <p:nvSpPr>
          <p:cNvPr id="6" name="文本框 5"/>
          <p:cNvSpPr txBox="1"/>
          <p:nvPr/>
        </p:nvSpPr>
        <p:spPr>
          <a:xfrm>
            <a:off x="890016" y="1524542"/>
            <a:ext cx="10687541" cy="1107996"/>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通常使用双变量图（</a:t>
            </a:r>
            <a:r>
              <a:rPr lang="en-GB" altLang="zh-CN" sz="1600" dirty="0" err="1">
                <a:latin typeface="Alibaba PuHuiTi R" pitchFamily="18" charset="-122"/>
                <a:ea typeface="Alibaba PuHuiTi R" pitchFamily="18" charset="-122"/>
                <a:cs typeface="Alibaba PuHuiTi R" pitchFamily="18" charset="-122"/>
              </a:rPr>
              <a:t>Bivar</a:t>
            </a:r>
            <a:r>
              <a:rPr lang="zh-CN" altLang="en-US" sz="1600" dirty="0">
                <a:latin typeface="Alibaba PuHuiTi R" pitchFamily="18" charset="-122"/>
                <a:ea typeface="Alibaba PuHuiTi R" pitchFamily="18" charset="-122"/>
                <a:cs typeface="Alibaba PuHuiTi R" pitchFamily="18" charset="-122"/>
              </a:rPr>
              <a:t>图 </a:t>
            </a:r>
            <a:r>
              <a:rPr lang="en-GB" altLang="zh-CN" sz="1600" dirty="0">
                <a:latin typeface="Alibaba PuHuiTi R" pitchFamily="18" charset="-122"/>
                <a:ea typeface="Alibaba PuHuiTi R" pitchFamily="18" charset="-122"/>
                <a:cs typeface="Alibaba PuHuiTi R" pitchFamily="18" charset="-122"/>
              </a:rPr>
              <a:t>Bivariate graph</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来评价分箱结果。信贷风险分析中</a:t>
            </a:r>
            <a:r>
              <a:rPr lang="en-GB" altLang="zh-CN" sz="1600" dirty="0" err="1">
                <a:latin typeface="Alibaba PuHuiTi R" pitchFamily="18" charset="-122"/>
                <a:ea typeface="Alibaba PuHuiTi R" pitchFamily="18" charset="-122"/>
                <a:cs typeface="Alibaba PuHuiTi R" pitchFamily="18" charset="-122"/>
              </a:rPr>
              <a:t>Bivar</a:t>
            </a:r>
            <a:r>
              <a:rPr lang="zh-CN" altLang="en-US" sz="1600" dirty="0">
                <a:latin typeface="Alibaba PuHuiTi R" pitchFamily="18" charset="-122"/>
                <a:ea typeface="Alibaba PuHuiTi R" pitchFamily="18" charset="-122"/>
                <a:cs typeface="Alibaba PuHuiTi R" pitchFamily="18" charset="-122"/>
              </a:rPr>
              <a:t>图，纵轴固定为负样本占比</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使用</a:t>
            </a:r>
            <a:r>
              <a:rPr lang="en-US" altLang="zh-CN" sz="1600" dirty="0" err="1">
                <a:latin typeface="Alibaba PuHuiTi R" pitchFamily="18" charset="-122"/>
                <a:ea typeface="Alibaba PuHuiTi R" pitchFamily="18" charset="-122"/>
                <a:cs typeface="Alibaba PuHuiTi R" pitchFamily="18" charset="-122"/>
              </a:rPr>
              <a:t>bin_plot</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画图对分箱进行调整</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p:txBody>
      </p:sp>
      <p:sp>
        <p:nvSpPr>
          <p:cNvPr id="7" name="矩形 6"/>
          <p:cNvSpPr/>
          <p:nvPr/>
        </p:nvSpPr>
        <p:spPr>
          <a:xfrm>
            <a:off x="1101213" y="2413337"/>
            <a:ext cx="10359266" cy="2031325"/>
          </a:xfrm>
          <a:prstGeom prst="rect">
            <a:avLst/>
          </a:prstGeom>
          <a:solidFill>
            <a:srgbClr val="FFFFE4"/>
          </a:solidFill>
          <a:ln>
            <a:solidFill>
              <a:schemeClr val="tx1"/>
            </a:solidFill>
          </a:ln>
        </p:spPr>
        <p:txBody>
          <a:bodyPr wrap="square">
            <a:spAutoFit/>
          </a:bodyPr>
          <a:lstStyle/>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matplotlib.pyplot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plt</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%matplotlib inline</a:t>
            </a:r>
          </a:p>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toad.plot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bin_plot</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c2 = </a:t>
            </a:r>
            <a:r>
              <a:rPr lang="en-GB" altLang="zh-CN" sz="1400" dirty="0" err="1">
                <a:solidFill>
                  <a:srgbClr val="000000"/>
                </a:solidFill>
                <a:latin typeface="Alibaba PuHuiTi R" pitchFamily="18" charset="-122"/>
                <a:ea typeface="Alibaba PuHuiTi R" pitchFamily="18" charset="-122"/>
                <a:cs typeface="Alibaba PuHuiTi R" pitchFamily="18" charset="-122"/>
              </a:rPr>
              <a:t>toad.transform.Combiner</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c2.fit(data[[</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duration.in.month'</a:t>
            </a:r>
            <a:r>
              <a:rPr lang="en-GB" altLang="zh-CN" sz="1400" dirty="0" err="1">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'creditability</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y=</a:t>
            </a:r>
            <a:r>
              <a:rPr lang="en-GB" altLang="zh-CN" sz="1400" dirty="0">
                <a:solidFill>
                  <a:srgbClr val="A31515"/>
                </a:solidFill>
                <a:latin typeface="Alibaba PuHuiTi R" pitchFamily="18" charset="-122"/>
                <a:ea typeface="Alibaba PuHuiTi R" pitchFamily="18" charset="-122"/>
                <a:cs typeface="Alibaba PuHuiTi R" pitchFamily="18" charset="-122"/>
              </a:rPr>
              <a:t>'creditability'</a:t>
            </a:r>
            <a:r>
              <a:rPr lang="en-GB" altLang="zh-CN" sz="1400" dirty="0">
                <a:solidFill>
                  <a:srgbClr val="000000"/>
                </a:solidFill>
                <a:latin typeface="Alibaba PuHuiTi R" pitchFamily="18" charset="-122"/>
                <a:ea typeface="Alibaba PuHuiTi R" pitchFamily="18" charset="-122"/>
                <a:cs typeface="Alibaba PuHuiTi R" pitchFamily="18" charset="-122"/>
              </a:rPr>
              <a:t>, method=</a:t>
            </a:r>
            <a:r>
              <a:rPr lang="en-GB" altLang="zh-CN" sz="1400" dirty="0">
                <a:solidFill>
                  <a:srgbClr val="A31515"/>
                </a:solidFill>
                <a:latin typeface="Alibaba PuHuiTi R" pitchFamily="18" charset="-122"/>
                <a:ea typeface="Alibaba PuHuiTi R" pitchFamily="18" charset="-122"/>
                <a:cs typeface="Alibaba PuHuiTi R" pitchFamily="18" charset="-122"/>
              </a:rPr>
              <a:t>'chi'</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n_bins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7</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transformed = c2.transform(data[[</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duration.in.month'</a:t>
            </a:r>
            <a:r>
              <a:rPr lang="en-GB" altLang="zh-CN" sz="1400" dirty="0" err="1">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'creditability</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]],labels=</a:t>
            </a:r>
            <a:r>
              <a:rPr lang="en-GB" altLang="zh-CN" sz="1400" dirty="0">
                <a:solidFill>
                  <a:srgbClr val="0000FF"/>
                </a:solidFill>
                <a:latin typeface="Alibaba PuHuiTi R" pitchFamily="18" charset="-122"/>
                <a:ea typeface="Alibaba PuHuiTi R" pitchFamily="18" charset="-122"/>
                <a:cs typeface="Alibaba PuHuiTi R" pitchFamily="18" charset="-122"/>
              </a:rPr>
              <a:t>True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传给</a:t>
            </a:r>
            <a:r>
              <a:rPr lang="en-GB" altLang="zh-CN" sz="1400" dirty="0" err="1">
                <a:solidFill>
                  <a:srgbClr val="008000"/>
                </a:solidFill>
                <a:latin typeface="Alibaba PuHuiTi R" pitchFamily="18" charset="-122"/>
                <a:ea typeface="Alibaba PuHuiTi R" pitchFamily="18" charset="-122"/>
                <a:cs typeface="Alibaba PuHuiTi R" pitchFamily="18" charset="-122"/>
              </a:rPr>
              <a:t>bin_plot</a:t>
            </a:r>
            <a:r>
              <a:rPr lang="zh-CN" altLang="en-US" sz="1400" dirty="0">
                <a:solidFill>
                  <a:srgbClr val="008000"/>
                </a:solidFill>
                <a:latin typeface="Alibaba PuHuiTi R" pitchFamily="18" charset="-122"/>
                <a:ea typeface="Alibaba PuHuiTi R" pitchFamily="18" charset="-122"/>
                <a:cs typeface="Alibaba PuHuiTi R" pitchFamily="18" charset="-122"/>
              </a:rPr>
              <a:t>的数据必须是分箱转化之后的</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bin_plot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transformed,x</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duration.in.month'</a:t>
            </a:r>
            <a:r>
              <a:rPr lang="en-GB" altLang="zh-CN" sz="1400" dirty="0" err="1">
                <a:solidFill>
                  <a:srgbClr val="000000"/>
                </a:solidFill>
                <a:latin typeface="Alibaba PuHuiTi R" pitchFamily="18" charset="-122"/>
                <a:ea typeface="Alibaba PuHuiTi R" pitchFamily="18" charset="-122"/>
                <a:cs typeface="Alibaba PuHuiTi R" pitchFamily="18" charset="-122"/>
              </a:rPr>
              <a:t>,target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'creditability'</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8" name="图片 7"/>
          <p:cNvPicPr>
            <a:picLocks noChangeAspect="1"/>
          </p:cNvPicPr>
          <p:nvPr/>
        </p:nvPicPr>
        <p:blipFill>
          <a:blip r:embed="rId4"/>
          <a:stretch>
            <a:fillRect/>
          </a:stretch>
        </p:blipFill>
        <p:spPr>
          <a:xfrm>
            <a:off x="1101213" y="4551378"/>
            <a:ext cx="4473677" cy="2219039"/>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特征变换</a:t>
            </a:r>
          </a:p>
        </p:txBody>
      </p:sp>
      <p:sp>
        <p:nvSpPr>
          <p:cNvPr id="6" name="文本框 5"/>
          <p:cNvSpPr txBox="1"/>
          <p:nvPr/>
        </p:nvSpPr>
        <p:spPr>
          <a:xfrm>
            <a:off x="890016" y="1524542"/>
            <a:ext cx="8956298"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图中柱形图表示每一箱的占比，折线图表示每一箱的坏样本率。一般折线图要呈现出单调的趋势</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可以通过调整箱数实现单调趋势</a:t>
            </a:r>
          </a:p>
        </p:txBody>
      </p:sp>
      <p:pic>
        <p:nvPicPr>
          <p:cNvPr id="8" name="图片 7"/>
          <p:cNvPicPr>
            <a:picLocks noChangeAspect="1"/>
          </p:cNvPicPr>
          <p:nvPr/>
        </p:nvPicPr>
        <p:blipFill>
          <a:blip r:embed="rId4"/>
          <a:stretch>
            <a:fillRect/>
          </a:stretch>
        </p:blipFill>
        <p:spPr>
          <a:xfrm>
            <a:off x="1012723" y="3715661"/>
            <a:ext cx="4961388" cy="2460954"/>
          </a:xfrm>
          <a:prstGeom prst="rect">
            <a:avLst/>
          </a:prstGeom>
          <a:ln>
            <a:solidFill>
              <a:schemeClr val="tx1"/>
            </a:solidFill>
          </a:ln>
        </p:spPr>
      </p:pic>
      <p:sp>
        <p:nvSpPr>
          <p:cNvPr id="2" name="矩形 1"/>
          <p:cNvSpPr/>
          <p:nvPr/>
        </p:nvSpPr>
        <p:spPr>
          <a:xfrm>
            <a:off x="1012723" y="2121264"/>
            <a:ext cx="8956298" cy="1384995"/>
          </a:xfrm>
          <a:prstGeom prst="rect">
            <a:avLst/>
          </a:prstGeom>
          <a:solidFill>
            <a:srgbClr val="FFFFE4"/>
          </a:solidFill>
          <a:ln>
            <a:solidFill>
              <a:schemeClr val="tx1"/>
            </a:solidFill>
          </a:ln>
        </p:spPr>
        <p:txBody>
          <a:bodyPr wrap="square">
            <a:spAutoFit/>
          </a:bodyPr>
          <a:lstStyle/>
          <a:p>
            <a:r>
              <a:rPr lang="en-GB" altLang="zh-CN" sz="1400" dirty="0">
                <a:solidFill>
                  <a:srgbClr val="000000"/>
                </a:solidFill>
                <a:latin typeface="Alibaba PuHuiTi R" pitchFamily="18" charset="-122"/>
                <a:ea typeface="Alibaba PuHuiTi R" pitchFamily="18" charset="-122"/>
                <a:cs typeface="Alibaba PuHuiTi R" pitchFamily="18" charset="-122"/>
              </a:rPr>
              <a:t>c2 = </a:t>
            </a:r>
            <a:r>
              <a:rPr lang="en-GB" altLang="zh-CN" sz="1400" dirty="0" err="1">
                <a:solidFill>
                  <a:srgbClr val="000000"/>
                </a:solidFill>
                <a:latin typeface="Alibaba PuHuiTi R" pitchFamily="18" charset="-122"/>
                <a:ea typeface="Alibaba PuHuiTi R" pitchFamily="18" charset="-122"/>
                <a:cs typeface="Alibaba PuHuiTi R" pitchFamily="18" charset="-122"/>
              </a:rPr>
              <a:t>toad.transform.Combiner</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c2.fit(data[[</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duration.in.month'</a:t>
            </a:r>
            <a:r>
              <a:rPr lang="en-GB" altLang="zh-CN" sz="1400" dirty="0" err="1">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'creditability</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y=</a:t>
            </a:r>
            <a:r>
              <a:rPr lang="en-GB" altLang="zh-CN" sz="1400" dirty="0">
                <a:solidFill>
                  <a:srgbClr val="A31515"/>
                </a:solidFill>
                <a:latin typeface="Alibaba PuHuiTi R" pitchFamily="18" charset="-122"/>
                <a:ea typeface="Alibaba PuHuiTi R" pitchFamily="18" charset="-122"/>
                <a:cs typeface="Alibaba PuHuiTi R" pitchFamily="18" charset="-122"/>
              </a:rPr>
              <a:t>'creditability'</a:t>
            </a:r>
            <a:r>
              <a:rPr lang="en-GB" altLang="zh-CN" sz="1400" dirty="0">
                <a:solidFill>
                  <a:srgbClr val="000000"/>
                </a:solidFill>
                <a:latin typeface="Alibaba PuHuiTi R" pitchFamily="18" charset="-122"/>
                <a:ea typeface="Alibaba PuHuiTi R" pitchFamily="18" charset="-122"/>
                <a:cs typeface="Alibaba PuHuiTi R" pitchFamily="18" charset="-122"/>
              </a:rPr>
              <a:t>, method=</a:t>
            </a:r>
            <a:r>
              <a:rPr lang="en-GB" altLang="zh-CN" sz="1400" dirty="0">
                <a:solidFill>
                  <a:srgbClr val="A31515"/>
                </a:solidFill>
                <a:latin typeface="Alibaba PuHuiTi R" pitchFamily="18" charset="-122"/>
                <a:ea typeface="Alibaba PuHuiTi R" pitchFamily="18" charset="-122"/>
                <a:cs typeface="Alibaba PuHuiTi R" pitchFamily="18" charset="-122"/>
              </a:rPr>
              <a:t>'chi'</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n_bins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5</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改成</a:t>
            </a:r>
            <a:r>
              <a:rPr lang="en-US" altLang="zh-CN" sz="1400" dirty="0">
                <a:solidFill>
                  <a:srgbClr val="008000"/>
                </a:solidFill>
                <a:latin typeface="Alibaba PuHuiTi R" pitchFamily="18" charset="-122"/>
                <a:ea typeface="Alibaba PuHuiTi R" pitchFamily="18" charset="-122"/>
                <a:cs typeface="Alibaba PuHuiTi R" pitchFamily="18" charset="-122"/>
              </a:rPr>
              <a:t>5</a:t>
            </a:r>
            <a:r>
              <a:rPr lang="zh-CN" altLang="en-US" sz="1400" dirty="0">
                <a:solidFill>
                  <a:srgbClr val="008000"/>
                </a:solidFill>
                <a:latin typeface="Alibaba PuHuiTi R" pitchFamily="18" charset="-122"/>
                <a:ea typeface="Alibaba PuHuiTi R" pitchFamily="18" charset="-122"/>
                <a:cs typeface="Alibaba PuHuiTi R" pitchFamily="18" charset="-122"/>
              </a:rPr>
              <a:t>箱</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transformed = c2.transform(data[[</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duration.in.month'</a:t>
            </a:r>
            <a:r>
              <a:rPr lang="en-GB" altLang="zh-CN" sz="1400" dirty="0" err="1">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'creditability</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]],labels=</a:t>
            </a:r>
            <a:r>
              <a:rPr lang="en-GB" altLang="zh-CN" sz="1400" dirty="0">
                <a:solidFill>
                  <a:srgbClr val="0000FF"/>
                </a:solidFill>
                <a:latin typeface="Alibaba PuHuiTi R" pitchFamily="18" charset="-122"/>
                <a:ea typeface="Alibaba PuHuiTi R" pitchFamily="18" charset="-122"/>
                <a:cs typeface="Alibaba PuHuiTi R" pitchFamily="18" charset="-122"/>
              </a:rPr>
              <a:t>True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传给</a:t>
            </a:r>
            <a:r>
              <a:rPr lang="en-GB" altLang="zh-CN" sz="1400" dirty="0" err="1">
                <a:solidFill>
                  <a:srgbClr val="008000"/>
                </a:solidFill>
                <a:latin typeface="Alibaba PuHuiTi R" pitchFamily="18" charset="-122"/>
                <a:ea typeface="Alibaba PuHuiTi R" pitchFamily="18" charset="-122"/>
                <a:cs typeface="Alibaba PuHuiTi R" pitchFamily="18" charset="-122"/>
              </a:rPr>
              <a:t>bin_plot</a:t>
            </a:r>
            <a:r>
              <a:rPr lang="zh-CN" altLang="en-US" sz="1400" dirty="0">
                <a:solidFill>
                  <a:srgbClr val="008000"/>
                </a:solidFill>
                <a:latin typeface="Alibaba PuHuiTi R" pitchFamily="18" charset="-122"/>
                <a:ea typeface="Alibaba PuHuiTi R" pitchFamily="18" charset="-122"/>
                <a:cs typeface="Alibaba PuHuiTi R" pitchFamily="18" charset="-122"/>
              </a:rPr>
              <a:t>的数据必须是分箱转化之后的</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bin_plot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transformed,x</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duration.in.month'</a:t>
            </a:r>
            <a:r>
              <a:rPr lang="en-GB" altLang="zh-CN" sz="1400" dirty="0" err="1">
                <a:solidFill>
                  <a:srgbClr val="000000"/>
                </a:solidFill>
                <a:latin typeface="Alibaba PuHuiTi R" pitchFamily="18" charset="-122"/>
                <a:ea typeface="Alibaba PuHuiTi R" pitchFamily="18" charset="-122"/>
                <a:cs typeface="Alibaba PuHuiTi R" pitchFamily="18" charset="-122"/>
              </a:rPr>
              <a:t>,target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'creditability'</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5" name="图片 4"/>
          <p:cNvPicPr>
            <a:picLocks noChangeAspect="1"/>
          </p:cNvPicPr>
          <p:nvPr/>
        </p:nvPicPr>
        <p:blipFill>
          <a:blip r:embed="rId5"/>
          <a:stretch>
            <a:fillRect/>
          </a:stretch>
        </p:blipFill>
        <p:spPr>
          <a:xfrm>
            <a:off x="6400801" y="3747411"/>
            <a:ext cx="4864852" cy="2429204"/>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特征变换</a:t>
            </a:r>
          </a:p>
        </p:txBody>
      </p:sp>
      <p:sp>
        <p:nvSpPr>
          <p:cNvPr id="6" name="文本框 5"/>
          <p:cNvSpPr txBox="1"/>
          <p:nvPr/>
        </p:nvSpPr>
        <p:spPr>
          <a:xfrm>
            <a:off x="890016" y="1524542"/>
            <a:ext cx="6968574"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其它分箱方法：聚类分箱（</a:t>
            </a:r>
            <a:r>
              <a:rPr lang="en-GB" altLang="zh-CN" sz="1600" dirty="0">
                <a:latin typeface="Alibaba PuHuiTi R" pitchFamily="18" charset="-122"/>
                <a:ea typeface="Alibaba PuHuiTi R" pitchFamily="18" charset="-122"/>
                <a:cs typeface="Alibaba PuHuiTi R" pitchFamily="18" charset="-122"/>
              </a:rPr>
              <a:t>k-means), </a:t>
            </a:r>
            <a:r>
              <a:rPr lang="zh-CN" altLang="en-US" sz="1600" dirty="0">
                <a:latin typeface="Alibaba PuHuiTi R" pitchFamily="18" charset="-122"/>
                <a:ea typeface="Alibaba PuHuiTi R" pitchFamily="18" charset="-122"/>
                <a:cs typeface="Alibaba PuHuiTi R" pitchFamily="18" charset="-122"/>
              </a:rPr>
              <a:t>决策树分箱，等频分箱，等距分箱</a:t>
            </a: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各种分箱方法对比</a:t>
            </a:r>
          </a:p>
        </p:txBody>
      </p:sp>
      <p:sp>
        <p:nvSpPr>
          <p:cNvPr id="7" name="矩形 6"/>
          <p:cNvSpPr/>
          <p:nvPr/>
        </p:nvSpPr>
        <p:spPr>
          <a:xfrm>
            <a:off x="1071716" y="2656600"/>
            <a:ext cx="8937523" cy="1384995"/>
          </a:xfrm>
          <a:prstGeom prst="rect">
            <a:avLst/>
          </a:prstGeom>
          <a:solidFill>
            <a:srgbClr val="FFFFE4"/>
          </a:solidFill>
          <a:ln>
            <a:solidFill>
              <a:schemeClr val="tx1"/>
            </a:solidFill>
          </a:ln>
        </p:spPr>
        <p:txBody>
          <a:bodyPr wrap="square">
            <a:spAutoFit/>
          </a:bodyPr>
          <a:lstStyle/>
          <a:p>
            <a:r>
              <a:rPr lang="en-GB" altLang="zh-CN" sz="1400" dirty="0">
                <a:solidFill>
                  <a:srgbClr val="0000FF"/>
                </a:solidFill>
                <a:latin typeface="Alibaba PuHuiTi R" pitchFamily="18" charset="-122"/>
                <a:ea typeface="Alibaba PuHuiTi R" pitchFamily="18" charset="-122"/>
                <a:cs typeface="Alibaba PuHuiTi R" pitchFamily="18" charset="-122"/>
              </a:rPr>
              <a:t>for</a:t>
            </a:r>
            <a:r>
              <a:rPr lang="en-GB" altLang="zh-CN" sz="1400" dirty="0">
                <a:solidFill>
                  <a:srgbClr val="000000"/>
                </a:solidFill>
                <a:latin typeface="Alibaba PuHuiTi R" pitchFamily="18" charset="-122"/>
                <a:ea typeface="Alibaba PuHuiTi R" pitchFamily="18" charset="-122"/>
                <a:cs typeface="Alibaba PuHuiTi R" pitchFamily="18" charset="-122"/>
              </a:rPr>
              <a:t> method </a:t>
            </a:r>
            <a:r>
              <a:rPr lang="en-GB" altLang="zh-CN" sz="1400" dirty="0">
                <a:solidFill>
                  <a:srgbClr val="0000FF"/>
                </a:solidFill>
                <a:latin typeface="Alibaba PuHuiTi R" pitchFamily="18" charset="-122"/>
                <a:ea typeface="Alibaba PuHuiTi R" pitchFamily="18" charset="-122"/>
                <a:cs typeface="Alibaba PuHuiTi R" pitchFamily="18" charset="-122"/>
              </a:rPr>
              <a:t>in</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'chi'</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'dt'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'quantile'</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'step'</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kmeans</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	c2 = </a:t>
            </a:r>
            <a:r>
              <a:rPr lang="en-GB" altLang="zh-CN" sz="1400" dirty="0" err="1">
                <a:solidFill>
                  <a:srgbClr val="000000"/>
                </a:solidFill>
                <a:latin typeface="Alibaba PuHuiTi R" pitchFamily="18" charset="-122"/>
                <a:ea typeface="Alibaba PuHuiTi R" pitchFamily="18" charset="-122"/>
                <a:cs typeface="Alibaba PuHuiTi R" pitchFamily="18" charset="-122"/>
              </a:rPr>
              <a:t>toad.transform.Combiner</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	c2.fit(data[[</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duration.in.month'</a:t>
            </a:r>
            <a:r>
              <a:rPr lang="en-GB" altLang="zh-CN" sz="1400" dirty="0" err="1">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'creditability</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y=</a:t>
            </a:r>
            <a:r>
              <a:rPr lang="en-GB" altLang="zh-CN" sz="1400" dirty="0">
                <a:solidFill>
                  <a:srgbClr val="A31515"/>
                </a:solidFill>
                <a:latin typeface="Alibaba PuHuiTi R" pitchFamily="18" charset="-122"/>
                <a:ea typeface="Alibaba PuHuiTi R" pitchFamily="18" charset="-122"/>
                <a:cs typeface="Alibaba PuHuiTi R" pitchFamily="18" charset="-122"/>
              </a:rPr>
              <a:t>'creditability'</a:t>
            </a:r>
            <a:r>
              <a:rPr lang="en-GB" altLang="zh-CN" sz="1400" dirty="0">
                <a:solidFill>
                  <a:srgbClr val="000000"/>
                </a:solidFill>
                <a:latin typeface="Alibaba PuHuiTi R" pitchFamily="18" charset="-122"/>
                <a:ea typeface="Alibaba PuHuiTi R" pitchFamily="18" charset="-122"/>
                <a:cs typeface="Alibaba PuHuiTi R" pitchFamily="18" charset="-122"/>
              </a:rPr>
              <a:t>, method=method, </a:t>
            </a:r>
            <a:r>
              <a:rPr lang="en-GB" altLang="zh-CN" sz="1400" dirty="0" err="1">
                <a:solidFill>
                  <a:srgbClr val="000000"/>
                </a:solidFill>
                <a:latin typeface="Alibaba PuHuiTi R" pitchFamily="18" charset="-122"/>
                <a:ea typeface="Alibaba PuHuiTi R" pitchFamily="18" charset="-122"/>
                <a:cs typeface="Alibaba PuHuiTi R" pitchFamily="18" charset="-122"/>
              </a:rPr>
              <a:t>n_bins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5</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bin_plot</a:t>
            </a:r>
            <a:r>
              <a:rPr lang="en-GB" altLang="zh-CN" sz="1400" dirty="0">
                <a:solidFill>
                  <a:srgbClr val="000000"/>
                </a:solidFill>
                <a:latin typeface="Alibaba PuHuiTi R" pitchFamily="18" charset="-122"/>
                <a:ea typeface="Alibaba PuHuiTi R" pitchFamily="18" charset="-122"/>
                <a:cs typeface="Alibaba PuHuiTi R" pitchFamily="18" charset="-122"/>
              </a:rPr>
              <a:t>(c2.transform(data[[</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duration.in.month'</a:t>
            </a:r>
            <a:r>
              <a:rPr lang="en-GB" altLang="zh-CN" sz="1400" dirty="0" err="1">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'creditability</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]],labels=</a:t>
            </a:r>
            <a:r>
              <a:rPr lang="en-GB" altLang="zh-CN" sz="1400" dirty="0">
                <a:solidFill>
                  <a:srgbClr val="0000FF"/>
                </a:solidFill>
                <a:latin typeface="Alibaba PuHuiTi R" pitchFamily="18" charset="-122"/>
                <a:ea typeface="Alibaba PuHuiTi R" pitchFamily="18" charset="-122"/>
                <a:cs typeface="Alibaba PuHuiTi R" pitchFamily="18" charset="-122"/>
              </a:rPr>
              <a:t>True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x=</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duration.in.month'</a:t>
            </a:r>
            <a:r>
              <a:rPr lang="en-GB" altLang="zh-CN" sz="1400" dirty="0" err="1">
                <a:solidFill>
                  <a:srgbClr val="000000"/>
                </a:solidFill>
                <a:latin typeface="Alibaba PuHuiTi R" pitchFamily="18" charset="-122"/>
                <a:ea typeface="Alibaba PuHuiTi R" pitchFamily="18" charset="-122"/>
                <a:cs typeface="Alibaba PuHuiTi R" pitchFamily="18" charset="-122"/>
              </a:rPr>
              <a:t>,target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'creditability'</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
        <p:nvSpPr>
          <p:cNvPr id="9" name="矩形 8"/>
          <p:cNvSpPr/>
          <p:nvPr/>
        </p:nvSpPr>
        <p:spPr>
          <a:xfrm>
            <a:off x="890016" y="4250324"/>
            <a:ext cx="4916731" cy="338554"/>
          </a:xfrm>
          <a:prstGeom prst="rect">
            <a:avLst/>
          </a:prstGeom>
        </p:spPr>
        <p:txBody>
          <a:bodyPr wrap="non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从单调性和模型稳定性角度考虑一般使用卡方分箱</a:t>
            </a:r>
            <a:endParaRPr lang="zh-CN" altLang="en-US" sz="1600" dirty="0">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特征变换</a:t>
            </a:r>
          </a:p>
        </p:txBody>
      </p:sp>
      <p:sp>
        <p:nvSpPr>
          <p:cNvPr id="6" name="文本框 5"/>
          <p:cNvSpPr txBox="1"/>
          <p:nvPr/>
        </p:nvSpPr>
        <p:spPr>
          <a:xfrm>
            <a:off x="890016" y="1524542"/>
            <a:ext cx="11142794"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多值无序类别特征需要做</a:t>
            </a:r>
            <a:r>
              <a:rPr lang="en-GB" altLang="zh-CN" sz="1600" dirty="0">
                <a:latin typeface="Alibaba PuHuiTi R" pitchFamily="18" charset="-122"/>
                <a:ea typeface="Alibaba PuHuiTi R" pitchFamily="18" charset="-122"/>
                <a:cs typeface="Alibaba PuHuiTi R" pitchFamily="18" charset="-122"/>
              </a:rPr>
              <a:t>encoding</a:t>
            </a:r>
            <a:r>
              <a:rPr lang="zh-CN" altLang="en-US" sz="1600" dirty="0">
                <a:latin typeface="Alibaba PuHuiTi R" pitchFamily="18" charset="-122"/>
                <a:ea typeface="Alibaba PuHuiTi R" pitchFamily="18" charset="-122"/>
                <a:cs typeface="Alibaba PuHuiTi R" pitchFamily="18" charset="-122"/>
              </a:rPr>
              <a:t>处理，常见</a:t>
            </a:r>
            <a:r>
              <a:rPr lang="en-GB" altLang="zh-CN" sz="1600" dirty="0">
                <a:latin typeface="Alibaba PuHuiTi R" pitchFamily="18" charset="-122"/>
                <a:ea typeface="Alibaba PuHuiTi R" pitchFamily="18" charset="-122"/>
                <a:cs typeface="Alibaba PuHuiTi R" pitchFamily="18" charset="-122"/>
              </a:rPr>
              <a:t>encoding</a:t>
            </a:r>
            <a:r>
              <a:rPr lang="zh-CN" altLang="en-US" sz="1600" dirty="0">
                <a:latin typeface="Alibaba PuHuiTi R" pitchFamily="18" charset="-122"/>
                <a:ea typeface="Alibaba PuHuiTi R" pitchFamily="18" charset="-122"/>
                <a:cs typeface="Alibaba PuHuiTi R" pitchFamily="18" charset="-122"/>
              </a:rPr>
              <a:t>方法：</a:t>
            </a:r>
            <a:r>
              <a:rPr lang="en-GB" altLang="zh-CN" sz="1600" dirty="0" err="1">
                <a:latin typeface="Alibaba PuHuiTi R" pitchFamily="18" charset="-122"/>
                <a:ea typeface="Alibaba PuHuiTi R" pitchFamily="18" charset="-122"/>
                <a:cs typeface="Alibaba PuHuiTi R" pitchFamily="18" charset="-122"/>
              </a:rPr>
              <a:t>Onehot</a:t>
            </a:r>
            <a:r>
              <a:rPr lang="en-GB" altLang="zh-CN" sz="1600" dirty="0">
                <a:latin typeface="Alibaba PuHuiTi R" pitchFamily="18" charset="-122"/>
                <a:ea typeface="Alibaba PuHuiTi R" pitchFamily="18" charset="-122"/>
                <a:cs typeface="Alibaba PuHuiTi R" pitchFamily="18" charset="-122"/>
              </a:rPr>
              <a:t> Encoding</a:t>
            </a:r>
            <a:r>
              <a:rPr lang="zh-CN" altLang="en-GB" sz="1600" dirty="0">
                <a:latin typeface="Alibaba PuHuiTi R" pitchFamily="18" charset="-122"/>
                <a:ea typeface="Alibaba PuHuiTi R" pitchFamily="18" charset="-122"/>
                <a:cs typeface="Alibaba PuHuiTi R" pitchFamily="18" charset="-122"/>
              </a:rPr>
              <a:t>、</a:t>
            </a:r>
            <a:r>
              <a:rPr lang="en-GB" altLang="zh-CN" sz="1600" dirty="0">
                <a:latin typeface="Alibaba PuHuiTi R" pitchFamily="18" charset="-122"/>
                <a:ea typeface="Alibaba PuHuiTi R" pitchFamily="18" charset="-122"/>
                <a:cs typeface="Alibaba PuHuiTi R" pitchFamily="18" charset="-122"/>
              </a:rPr>
              <a:t>Label Encoding</a:t>
            </a:r>
            <a:r>
              <a:rPr lang="zh-CN" altLang="en-GB" sz="1600" dirty="0">
                <a:latin typeface="Alibaba PuHuiTi R" pitchFamily="18" charset="-122"/>
                <a:ea typeface="Alibaba PuHuiTi R" pitchFamily="18" charset="-122"/>
                <a:cs typeface="Alibaba PuHuiTi R" pitchFamily="18" charset="-122"/>
              </a:rPr>
              <a:t>、</a:t>
            </a:r>
            <a:r>
              <a:rPr lang="en-GB" altLang="zh-CN" sz="1600" dirty="0">
                <a:latin typeface="Alibaba PuHuiTi R" pitchFamily="18" charset="-122"/>
                <a:ea typeface="Alibaba PuHuiTi R" pitchFamily="18" charset="-122"/>
                <a:cs typeface="Alibaba PuHuiTi R" pitchFamily="18" charset="-122"/>
              </a:rPr>
              <a:t>WOE Encoding</a:t>
            </a:r>
          </a:p>
          <a:p>
            <a:pPr marL="742950" lvl="1" indent="-285750">
              <a:buFont typeface="Wingdings" panose="05000000000000000000" pitchFamily="2" charset="2"/>
              <a:buChar char="n"/>
            </a:pPr>
            <a:r>
              <a:rPr lang="en-GB" altLang="zh-CN" sz="1600" dirty="0" err="1">
                <a:latin typeface="Alibaba PuHuiTi R" pitchFamily="18" charset="-122"/>
                <a:ea typeface="Alibaba PuHuiTi R" pitchFamily="18" charset="-122"/>
                <a:cs typeface="Alibaba PuHuiTi R" pitchFamily="18" charset="-122"/>
              </a:rPr>
              <a:t>Onehot</a:t>
            </a:r>
            <a:r>
              <a:rPr lang="en-GB" altLang="zh-CN" sz="1600" dirty="0">
                <a:latin typeface="Alibaba PuHuiTi R" pitchFamily="18" charset="-122"/>
                <a:ea typeface="Alibaba PuHuiTi R" pitchFamily="18" charset="-122"/>
                <a:cs typeface="Alibaba PuHuiTi R" pitchFamily="18" charset="-122"/>
              </a:rPr>
              <a:t> Encoding</a:t>
            </a:r>
            <a:endParaRPr lang="zh-CN" altLang="en-US" sz="1600" dirty="0">
              <a:latin typeface="Alibaba PuHuiTi R" pitchFamily="18" charset="-122"/>
              <a:ea typeface="Alibaba PuHuiTi R" pitchFamily="18" charset="-122"/>
              <a:cs typeface="Alibaba PuHuiTi R" pitchFamily="18" charset="-122"/>
            </a:endParaRPr>
          </a:p>
        </p:txBody>
      </p:sp>
      <p:sp>
        <p:nvSpPr>
          <p:cNvPr id="9" name="矩形 8"/>
          <p:cNvSpPr/>
          <p:nvPr/>
        </p:nvSpPr>
        <p:spPr>
          <a:xfrm>
            <a:off x="890016" y="4302406"/>
            <a:ext cx="6994222" cy="2062103"/>
          </a:xfrm>
          <a:prstGeom prst="rect">
            <a:avLst/>
          </a:prstGeom>
        </p:spPr>
        <p:txBody>
          <a:bodyPr wrap="none">
            <a:spAutoFit/>
          </a:bodyPr>
          <a:lstStyle/>
          <a:p>
            <a:pPr marL="742950" lvl="1" indent="-285750">
              <a:buFont typeface="Wingdings" panose="05000000000000000000" pitchFamily="2" charset="2"/>
              <a:buChar char="n"/>
            </a:pPr>
            <a:r>
              <a:rPr lang="en-GB" altLang="zh-CN" sz="1600" dirty="0">
                <a:solidFill>
                  <a:srgbClr val="333333"/>
                </a:solidFill>
                <a:latin typeface="Alibaba PuHuiTi R" pitchFamily="18" charset="-122"/>
                <a:ea typeface="Alibaba PuHuiTi R" pitchFamily="18" charset="-122"/>
                <a:cs typeface="Alibaba PuHuiTi R" pitchFamily="18" charset="-122"/>
              </a:rPr>
              <a:t>Label Encoding</a:t>
            </a:r>
          </a:p>
          <a:p>
            <a:pPr lvl="1"/>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婚姻状态 </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统计出不同婚姻状态下的逾期率作为数值标签</a:t>
            </a:r>
          </a:p>
          <a:p>
            <a:pPr lvl="1"/>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未婚 </a:t>
            </a:r>
            <a:r>
              <a:rPr lang="en-US" altLang="zh-CN" sz="1600" dirty="0">
                <a:latin typeface="Alibaba PuHuiTi R" pitchFamily="18" charset="-122"/>
                <a:ea typeface="Alibaba PuHuiTi R" pitchFamily="18" charset="-122"/>
                <a:cs typeface="Alibaba PuHuiTi R" pitchFamily="18" charset="-122"/>
              </a:rPr>
              <a:t>		</a:t>
            </a:r>
            <a:r>
              <a:rPr lang="en-GB" altLang="zh-CN" sz="1600" dirty="0" err="1">
                <a:latin typeface="Alibaba PuHuiTi R" pitchFamily="18" charset="-122"/>
                <a:ea typeface="Alibaba PuHuiTi R" pitchFamily="18" charset="-122"/>
                <a:cs typeface="Alibaba PuHuiTi R" pitchFamily="18" charset="-122"/>
              </a:rPr>
              <a:t>dpd</a:t>
            </a:r>
            <a:r>
              <a:rPr lang="en-GB" altLang="zh-CN" sz="1600" dirty="0">
                <a:latin typeface="Alibaba PuHuiTi R" pitchFamily="18" charset="-122"/>
                <a:ea typeface="Alibaba PuHuiTi R" pitchFamily="18" charset="-122"/>
                <a:cs typeface="Alibaba PuHuiTi R" pitchFamily="18" charset="-122"/>
              </a:rPr>
              <a:t> rate </a:t>
            </a:r>
          </a:p>
          <a:p>
            <a:pPr lvl="1"/>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已婚 </a:t>
            </a:r>
            <a:r>
              <a:rPr lang="en-US" altLang="zh-CN" sz="1600" dirty="0">
                <a:latin typeface="Alibaba PuHuiTi R" pitchFamily="18" charset="-122"/>
                <a:ea typeface="Alibaba PuHuiTi R" pitchFamily="18" charset="-122"/>
                <a:cs typeface="Alibaba PuHuiTi R" pitchFamily="18" charset="-122"/>
              </a:rPr>
              <a:t>		</a:t>
            </a:r>
            <a:r>
              <a:rPr lang="en-GB" altLang="zh-CN" sz="1600" dirty="0" err="1">
                <a:latin typeface="Alibaba PuHuiTi R" pitchFamily="18" charset="-122"/>
                <a:ea typeface="Alibaba PuHuiTi R" pitchFamily="18" charset="-122"/>
                <a:cs typeface="Alibaba PuHuiTi R" pitchFamily="18" charset="-122"/>
              </a:rPr>
              <a:t>dpd</a:t>
            </a:r>
            <a:r>
              <a:rPr lang="en-GB" altLang="zh-CN" sz="1600" dirty="0">
                <a:latin typeface="Alibaba PuHuiTi R" pitchFamily="18" charset="-122"/>
                <a:ea typeface="Alibaba PuHuiTi R" pitchFamily="18" charset="-122"/>
                <a:cs typeface="Alibaba PuHuiTi R" pitchFamily="18" charset="-122"/>
              </a:rPr>
              <a:t> rate</a:t>
            </a:r>
          </a:p>
          <a:p>
            <a:pPr lvl="1"/>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离异 </a:t>
            </a:r>
            <a:r>
              <a:rPr lang="en-US" altLang="zh-CN" sz="1600" dirty="0">
                <a:latin typeface="Alibaba PuHuiTi R" pitchFamily="18" charset="-122"/>
                <a:ea typeface="Alibaba PuHuiTi R" pitchFamily="18" charset="-122"/>
                <a:cs typeface="Alibaba PuHuiTi R" pitchFamily="18" charset="-122"/>
              </a:rPr>
              <a:t>		</a:t>
            </a:r>
            <a:r>
              <a:rPr lang="en-GB" altLang="zh-CN" sz="1600" dirty="0" err="1">
                <a:latin typeface="Alibaba PuHuiTi R" pitchFamily="18" charset="-122"/>
                <a:ea typeface="Alibaba PuHuiTi R" pitchFamily="18" charset="-122"/>
                <a:cs typeface="Alibaba PuHuiTi R" pitchFamily="18" charset="-122"/>
              </a:rPr>
              <a:t>dpd</a:t>
            </a:r>
            <a:r>
              <a:rPr lang="en-GB" altLang="zh-CN" sz="1600" dirty="0">
                <a:latin typeface="Alibaba PuHuiTi R" pitchFamily="18" charset="-122"/>
                <a:ea typeface="Alibaba PuHuiTi R" pitchFamily="18" charset="-122"/>
                <a:cs typeface="Alibaba PuHuiTi R" pitchFamily="18" charset="-122"/>
              </a:rPr>
              <a:t> rate</a:t>
            </a:r>
          </a:p>
          <a:p>
            <a:pPr lvl="1"/>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丧偶 </a:t>
            </a:r>
            <a:r>
              <a:rPr lang="en-US" altLang="zh-CN" sz="1600" dirty="0">
                <a:latin typeface="Alibaba PuHuiTi R" pitchFamily="18" charset="-122"/>
                <a:ea typeface="Alibaba PuHuiTi R" pitchFamily="18" charset="-122"/>
                <a:cs typeface="Alibaba PuHuiTi R" pitchFamily="18" charset="-122"/>
              </a:rPr>
              <a:t>		</a:t>
            </a:r>
            <a:r>
              <a:rPr lang="en-GB" altLang="zh-CN" sz="1600" dirty="0" err="1">
                <a:latin typeface="Alibaba PuHuiTi R" pitchFamily="18" charset="-122"/>
                <a:ea typeface="Alibaba PuHuiTi R" pitchFamily="18" charset="-122"/>
                <a:cs typeface="Alibaba PuHuiTi R" pitchFamily="18" charset="-122"/>
              </a:rPr>
              <a:t>dpd</a:t>
            </a:r>
            <a:r>
              <a:rPr lang="en-GB" altLang="zh-CN" sz="1600" dirty="0">
                <a:latin typeface="Alibaba PuHuiTi R" pitchFamily="18" charset="-122"/>
                <a:ea typeface="Alibaba PuHuiTi R" pitchFamily="18" charset="-122"/>
                <a:cs typeface="Alibaba PuHuiTi R" pitchFamily="18" charset="-122"/>
              </a:rPr>
              <a:t> rate</a:t>
            </a:r>
          </a:p>
          <a:p>
            <a:pPr lvl="1"/>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缺点：数据量少的情况下，某些数据可能有偏差</a:t>
            </a:r>
          </a:p>
          <a:p>
            <a:pPr lvl="1"/>
            <a:endParaRPr lang="zh-CN" altLang="en-US" sz="1600" dirty="0">
              <a:latin typeface="Alibaba PuHuiTi R" pitchFamily="18" charset="-122"/>
              <a:ea typeface="Alibaba PuHuiTi R" pitchFamily="18" charset="-122"/>
              <a:cs typeface="Alibaba PuHuiTi R" pitchFamily="18" charset="-122"/>
            </a:endParaRPr>
          </a:p>
        </p:txBody>
      </p:sp>
      <p:pic>
        <p:nvPicPr>
          <p:cNvPr id="5" name="图片 4" descr="表格&#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5843" y="2109317"/>
            <a:ext cx="7600335" cy="2115121"/>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特征变换</a:t>
            </a:r>
          </a:p>
        </p:txBody>
      </p:sp>
      <p:sp>
        <p:nvSpPr>
          <p:cNvPr id="6" name="文本框 5"/>
          <p:cNvSpPr txBox="1"/>
          <p:nvPr/>
        </p:nvSpPr>
        <p:spPr>
          <a:xfrm>
            <a:off x="890016" y="1524542"/>
            <a:ext cx="11142794" cy="1077218"/>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多值无序类别特征需要做</a:t>
            </a:r>
            <a:r>
              <a:rPr lang="en-GB" altLang="zh-CN" sz="1600" dirty="0">
                <a:latin typeface="Alibaba PuHuiTi R" pitchFamily="18" charset="-122"/>
                <a:ea typeface="Alibaba PuHuiTi R" pitchFamily="18" charset="-122"/>
                <a:cs typeface="Alibaba PuHuiTi R" pitchFamily="18" charset="-122"/>
              </a:rPr>
              <a:t>encoding</a:t>
            </a:r>
            <a:r>
              <a:rPr lang="zh-CN" altLang="en-US" sz="1600" dirty="0">
                <a:latin typeface="Alibaba PuHuiTi R" pitchFamily="18" charset="-122"/>
                <a:ea typeface="Alibaba PuHuiTi R" pitchFamily="18" charset="-122"/>
                <a:cs typeface="Alibaba PuHuiTi R" pitchFamily="18" charset="-122"/>
              </a:rPr>
              <a:t>处理，常见</a:t>
            </a:r>
            <a:r>
              <a:rPr lang="en-GB" altLang="zh-CN" sz="1600" dirty="0">
                <a:latin typeface="Alibaba PuHuiTi R" pitchFamily="18" charset="-122"/>
                <a:ea typeface="Alibaba PuHuiTi R" pitchFamily="18" charset="-122"/>
                <a:cs typeface="Alibaba PuHuiTi R" pitchFamily="18" charset="-122"/>
              </a:rPr>
              <a:t>encoding</a:t>
            </a:r>
            <a:r>
              <a:rPr lang="zh-CN" altLang="en-US" sz="1600" dirty="0">
                <a:latin typeface="Alibaba PuHuiTi R" pitchFamily="18" charset="-122"/>
                <a:ea typeface="Alibaba PuHuiTi R" pitchFamily="18" charset="-122"/>
                <a:cs typeface="Alibaba PuHuiTi R" pitchFamily="18" charset="-122"/>
              </a:rPr>
              <a:t>方法：</a:t>
            </a:r>
            <a:r>
              <a:rPr lang="en-GB" altLang="zh-CN" sz="1600" dirty="0" err="1">
                <a:latin typeface="Alibaba PuHuiTi R" pitchFamily="18" charset="-122"/>
                <a:ea typeface="Alibaba PuHuiTi R" pitchFamily="18" charset="-122"/>
                <a:cs typeface="Alibaba PuHuiTi R" pitchFamily="18" charset="-122"/>
              </a:rPr>
              <a:t>Onehot</a:t>
            </a:r>
            <a:r>
              <a:rPr lang="en-GB" altLang="zh-CN" sz="1600" dirty="0">
                <a:latin typeface="Alibaba PuHuiTi R" pitchFamily="18" charset="-122"/>
                <a:ea typeface="Alibaba PuHuiTi R" pitchFamily="18" charset="-122"/>
                <a:cs typeface="Alibaba PuHuiTi R" pitchFamily="18" charset="-122"/>
              </a:rPr>
              <a:t> Encoding</a:t>
            </a:r>
            <a:r>
              <a:rPr lang="zh-CN" altLang="en-GB" sz="1600" dirty="0">
                <a:latin typeface="Alibaba PuHuiTi R" pitchFamily="18" charset="-122"/>
                <a:ea typeface="Alibaba PuHuiTi R" pitchFamily="18" charset="-122"/>
                <a:cs typeface="Alibaba PuHuiTi R" pitchFamily="18" charset="-122"/>
              </a:rPr>
              <a:t>、</a:t>
            </a:r>
            <a:r>
              <a:rPr lang="en-GB" altLang="zh-CN" sz="1600" dirty="0">
                <a:latin typeface="Alibaba PuHuiTi R" pitchFamily="18" charset="-122"/>
                <a:ea typeface="Alibaba PuHuiTi R" pitchFamily="18" charset="-122"/>
                <a:cs typeface="Alibaba PuHuiTi R" pitchFamily="18" charset="-122"/>
              </a:rPr>
              <a:t>Label Encoding</a:t>
            </a:r>
            <a:r>
              <a:rPr lang="zh-CN" altLang="en-GB" sz="1600" dirty="0">
                <a:latin typeface="Alibaba PuHuiTi R" pitchFamily="18" charset="-122"/>
                <a:ea typeface="Alibaba PuHuiTi R" pitchFamily="18" charset="-122"/>
                <a:cs typeface="Alibaba PuHuiTi R" pitchFamily="18" charset="-122"/>
              </a:rPr>
              <a:t>、</a:t>
            </a:r>
            <a:r>
              <a:rPr lang="en-GB" altLang="zh-CN" sz="1600" dirty="0">
                <a:latin typeface="Alibaba PuHuiTi R" pitchFamily="18" charset="-122"/>
                <a:ea typeface="Alibaba PuHuiTi R" pitchFamily="18" charset="-122"/>
                <a:cs typeface="Alibaba PuHuiTi R" pitchFamily="18" charset="-122"/>
              </a:rPr>
              <a:t>WOE Encoding</a:t>
            </a: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WOE Encoding</a:t>
            </a:r>
          </a:p>
          <a:p>
            <a:pPr marL="1200150" lvl="2"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WOE</a:t>
            </a:r>
            <a:r>
              <a:rPr lang="zh-CN" altLang="en-GB" sz="1600" dirty="0">
                <a:latin typeface="Alibaba PuHuiTi R" pitchFamily="18" charset="-122"/>
                <a:ea typeface="Alibaba PuHuiTi R" pitchFamily="18" charset="-122"/>
                <a:cs typeface="Alibaba PuHuiTi R" pitchFamily="18" charset="-122"/>
              </a:rPr>
              <a:t>（</a:t>
            </a:r>
            <a:r>
              <a:rPr lang="en-GB" altLang="zh-CN" sz="1600" dirty="0">
                <a:latin typeface="Alibaba PuHuiTi R" pitchFamily="18" charset="-122"/>
                <a:ea typeface="Alibaba PuHuiTi R" pitchFamily="18" charset="-122"/>
                <a:cs typeface="Alibaba PuHuiTi R" pitchFamily="18" charset="-122"/>
              </a:rPr>
              <a:t>Weight of Evidence) </a:t>
            </a:r>
            <a:r>
              <a:rPr lang="zh-CN" altLang="en-US" sz="1600" dirty="0">
                <a:latin typeface="Alibaba PuHuiTi R" pitchFamily="18" charset="-122"/>
                <a:ea typeface="Alibaba PuHuiTi R" pitchFamily="18" charset="-122"/>
                <a:cs typeface="Alibaba PuHuiTi R" pitchFamily="18" charset="-122"/>
              </a:rPr>
              <a:t>反映单特征在好坏用户区分度的度量</a:t>
            </a:r>
          </a:p>
          <a:p>
            <a:pPr marL="1200150" lvl="2" indent="-285750">
              <a:buFont typeface="Wingdings" panose="05000000000000000000" pitchFamily="2" charset="2"/>
              <a:buChar char="n"/>
            </a:pPr>
            <a:r>
              <a:rPr lang="en-US" altLang="zh-CN" sz="1600" dirty="0" err="1">
                <a:latin typeface="Alibaba PuHuiTi R" pitchFamily="18" charset="-122"/>
                <a:ea typeface="Alibaba PuHuiTi R" pitchFamily="18" charset="-122"/>
                <a:cs typeface="Alibaba PuHuiTi R" pitchFamily="18" charset="-122"/>
              </a:rPr>
              <a:t>WOE</a:t>
            </a:r>
            <a:r>
              <a:rPr lang="en-US" altLang="zh-CN" sz="1600" baseline="-25000" dirty="0" err="1">
                <a:latin typeface="Alibaba PuHuiTi R" pitchFamily="18" charset="-122"/>
                <a:ea typeface="Alibaba PuHuiTi R" pitchFamily="18" charset="-122"/>
                <a:cs typeface="Alibaba PuHuiTi R" pitchFamily="18" charset="-122"/>
              </a:rPr>
              <a:t>k</a:t>
            </a:r>
            <a:r>
              <a:rPr lang="zh-CN" altLang="en-US" sz="1600" baseline="-25000" dirty="0">
                <a:latin typeface="Alibaba PuHuiTi R" pitchFamily="18" charset="-122"/>
                <a:ea typeface="Alibaba PuHuiTi R" pitchFamily="18" charset="-122"/>
                <a:cs typeface="Alibaba PuHuiTi R" pitchFamily="18" charset="-122"/>
              </a:rPr>
              <a:t> </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 </a:t>
            </a:r>
            <a:r>
              <a:rPr lang="en-US" altLang="zh-CN" sz="1600" dirty="0">
                <a:latin typeface="Alibaba PuHuiTi R" pitchFamily="18" charset="-122"/>
                <a:ea typeface="Alibaba PuHuiTi R" pitchFamily="18" charset="-122"/>
                <a:cs typeface="Alibaba PuHuiTi R" pitchFamily="18" charset="-122"/>
              </a:rPr>
              <a:t>log</a:t>
            </a:r>
            <a:r>
              <a:rPr lang="zh-CN" altLang="en-US" sz="1600" dirty="0">
                <a:latin typeface="Alibaba PuHuiTi R" pitchFamily="18" charset="-122"/>
                <a:ea typeface="Alibaba PuHuiTi R" pitchFamily="18" charset="-122"/>
                <a:cs typeface="Alibaba PuHuiTi R" pitchFamily="18" charset="-122"/>
              </a:rPr>
              <a:t>（</a:t>
            </a:r>
            <a:r>
              <a:rPr lang="en-US" altLang="zh-CN" sz="1600" dirty="0" err="1">
                <a:latin typeface="Alibaba PuHuiTi R" pitchFamily="18" charset="-122"/>
                <a:ea typeface="Alibaba PuHuiTi R" pitchFamily="18" charset="-122"/>
                <a:cs typeface="Alibaba PuHuiTi R" pitchFamily="18" charset="-122"/>
              </a:rPr>
              <a:t>P</a:t>
            </a:r>
            <a:r>
              <a:rPr lang="en-US" altLang="zh-CN" sz="1600" baseline="30000" dirty="0" err="1">
                <a:latin typeface="Alibaba PuHuiTi R" pitchFamily="18" charset="-122"/>
                <a:ea typeface="Alibaba PuHuiTi R" pitchFamily="18" charset="-122"/>
                <a:cs typeface="Alibaba PuHuiTi R" pitchFamily="18" charset="-122"/>
              </a:rPr>
              <a:t>k</a:t>
            </a:r>
            <a:r>
              <a:rPr lang="en-US" altLang="zh-CN" sz="1600" baseline="-25000" dirty="0" err="1">
                <a:latin typeface="Alibaba PuHuiTi R" pitchFamily="18" charset="-122"/>
                <a:ea typeface="Alibaba PuHuiTi R" pitchFamily="18" charset="-122"/>
                <a:cs typeface="Alibaba PuHuiTi R" pitchFamily="18" charset="-122"/>
              </a:rPr>
              <a:t>good</a:t>
            </a:r>
            <a:r>
              <a:rPr lang="en-US" altLang="zh-CN" sz="1600" dirty="0">
                <a:latin typeface="Alibaba PuHuiTi R" pitchFamily="18" charset="-122"/>
                <a:ea typeface="Alibaba PuHuiTi R" pitchFamily="18" charset="-122"/>
                <a:cs typeface="Alibaba PuHuiTi R" pitchFamily="18" charset="-122"/>
              </a:rPr>
              <a:t>/</a:t>
            </a:r>
            <a:r>
              <a:rPr lang="en-US" altLang="zh-CN" sz="1600" dirty="0" err="1">
                <a:latin typeface="Alibaba PuHuiTi R" pitchFamily="18" charset="-122"/>
                <a:ea typeface="Alibaba PuHuiTi R" pitchFamily="18" charset="-122"/>
                <a:cs typeface="Alibaba PuHuiTi R" pitchFamily="18" charset="-122"/>
              </a:rPr>
              <a:t>P</a:t>
            </a:r>
            <a:r>
              <a:rPr lang="en-US" altLang="zh-CN" sz="1600" baseline="30000" dirty="0" err="1">
                <a:latin typeface="Alibaba PuHuiTi R" pitchFamily="18" charset="-122"/>
                <a:ea typeface="Alibaba PuHuiTi R" pitchFamily="18" charset="-122"/>
                <a:cs typeface="Alibaba PuHuiTi R" pitchFamily="18" charset="-122"/>
              </a:rPr>
              <a:t>k</a:t>
            </a:r>
            <a:r>
              <a:rPr lang="en-US" altLang="zh-CN" sz="1600" baseline="-25000" dirty="0" err="1">
                <a:latin typeface="Alibaba PuHuiTi R" pitchFamily="18" charset="-122"/>
                <a:ea typeface="Alibaba PuHuiTi R" pitchFamily="18" charset="-122"/>
                <a:cs typeface="Alibaba PuHuiTi R" pitchFamily="18" charset="-122"/>
              </a:rPr>
              <a:t>bad</a:t>
            </a:r>
            <a:r>
              <a:rPr lang="zh-CN" altLang="en-US" sz="1600" dirty="0">
                <a:latin typeface="Alibaba PuHuiTi R" pitchFamily="18" charset="-122"/>
                <a:ea typeface="Alibaba PuHuiTi R" pitchFamily="18" charset="-122"/>
                <a:cs typeface="Alibaba PuHuiTi R" pitchFamily="18" charset="-122"/>
              </a:rPr>
              <a:t>）好用户比例</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坏用户比例 </a:t>
            </a:r>
          </a:p>
        </p:txBody>
      </p:sp>
      <p:graphicFrame>
        <p:nvGraphicFramePr>
          <p:cNvPr id="2" name="表格 1"/>
          <p:cNvGraphicFramePr>
            <a:graphicFrameLocks noGrp="1"/>
          </p:cNvGraphicFramePr>
          <p:nvPr/>
        </p:nvGraphicFramePr>
        <p:xfrm>
          <a:off x="1873967" y="2757759"/>
          <a:ext cx="8896350" cy="2179320"/>
        </p:xfrm>
        <a:graphic>
          <a:graphicData uri="http://schemas.openxmlformats.org/drawingml/2006/table">
            <a:tbl>
              <a:tblPr/>
              <a:tblGrid>
                <a:gridCol w="1482725">
                  <a:extLst>
                    <a:ext uri="{9D8B030D-6E8A-4147-A177-3AD203B41FA5}">
                      <a16:colId xmlns:a16="http://schemas.microsoft.com/office/drawing/2014/main" val="20000"/>
                    </a:ext>
                  </a:extLst>
                </a:gridCol>
                <a:gridCol w="1482725">
                  <a:extLst>
                    <a:ext uri="{9D8B030D-6E8A-4147-A177-3AD203B41FA5}">
                      <a16:colId xmlns:a16="http://schemas.microsoft.com/office/drawing/2014/main" val="20001"/>
                    </a:ext>
                  </a:extLst>
                </a:gridCol>
                <a:gridCol w="1482725">
                  <a:extLst>
                    <a:ext uri="{9D8B030D-6E8A-4147-A177-3AD203B41FA5}">
                      <a16:colId xmlns:a16="http://schemas.microsoft.com/office/drawing/2014/main" val="20002"/>
                    </a:ext>
                  </a:extLst>
                </a:gridCol>
                <a:gridCol w="1482725">
                  <a:extLst>
                    <a:ext uri="{9D8B030D-6E8A-4147-A177-3AD203B41FA5}">
                      <a16:colId xmlns:a16="http://schemas.microsoft.com/office/drawing/2014/main" val="20003"/>
                    </a:ext>
                  </a:extLst>
                </a:gridCol>
                <a:gridCol w="1482725">
                  <a:extLst>
                    <a:ext uri="{9D8B030D-6E8A-4147-A177-3AD203B41FA5}">
                      <a16:colId xmlns:a16="http://schemas.microsoft.com/office/drawing/2014/main" val="20004"/>
                    </a:ext>
                  </a:extLst>
                </a:gridCol>
                <a:gridCol w="1482725">
                  <a:extLst>
                    <a:ext uri="{9D8B030D-6E8A-4147-A177-3AD203B41FA5}">
                      <a16:colId xmlns:a16="http://schemas.microsoft.com/office/drawing/2014/main" val="20005"/>
                    </a:ext>
                  </a:extLst>
                </a:gridCol>
              </a:tblGrid>
              <a:tr h="0">
                <a:tc>
                  <a:txBody>
                    <a:bodyPr/>
                    <a:lstStyle/>
                    <a:p>
                      <a:r>
                        <a:rPr lang="zh-CN" altLang="en-US" sz="1800" b="0" i="0" dirty="0">
                          <a:solidFill>
                            <a:schemeClr val="bg1"/>
                          </a:solidFill>
                          <a:effectLst/>
                          <a:latin typeface="Alibaba PuHuiTi R" pitchFamily="18" charset="-122"/>
                          <a:ea typeface="Alibaba PuHuiTi R" pitchFamily="18" charset="-122"/>
                          <a:cs typeface="Alibaba PuHuiTi R" pitchFamily="18" charset="-122"/>
                        </a:rPr>
                        <a:t>婚姻状态</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GB" sz="1800" b="0" i="0" dirty="0">
                          <a:solidFill>
                            <a:schemeClr val="bg1"/>
                          </a:solidFill>
                          <a:effectLst/>
                          <a:latin typeface="Alibaba PuHuiTi R" pitchFamily="18" charset="-122"/>
                          <a:ea typeface="Alibaba PuHuiTi R" pitchFamily="18" charset="-122"/>
                          <a:cs typeface="Alibaba PuHuiTi R" pitchFamily="18" charset="-122"/>
                        </a:rPr>
                        <a:t>Good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GB" sz="1800" b="0" i="0" dirty="0">
                          <a:solidFill>
                            <a:schemeClr val="bg1"/>
                          </a:solidFill>
                          <a:effectLst/>
                          <a:latin typeface="Alibaba PuHuiTi R" pitchFamily="18" charset="-122"/>
                          <a:ea typeface="Alibaba PuHuiTi R" pitchFamily="18" charset="-122"/>
                          <a:cs typeface="Alibaba PuHuiTi R" pitchFamily="18" charset="-122"/>
                        </a:rPr>
                        <a:t>Bad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GB" sz="1800" b="0" i="0" dirty="0">
                          <a:solidFill>
                            <a:schemeClr val="bg1"/>
                          </a:solidFill>
                          <a:effectLst/>
                          <a:latin typeface="Alibaba PuHuiTi R" pitchFamily="18" charset="-122"/>
                          <a:ea typeface="Alibaba PuHuiTi R" pitchFamily="18" charset="-122"/>
                          <a:cs typeface="Alibaba PuHuiTi R" pitchFamily="18" charset="-122"/>
                        </a:rPr>
                        <a:t>G-B</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GB" sz="1800" b="0" i="0" dirty="0">
                          <a:solidFill>
                            <a:schemeClr val="bg1"/>
                          </a:solidFill>
                          <a:effectLst/>
                          <a:latin typeface="Alibaba PuHuiTi R" pitchFamily="18" charset="-122"/>
                          <a:ea typeface="Alibaba PuHuiTi R" pitchFamily="18" charset="-122"/>
                          <a:cs typeface="Alibaba PuHuiTi R" pitchFamily="18" charset="-122"/>
                        </a:rPr>
                        <a:t>ln(G/B)</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GB" sz="1800" b="0" i="0" dirty="0">
                          <a:solidFill>
                            <a:schemeClr val="bg1"/>
                          </a:solidFill>
                          <a:effectLst/>
                          <a:latin typeface="Alibaba PuHuiTi R" pitchFamily="18" charset="-122"/>
                          <a:ea typeface="Alibaba PuHuiTi R" pitchFamily="18" charset="-122"/>
                          <a:cs typeface="Alibaba PuHuiTi R" pitchFamily="18" charset="-122"/>
                        </a:rPr>
                        <a:t>WOE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0">
                <a:tc>
                  <a:txBody>
                    <a:bodyPr/>
                    <a:lstStyle/>
                    <a:p>
                      <a:r>
                        <a:rPr lang="zh-CN" altLang="en-US" sz="1600" b="0" i="0">
                          <a:effectLst/>
                          <a:latin typeface="Alibaba PuHuiTi R" pitchFamily="18" charset="-122"/>
                          <a:ea typeface="Alibaba PuHuiTi R" pitchFamily="18" charset="-122"/>
                          <a:cs typeface="Alibaba PuHuiTi R" pitchFamily="18" charset="-122"/>
                        </a:rPr>
                        <a:t>未婚</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30%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20%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10%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0.405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0.405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zh-CN" altLang="en-US" sz="1600" b="0" i="0">
                          <a:effectLst/>
                          <a:latin typeface="Alibaba PuHuiTi R" pitchFamily="18" charset="-122"/>
                          <a:ea typeface="Alibaba PuHuiTi R" pitchFamily="18" charset="-122"/>
                          <a:cs typeface="Alibaba PuHuiTi R" pitchFamily="18" charset="-122"/>
                        </a:rPr>
                        <a:t>已婚</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40%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10%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30%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1.386</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1.386</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0">
                <a:tc>
                  <a:txBody>
                    <a:bodyPr/>
                    <a:lstStyle/>
                    <a:p>
                      <a:r>
                        <a:rPr lang="zh-CN" altLang="en-US" sz="1600" b="0" i="0">
                          <a:effectLst/>
                          <a:latin typeface="Alibaba PuHuiTi R" pitchFamily="18" charset="-122"/>
                          <a:ea typeface="Alibaba PuHuiTi R" pitchFamily="18" charset="-122"/>
                          <a:cs typeface="Alibaba PuHuiTi R" pitchFamily="18" charset="-122"/>
                        </a:rPr>
                        <a:t>离异</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10%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40%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-30%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-1.386</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-1.386</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r>
                        <a:rPr lang="zh-CN" altLang="en-US" sz="1600" b="0" i="0" dirty="0">
                          <a:effectLst/>
                          <a:latin typeface="Alibaba PuHuiTi R" pitchFamily="18" charset="-122"/>
                          <a:ea typeface="Alibaba PuHuiTi R" pitchFamily="18" charset="-122"/>
                          <a:cs typeface="Alibaba PuHuiTi R" pitchFamily="18" charset="-122"/>
                        </a:rPr>
                        <a:t>丧偶</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20%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30%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-10%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-0.405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-0.405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r h="0">
                <a:tc>
                  <a:txBody>
                    <a:bodyPr/>
                    <a:lstStyle/>
                    <a:p>
                      <a:r>
                        <a:rPr lang="zh-CN" altLang="en-US" sz="1600" b="0" i="0" dirty="0">
                          <a:effectLst/>
                          <a:latin typeface="Alibaba PuHuiTi R" pitchFamily="18" charset="-122"/>
                          <a:ea typeface="Alibaba PuHuiTi R" pitchFamily="18" charset="-122"/>
                          <a:cs typeface="Alibaba PuHuiTi R" pitchFamily="18" charset="-122"/>
                        </a:rPr>
                        <a:t>总计</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100%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100%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Rectangle 1"/>
          <p:cNvSpPr>
            <a:spLocks noChangeArrowheads="1"/>
          </p:cNvSpPr>
          <p:nvPr/>
        </p:nvSpPr>
        <p:spPr bwMode="auto">
          <a:xfrm>
            <a:off x="1647825" y="25606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特征变换</a:t>
            </a:r>
          </a:p>
        </p:txBody>
      </p:sp>
      <p:sp>
        <p:nvSpPr>
          <p:cNvPr id="6" name="文本框 5"/>
          <p:cNvSpPr txBox="1"/>
          <p:nvPr/>
        </p:nvSpPr>
        <p:spPr>
          <a:xfrm>
            <a:off x="890016" y="1524542"/>
            <a:ext cx="2146742"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使用</a:t>
            </a:r>
            <a:r>
              <a:rPr lang="en-GB" altLang="zh-CN" sz="1600" dirty="0">
                <a:latin typeface="Alibaba PuHuiTi R" pitchFamily="18" charset="-122"/>
                <a:ea typeface="Alibaba PuHuiTi R" pitchFamily="18" charset="-122"/>
                <a:cs typeface="Alibaba PuHuiTi R" pitchFamily="18" charset="-122"/>
              </a:rPr>
              <a:t>toad</a:t>
            </a:r>
            <a:r>
              <a:rPr lang="zh-CN" altLang="en-US" sz="1600" dirty="0">
                <a:latin typeface="Alibaba PuHuiTi R" pitchFamily="18" charset="-122"/>
                <a:ea typeface="Alibaba PuHuiTi R" pitchFamily="18" charset="-122"/>
                <a:cs typeface="Alibaba PuHuiTi R" pitchFamily="18" charset="-122"/>
              </a:rPr>
              <a:t>计算</a:t>
            </a:r>
            <a:r>
              <a:rPr lang="en-GB" altLang="zh-CN" sz="1600" dirty="0">
                <a:latin typeface="Alibaba PuHuiTi R" pitchFamily="18" charset="-122"/>
                <a:ea typeface="Alibaba PuHuiTi R" pitchFamily="18" charset="-122"/>
                <a:cs typeface="Alibaba PuHuiTi R" pitchFamily="18" charset="-122"/>
              </a:rPr>
              <a:t>woe</a:t>
            </a:r>
          </a:p>
        </p:txBody>
      </p:sp>
      <p:sp>
        <p:nvSpPr>
          <p:cNvPr id="7" name="Rectangle 1"/>
          <p:cNvSpPr>
            <a:spLocks noChangeArrowheads="1"/>
          </p:cNvSpPr>
          <p:nvPr/>
        </p:nvSpPr>
        <p:spPr bwMode="auto">
          <a:xfrm>
            <a:off x="1647825" y="25606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 name="矩形 4"/>
          <p:cNvSpPr/>
          <p:nvPr/>
        </p:nvSpPr>
        <p:spPr>
          <a:xfrm>
            <a:off x="1095808" y="1863096"/>
            <a:ext cx="9979742" cy="3539430"/>
          </a:xfrm>
          <a:prstGeom prst="rect">
            <a:avLst/>
          </a:prstGeom>
          <a:solidFill>
            <a:srgbClr val="FFFFE4"/>
          </a:solidFill>
          <a:ln>
            <a:solidFill>
              <a:schemeClr val="tx1"/>
            </a:solidFill>
          </a:ln>
        </p:spPr>
        <p:txBody>
          <a:bodyPr wrap="square">
            <a:spAutoFit/>
          </a:bodyPr>
          <a:lstStyle/>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sklearn.model_selection</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train_test_split</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X_train,X_test,Y_train,Y_test</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train_test_split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data.drop</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creditability'</a:t>
            </a:r>
            <a:r>
              <a:rPr lang="en-GB" altLang="zh-CN" sz="1400" dirty="0" err="1">
                <a:solidFill>
                  <a:srgbClr val="000000"/>
                </a:solidFill>
                <a:latin typeface="Alibaba PuHuiTi R" pitchFamily="18" charset="-122"/>
                <a:ea typeface="Alibaba PuHuiTi R" pitchFamily="18" charset="-122"/>
                <a:cs typeface="Alibaba PuHuiTi R" pitchFamily="18" charset="-122"/>
              </a:rPr>
              <a:t>,axis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),data[</a:t>
            </a:r>
            <a:r>
              <a:rPr lang="en-GB" altLang="zh-CN" sz="1400" dirty="0">
                <a:solidFill>
                  <a:srgbClr val="A31515"/>
                </a:solidFill>
                <a:latin typeface="Alibaba PuHuiTi R" pitchFamily="18" charset="-122"/>
                <a:ea typeface="Alibaba PuHuiTi R" pitchFamily="18" charset="-122"/>
                <a:cs typeface="Alibaba PuHuiTi R" pitchFamily="18" charset="-122"/>
              </a:rPr>
              <a:t>'creditability'</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test_size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0.25</a:t>
            </a:r>
            <a:r>
              <a:rPr lang="en-GB" altLang="zh-CN" sz="1400" dirty="0">
                <a:solidFill>
                  <a:srgbClr val="000000"/>
                </a:solidFill>
                <a:latin typeface="Alibaba PuHuiTi R" pitchFamily="18" charset="-122"/>
                <a:ea typeface="Alibaba PuHuiTi R" pitchFamily="18" charset="-122"/>
                <a:cs typeface="Alibaba PuHuiTi R" pitchFamily="18" charset="-122"/>
              </a:rPr>
              <a:t>,random_state=</a:t>
            </a:r>
            <a:r>
              <a:rPr lang="en-GB" altLang="zh-CN" sz="1400" dirty="0">
                <a:solidFill>
                  <a:srgbClr val="098658"/>
                </a:solidFill>
                <a:latin typeface="Alibaba PuHuiTi R" pitchFamily="18" charset="-122"/>
                <a:ea typeface="Alibaba PuHuiTi R" pitchFamily="18" charset="-122"/>
                <a:cs typeface="Alibaba PuHuiTi R" pitchFamily="18" charset="-122"/>
              </a:rPr>
              <a:t>450</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data_train</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pd.concat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X_train,Y_train</a:t>
            </a:r>
            <a:r>
              <a:rPr lang="en-GB" altLang="zh-CN" sz="1400" dirty="0">
                <a:solidFill>
                  <a:srgbClr val="000000"/>
                </a:solidFill>
                <a:latin typeface="Alibaba PuHuiTi R" pitchFamily="18" charset="-122"/>
                <a:ea typeface="Alibaba PuHuiTi R" pitchFamily="18" charset="-122"/>
                <a:cs typeface="Alibaba PuHuiTi R" pitchFamily="18" charset="-122"/>
              </a:rPr>
              <a:t>],axis=</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增加一列区分训练</a:t>
            </a:r>
            <a:r>
              <a:rPr lang="en-US"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测试的特征</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data_train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'type'</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'train'</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data_test</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pd.concat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X_test,Y_test</a:t>
            </a:r>
            <a:r>
              <a:rPr lang="en-GB" altLang="zh-CN" sz="1400" dirty="0">
                <a:solidFill>
                  <a:srgbClr val="000000"/>
                </a:solidFill>
                <a:latin typeface="Alibaba PuHuiTi R" pitchFamily="18" charset="-122"/>
                <a:ea typeface="Alibaba PuHuiTi R" pitchFamily="18" charset="-122"/>
                <a:cs typeface="Alibaba PuHuiTi R" pitchFamily="18" charset="-122"/>
              </a:rPr>
              <a:t>],axis=</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data_test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'type'</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'test'</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设置分箱边界</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adj_bin</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duration.in.month</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98658"/>
                </a:solidFill>
                <a:latin typeface="Alibaba PuHuiTi R" pitchFamily="18" charset="-122"/>
                <a:ea typeface="Alibaba PuHuiTi R" pitchFamily="18" charset="-122"/>
                <a:cs typeface="Alibaba PuHuiTi R" pitchFamily="18" charset="-122"/>
              </a:rPr>
              <a:t>9</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98658"/>
                </a:solidFill>
                <a:latin typeface="Alibaba PuHuiTi R" pitchFamily="18" charset="-122"/>
                <a:ea typeface="Alibaba PuHuiTi R" pitchFamily="18" charset="-122"/>
                <a:cs typeface="Alibaba PuHuiTi R" pitchFamily="18" charset="-122"/>
              </a:rPr>
              <a:t>12</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98658"/>
                </a:solidFill>
                <a:latin typeface="Alibaba PuHuiTi R" pitchFamily="18" charset="-122"/>
                <a:ea typeface="Alibaba PuHuiTi R" pitchFamily="18" charset="-122"/>
                <a:cs typeface="Alibaba PuHuiTi R" pitchFamily="18" charset="-122"/>
              </a:rPr>
              <a:t>18</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98658"/>
                </a:solidFill>
                <a:latin typeface="Alibaba PuHuiTi R" pitchFamily="18" charset="-122"/>
                <a:ea typeface="Alibaba PuHuiTi R" pitchFamily="18" charset="-122"/>
                <a:cs typeface="Alibaba PuHuiTi R" pitchFamily="18" charset="-122"/>
              </a:rPr>
              <a:t>33</a:t>
            </a:r>
            <a:r>
              <a:rPr lang="en-GB" altLang="zh-CN" sz="1400" dirty="0">
                <a:solidFill>
                  <a:srgbClr val="000000"/>
                </a:solidFill>
                <a:latin typeface="Alibaba PuHuiTi R" pitchFamily="18" charset="-122"/>
                <a:ea typeface="Alibaba PuHuiTi R" pitchFamily="18" charset="-122"/>
                <a:cs typeface="Alibaba PuHuiTi R" pitchFamily="18" charset="-122"/>
              </a:rPr>
              <a:t>]}</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a:solidFill>
                  <a:srgbClr val="000000"/>
                </a:solidFill>
                <a:latin typeface="Alibaba PuHuiTi R" pitchFamily="18" charset="-122"/>
                <a:ea typeface="Alibaba PuHuiTi R" pitchFamily="18" charset="-122"/>
                <a:cs typeface="Alibaba PuHuiTi R" pitchFamily="18" charset="-122"/>
              </a:rPr>
              <a:t>c2 = </a:t>
            </a:r>
            <a:r>
              <a:rPr lang="en-GB" altLang="zh-CN" sz="1400" dirty="0" err="1">
                <a:solidFill>
                  <a:srgbClr val="000000"/>
                </a:solidFill>
                <a:latin typeface="Alibaba PuHuiTi R" pitchFamily="18" charset="-122"/>
                <a:ea typeface="Alibaba PuHuiTi R" pitchFamily="18" charset="-122"/>
                <a:cs typeface="Alibaba PuHuiTi R" pitchFamily="18" charset="-122"/>
              </a:rPr>
              <a:t>toad.transform.Combiner</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c2.set_rules(</a:t>
            </a:r>
            <a:r>
              <a:rPr lang="en-GB" altLang="zh-CN" sz="1400" dirty="0" err="1">
                <a:solidFill>
                  <a:srgbClr val="000000"/>
                </a:solidFill>
                <a:latin typeface="Alibaba PuHuiTi R" pitchFamily="18" charset="-122"/>
                <a:ea typeface="Alibaba PuHuiTi R" pitchFamily="18" charset="-122"/>
                <a:cs typeface="Alibaba PuHuiTi R" pitchFamily="18" charset="-122"/>
              </a:rPr>
              <a:t>adj_bin</a:t>
            </a:r>
            <a:r>
              <a:rPr lang="en-GB" altLang="zh-CN" sz="1400" dirty="0">
                <a:solidFill>
                  <a:srgbClr val="000000"/>
                </a:solidFill>
                <a:latin typeface="Alibaba PuHuiTi R" pitchFamily="18" charset="-122"/>
                <a:ea typeface="Alibaba PuHuiTi R" pitchFamily="18" charset="-122"/>
                <a:cs typeface="Alibaba PuHuiTi R" pitchFamily="18" charset="-122"/>
              </a:rPr>
              <a:t>)</a:t>
            </a:r>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a:solidFill>
                  <a:srgbClr val="000000"/>
                </a:solidFill>
                <a:latin typeface="Alibaba PuHuiTi R" pitchFamily="18" charset="-122"/>
                <a:ea typeface="Alibaba PuHuiTi R" pitchFamily="18" charset="-122"/>
                <a:cs typeface="Alibaba PuHuiTi R" pitchFamily="18" charset="-122"/>
              </a:rPr>
              <a:t>data_ = </a:t>
            </a:r>
            <a:r>
              <a:rPr lang="en-GB" altLang="zh-CN" sz="1400" dirty="0" err="1">
                <a:solidFill>
                  <a:srgbClr val="000000"/>
                </a:solidFill>
                <a:latin typeface="Alibaba PuHuiTi R" pitchFamily="18" charset="-122"/>
                <a:ea typeface="Alibaba PuHuiTi R" pitchFamily="18" charset="-122"/>
                <a:cs typeface="Alibaba PuHuiTi R" pitchFamily="18" charset="-122"/>
              </a:rPr>
              <a:t>pd.concat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data_train,data_test</a:t>
            </a:r>
            <a:r>
              <a:rPr lang="en-GB" altLang="zh-CN" sz="1400" dirty="0">
                <a:solidFill>
                  <a:srgbClr val="000000"/>
                </a:solidFill>
                <a:latin typeface="Alibaba PuHuiTi R" pitchFamily="18" charset="-122"/>
                <a:ea typeface="Alibaba PuHuiTi R" pitchFamily="18" charset="-122"/>
                <a:cs typeface="Alibaba PuHuiTi R" pitchFamily="18" charset="-122"/>
              </a:rPr>
              <a:t>],axis = </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分箱</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temp_data</a:t>
            </a:r>
            <a:r>
              <a:rPr lang="en-GB" altLang="zh-CN" sz="1400" dirty="0">
                <a:solidFill>
                  <a:srgbClr val="000000"/>
                </a:solidFill>
                <a:latin typeface="Alibaba PuHuiTi R" pitchFamily="18" charset="-122"/>
                <a:ea typeface="Alibaba PuHuiTi R" pitchFamily="18" charset="-122"/>
                <a:cs typeface="Alibaba PuHuiTi R" pitchFamily="18" charset="-122"/>
              </a:rPr>
              <a:t> = c2.transform(data_[[</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duration.in.month'</a:t>
            </a:r>
            <a:r>
              <a:rPr lang="en-GB" altLang="zh-CN" sz="1400" dirty="0" err="1">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'creditability'</a:t>
            </a:r>
            <a:r>
              <a:rPr lang="en-GB" altLang="zh-CN" sz="1400" dirty="0" err="1">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'type</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p:txBody>
      </p:sp>
    </p:spTree>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特征变换</a:t>
            </a:r>
          </a:p>
        </p:txBody>
      </p:sp>
      <p:sp>
        <p:nvSpPr>
          <p:cNvPr id="6" name="文本框 5"/>
          <p:cNvSpPr txBox="1"/>
          <p:nvPr/>
        </p:nvSpPr>
        <p:spPr>
          <a:xfrm>
            <a:off x="890016" y="1524542"/>
            <a:ext cx="2146742"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使用</a:t>
            </a:r>
            <a:r>
              <a:rPr lang="en-GB" altLang="zh-CN" sz="1600" dirty="0">
                <a:latin typeface="Alibaba PuHuiTi R" pitchFamily="18" charset="-122"/>
                <a:ea typeface="Alibaba PuHuiTi R" pitchFamily="18" charset="-122"/>
                <a:cs typeface="Alibaba PuHuiTi R" pitchFamily="18" charset="-122"/>
              </a:rPr>
              <a:t>toad</a:t>
            </a:r>
            <a:r>
              <a:rPr lang="zh-CN" altLang="en-US" sz="1600" dirty="0">
                <a:latin typeface="Alibaba PuHuiTi R" pitchFamily="18" charset="-122"/>
                <a:ea typeface="Alibaba PuHuiTi R" pitchFamily="18" charset="-122"/>
                <a:cs typeface="Alibaba PuHuiTi R" pitchFamily="18" charset="-122"/>
              </a:rPr>
              <a:t>计算</a:t>
            </a:r>
            <a:r>
              <a:rPr lang="en-GB" altLang="zh-CN" sz="1600" dirty="0">
                <a:latin typeface="Alibaba PuHuiTi R" pitchFamily="18" charset="-122"/>
                <a:ea typeface="Alibaba PuHuiTi R" pitchFamily="18" charset="-122"/>
                <a:cs typeface="Alibaba PuHuiTi R" pitchFamily="18" charset="-122"/>
              </a:rPr>
              <a:t>woe</a:t>
            </a:r>
          </a:p>
        </p:txBody>
      </p:sp>
      <p:sp>
        <p:nvSpPr>
          <p:cNvPr id="7" name="Rectangle 1"/>
          <p:cNvSpPr>
            <a:spLocks noChangeArrowheads="1"/>
          </p:cNvSpPr>
          <p:nvPr/>
        </p:nvSpPr>
        <p:spPr bwMode="auto">
          <a:xfrm>
            <a:off x="1647825" y="25606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矩形 1"/>
          <p:cNvSpPr/>
          <p:nvPr/>
        </p:nvSpPr>
        <p:spPr>
          <a:xfrm>
            <a:off x="890016" y="1930367"/>
            <a:ext cx="9654159" cy="1169551"/>
          </a:xfrm>
          <a:prstGeom prst="rect">
            <a:avLst/>
          </a:prstGeom>
          <a:solidFill>
            <a:srgbClr val="FFFFE4"/>
          </a:solidFill>
          <a:ln>
            <a:solidFill>
              <a:schemeClr val="tx1"/>
            </a:solidFill>
          </a:ln>
        </p:spPr>
        <p:txBody>
          <a:bodyPr wrap="square">
            <a:spAutoFit/>
          </a:bodyPr>
          <a:lstStyle/>
          <a:p>
            <a:r>
              <a:rPr lang="en-US"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绘制</a:t>
            </a:r>
            <a:r>
              <a:rPr lang="en-GB" altLang="zh-CN" sz="1400" dirty="0" err="1">
                <a:solidFill>
                  <a:srgbClr val="008000"/>
                </a:solidFill>
                <a:latin typeface="Alibaba PuHuiTi R" pitchFamily="18" charset="-122"/>
                <a:ea typeface="Alibaba PuHuiTi R" pitchFamily="18" charset="-122"/>
                <a:cs typeface="Alibaba PuHuiTi R" pitchFamily="18" charset="-122"/>
              </a:rPr>
              <a:t>badrate_plot</a:t>
            </a:r>
            <a:r>
              <a:rPr lang="zh-CN" altLang="en-US" sz="1400" dirty="0">
                <a:solidFill>
                  <a:srgbClr val="008000"/>
                </a:solidFill>
                <a:latin typeface="Alibaba PuHuiTi R" pitchFamily="18" charset="-122"/>
                <a:ea typeface="Alibaba PuHuiTi R" pitchFamily="18" charset="-122"/>
                <a:cs typeface="Alibaba PuHuiTi R" pitchFamily="18" charset="-122"/>
              </a:rPr>
              <a:t>图</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toad.plot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badrate_plot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proportion_plot</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badrate_plot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temp_data</a:t>
            </a:r>
            <a:r>
              <a:rPr lang="en-GB" altLang="zh-CN" sz="1400" dirty="0">
                <a:solidFill>
                  <a:srgbClr val="000000"/>
                </a:solidFill>
                <a:latin typeface="Alibaba PuHuiTi R" pitchFamily="18" charset="-122"/>
                <a:ea typeface="Alibaba PuHuiTi R" pitchFamily="18" charset="-122"/>
                <a:cs typeface="Alibaba PuHuiTi R" pitchFamily="18" charset="-122"/>
              </a:rPr>
              <a:t>, target = </a:t>
            </a:r>
            <a:r>
              <a:rPr lang="en-GB" altLang="zh-CN" sz="1400" dirty="0">
                <a:solidFill>
                  <a:srgbClr val="A31515"/>
                </a:solidFill>
                <a:latin typeface="Alibaba PuHuiTi R" pitchFamily="18" charset="-122"/>
                <a:ea typeface="Alibaba PuHuiTi R" pitchFamily="18" charset="-122"/>
                <a:cs typeface="Alibaba PuHuiTi R" pitchFamily="18" charset="-122"/>
              </a:rPr>
              <a:t>'creditability'</a:t>
            </a:r>
            <a:r>
              <a:rPr lang="en-GB" altLang="zh-CN" sz="1400" dirty="0">
                <a:solidFill>
                  <a:srgbClr val="000000"/>
                </a:solidFill>
                <a:latin typeface="Alibaba PuHuiTi R" pitchFamily="18" charset="-122"/>
                <a:ea typeface="Alibaba PuHuiTi R" pitchFamily="18" charset="-122"/>
                <a:cs typeface="Alibaba PuHuiTi R" pitchFamily="18" charset="-122"/>
              </a:rPr>
              <a:t>, x = </a:t>
            </a:r>
            <a:r>
              <a:rPr lang="en-GB" altLang="zh-CN" sz="1400" dirty="0">
                <a:solidFill>
                  <a:srgbClr val="A31515"/>
                </a:solidFill>
                <a:latin typeface="Alibaba PuHuiTi R" pitchFamily="18" charset="-122"/>
                <a:ea typeface="Alibaba PuHuiTi R" pitchFamily="18" charset="-122"/>
                <a:cs typeface="Alibaba PuHuiTi R" pitchFamily="18" charset="-122"/>
              </a:rPr>
              <a:t>'type'</a:t>
            </a:r>
            <a:r>
              <a:rPr lang="en-GB" altLang="zh-CN" sz="1400" dirty="0">
                <a:solidFill>
                  <a:srgbClr val="000000"/>
                </a:solidFill>
                <a:latin typeface="Alibaba PuHuiTi R" pitchFamily="18" charset="-122"/>
                <a:ea typeface="Alibaba PuHuiTi R" pitchFamily="18" charset="-122"/>
                <a:cs typeface="Alibaba PuHuiTi R" pitchFamily="18" charset="-122"/>
              </a:rPr>
              <a:t>, by =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duration.in.month</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绘制每一箱占比情况图</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proportion_plot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temp_data</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duration.in.month</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8" name="图片 7"/>
          <p:cNvPicPr>
            <a:picLocks noChangeAspect="1"/>
          </p:cNvPicPr>
          <p:nvPr/>
        </p:nvPicPr>
        <p:blipFill>
          <a:blip r:embed="rId4"/>
          <a:stretch>
            <a:fillRect/>
          </a:stretch>
        </p:blipFill>
        <p:spPr>
          <a:xfrm>
            <a:off x="890016" y="3429000"/>
            <a:ext cx="4935046" cy="2199250"/>
          </a:xfrm>
          <a:prstGeom prst="rect">
            <a:avLst/>
          </a:prstGeom>
          <a:ln>
            <a:solidFill>
              <a:schemeClr val="tx1"/>
            </a:solidFill>
          </a:ln>
        </p:spPr>
      </p:pic>
      <p:pic>
        <p:nvPicPr>
          <p:cNvPr id="9" name="图片 8"/>
          <p:cNvPicPr>
            <a:picLocks noChangeAspect="1"/>
          </p:cNvPicPr>
          <p:nvPr/>
        </p:nvPicPr>
        <p:blipFill>
          <a:blip r:embed="rId5"/>
          <a:stretch>
            <a:fillRect/>
          </a:stretch>
        </p:blipFill>
        <p:spPr>
          <a:xfrm>
            <a:off x="6085679" y="3429000"/>
            <a:ext cx="5063613" cy="2204160"/>
          </a:xfrm>
          <a:prstGeom prst="rect">
            <a:avLst/>
          </a:prstGeom>
          <a:ln>
            <a:solidFill>
              <a:schemeClr val="tx1"/>
            </a:solidFill>
          </a:ln>
        </p:spPr>
      </p:pic>
      <p:sp>
        <p:nvSpPr>
          <p:cNvPr id="10" name="文本框 9"/>
          <p:cNvSpPr txBox="1"/>
          <p:nvPr/>
        </p:nvSpPr>
        <p:spPr>
          <a:xfrm>
            <a:off x="890016" y="5788055"/>
            <a:ext cx="11723081"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上面第一张图中的第一箱和第二箱的</a:t>
            </a:r>
            <a:r>
              <a:rPr lang="en-GB" altLang="zh-CN" sz="1600" dirty="0" err="1">
                <a:latin typeface="Alibaba PuHuiTi R" pitchFamily="18" charset="-122"/>
                <a:ea typeface="Alibaba PuHuiTi R" pitchFamily="18" charset="-122"/>
                <a:cs typeface="Alibaba PuHuiTi R" pitchFamily="18" charset="-122"/>
              </a:rPr>
              <a:t>bad_rate</a:t>
            </a:r>
            <a:r>
              <a:rPr lang="zh-CN" altLang="en-US" sz="1600" dirty="0">
                <a:latin typeface="Alibaba PuHuiTi R" pitchFamily="18" charset="-122"/>
                <a:ea typeface="Alibaba PuHuiTi R" pitchFamily="18" charset="-122"/>
                <a:cs typeface="Alibaba PuHuiTi R" pitchFamily="18" charset="-122"/>
              </a:rPr>
              <a:t>存在倒挂，说明</a:t>
            </a:r>
            <a:r>
              <a:rPr lang="en-GB" altLang="zh-CN" sz="1600" dirty="0" err="1">
                <a:latin typeface="Alibaba PuHuiTi R" pitchFamily="18" charset="-122"/>
                <a:ea typeface="Alibaba PuHuiTi R" pitchFamily="18" charset="-122"/>
                <a:cs typeface="Alibaba PuHuiTi R" pitchFamily="18" charset="-122"/>
              </a:rPr>
              <a:t>bad_rate</a:t>
            </a:r>
            <a:r>
              <a:rPr lang="zh-CN" altLang="en-US" sz="1600" dirty="0">
                <a:latin typeface="Alibaba PuHuiTi R" pitchFamily="18" charset="-122"/>
                <a:ea typeface="Alibaba PuHuiTi R" pitchFamily="18" charset="-122"/>
                <a:cs typeface="Alibaba PuHuiTi R" pitchFamily="18" charset="-122"/>
              </a:rPr>
              <a:t>不单调需要调整。可以将第一箱和第二箱进行合并</a:t>
            </a:r>
            <a:endParaRPr lang="en-GB" altLang="zh-CN" sz="1600" dirty="0">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风控建模特征数据来源</a:t>
            </a:r>
          </a:p>
        </p:txBody>
      </p:sp>
      <p:grpSp>
        <p:nvGrpSpPr>
          <p:cNvPr id="2" name="group 2"/>
          <p:cNvGrpSpPr/>
          <p:nvPr/>
        </p:nvGrpSpPr>
        <p:grpSpPr>
          <a:xfrm rot="21600000">
            <a:off x="3969930" y="2087054"/>
            <a:ext cx="4248606" cy="4079290"/>
            <a:chOff x="0" y="0"/>
            <a:chExt cx="4248606" cy="4079290"/>
          </a:xfrm>
        </p:grpSpPr>
        <p:sp>
          <p:nvSpPr>
            <p:cNvPr id="3" name="path"/>
            <p:cNvSpPr/>
            <p:nvPr/>
          </p:nvSpPr>
          <p:spPr>
            <a:xfrm>
              <a:off x="590588" y="2701911"/>
              <a:ext cx="1960930" cy="1377378"/>
            </a:xfrm>
            <a:custGeom>
              <a:avLst/>
              <a:gdLst/>
              <a:ahLst/>
              <a:cxnLst/>
              <a:rect l="0" t="0" r="0" b="0"/>
              <a:pathLst>
                <a:path w="3088" h="2169">
                  <a:moveTo>
                    <a:pt x="2150" y="1059"/>
                  </a:moveTo>
                  <a:cubicBezTo>
                    <a:pt x="2165" y="1653"/>
                    <a:pt x="1695" y="2146"/>
                    <a:pt x="1102" y="2155"/>
                  </a:cubicBezTo>
                  <a:cubicBezTo>
                    <a:pt x="515" y="2169"/>
                    <a:pt x="23" y="1698"/>
                    <a:pt x="9" y="1109"/>
                  </a:cubicBezTo>
                  <a:cubicBezTo>
                    <a:pt x="0" y="515"/>
                    <a:pt x="469" y="23"/>
                    <a:pt x="1057" y="14"/>
                  </a:cubicBezTo>
                  <a:cubicBezTo>
                    <a:pt x="1650" y="0"/>
                    <a:pt x="2141" y="470"/>
                    <a:pt x="2150" y="1059"/>
                  </a:cubicBezTo>
                </a:path>
                <a:path w="3088" h="2169">
                  <a:moveTo>
                    <a:pt x="1935" y="427"/>
                  </a:moveTo>
                  <a:cubicBezTo>
                    <a:pt x="1935" y="427"/>
                    <a:pt x="2095" y="682"/>
                    <a:pt x="2364" y="779"/>
                  </a:cubicBezTo>
                  <a:cubicBezTo>
                    <a:pt x="2634" y="876"/>
                    <a:pt x="2854" y="617"/>
                    <a:pt x="2983" y="479"/>
                  </a:cubicBezTo>
                  <a:cubicBezTo>
                    <a:pt x="2654" y="997"/>
                    <a:pt x="3088" y="1815"/>
                    <a:pt x="3088" y="1815"/>
                  </a:cubicBezTo>
                  <a:cubicBezTo>
                    <a:pt x="3088" y="1815"/>
                    <a:pt x="2888" y="1589"/>
                    <a:pt x="2644" y="1480"/>
                  </a:cubicBezTo>
                  <a:cubicBezTo>
                    <a:pt x="2269" y="1333"/>
                    <a:pt x="1917" y="1762"/>
                    <a:pt x="1917" y="1762"/>
                  </a:cubicBezTo>
                  <a:cubicBezTo>
                    <a:pt x="1917" y="1762"/>
                    <a:pt x="2357" y="956"/>
                    <a:pt x="1935" y="427"/>
                  </a:cubicBezTo>
                </a:path>
              </a:pathLst>
            </a:custGeom>
            <a:solidFill>
              <a:srgbClr val="FFC000">
                <a:alpha val="100000"/>
              </a:srgbClr>
            </a:solidFill>
            <a:ln cap="flat">
              <a:miter lim="0"/>
            </a:ln>
          </p:spPr>
          <p:txBody>
            <a:bodyPr rtlCol="0"/>
            <a:lstStyle/>
            <a:p>
              <a:pPr algn="ctr"/>
              <a:endParaRPr lang="zh-CN" altLang="en-US"/>
            </a:p>
          </p:txBody>
        </p:sp>
        <p:sp>
          <p:nvSpPr>
            <p:cNvPr id="5" name="path"/>
            <p:cNvSpPr/>
            <p:nvPr/>
          </p:nvSpPr>
          <p:spPr>
            <a:xfrm>
              <a:off x="2336939" y="2089975"/>
              <a:ext cx="1485836" cy="1972856"/>
            </a:xfrm>
            <a:custGeom>
              <a:avLst/>
              <a:gdLst/>
              <a:ahLst/>
              <a:cxnLst/>
              <a:rect l="0" t="0" r="0" b="0"/>
              <a:pathLst>
                <a:path w="2339" h="3106">
                  <a:moveTo>
                    <a:pt x="654" y="1055"/>
                  </a:moveTo>
                  <a:cubicBezTo>
                    <a:pt x="654" y="1055"/>
                    <a:pt x="1026" y="945"/>
                    <a:pt x="1172" y="698"/>
                  </a:cubicBezTo>
                  <a:cubicBezTo>
                    <a:pt x="1305" y="474"/>
                    <a:pt x="1178" y="163"/>
                    <a:pt x="1075" y="0"/>
                  </a:cubicBezTo>
                  <a:cubicBezTo>
                    <a:pt x="1486" y="460"/>
                    <a:pt x="2339" y="355"/>
                    <a:pt x="2339" y="355"/>
                  </a:cubicBezTo>
                  <a:cubicBezTo>
                    <a:pt x="2339" y="355"/>
                    <a:pt x="2093" y="423"/>
                    <a:pt x="1916" y="624"/>
                  </a:cubicBezTo>
                  <a:cubicBezTo>
                    <a:pt x="1673" y="943"/>
                    <a:pt x="1967" y="1412"/>
                    <a:pt x="1967" y="1412"/>
                  </a:cubicBezTo>
                  <a:cubicBezTo>
                    <a:pt x="1967" y="1412"/>
                    <a:pt x="1335" y="867"/>
                    <a:pt x="654" y="1055"/>
                  </a:cubicBezTo>
                </a:path>
                <a:path w="2339" h="3106">
                  <a:moveTo>
                    <a:pt x="2156" y="1998"/>
                  </a:moveTo>
                  <a:cubicBezTo>
                    <a:pt x="2170" y="2591"/>
                    <a:pt x="1701" y="3083"/>
                    <a:pt x="1107" y="3092"/>
                  </a:cubicBezTo>
                  <a:cubicBezTo>
                    <a:pt x="514" y="3106"/>
                    <a:pt x="28" y="2636"/>
                    <a:pt x="14" y="2049"/>
                  </a:cubicBezTo>
                  <a:cubicBezTo>
                    <a:pt x="0" y="1456"/>
                    <a:pt x="469" y="965"/>
                    <a:pt x="1063" y="955"/>
                  </a:cubicBezTo>
                  <a:cubicBezTo>
                    <a:pt x="1656" y="941"/>
                    <a:pt x="2142" y="1411"/>
                    <a:pt x="2156" y="1998"/>
                  </a:cubicBezTo>
                </a:path>
              </a:pathLst>
            </a:custGeom>
            <a:solidFill>
              <a:srgbClr val="A5A5A5">
                <a:alpha val="100000"/>
              </a:srgbClr>
            </a:solidFill>
            <a:ln cap="flat">
              <a:miter lim="0"/>
            </a:ln>
          </p:spPr>
          <p:txBody>
            <a:bodyPr rtlCol="0"/>
            <a:lstStyle/>
            <a:p>
              <a:pPr algn="ctr"/>
              <a:endParaRPr lang="zh-CN" altLang="en-US"/>
            </a:p>
          </p:txBody>
        </p:sp>
        <p:sp>
          <p:nvSpPr>
            <p:cNvPr id="6" name="path"/>
            <p:cNvSpPr/>
            <p:nvPr/>
          </p:nvSpPr>
          <p:spPr>
            <a:xfrm>
              <a:off x="2412555" y="2762858"/>
              <a:ext cx="1230427" cy="1227570"/>
            </a:xfrm>
            <a:custGeom>
              <a:avLst/>
              <a:gdLst/>
              <a:ahLst/>
              <a:cxnLst/>
              <a:rect l="0" t="0" r="0" b="0"/>
              <a:pathLst>
                <a:path w="1937" h="1933">
                  <a:moveTo>
                    <a:pt x="1905" y="1020"/>
                  </a:moveTo>
                  <a:cubicBezTo>
                    <a:pt x="1873" y="1538"/>
                    <a:pt x="1430" y="1933"/>
                    <a:pt x="912" y="1906"/>
                  </a:cubicBezTo>
                  <a:cubicBezTo>
                    <a:pt x="400" y="1874"/>
                    <a:pt x="0" y="1431"/>
                    <a:pt x="32" y="913"/>
                  </a:cubicBezTo>
                  <a:cubicBezTo>
                    <a:pt x="58" y="395"/>
                    <a:pt x="507" y="0"/>
                    <a:pt x="1019" y="26"/>
                  </a:cubicBezTo>
                  <a:cubicBezTo>
                    <a:pt x="1537" y="58"/>
                    <a:pt x="1937" y="501"/>
                    <a:pt x="1905" y="1020"/>
                  </a:cubicBezTo>
                </a:path>
              </a:pathLst>
            </a:custGeom>
            <a:solidFill>
              <a:srgbClr val="FFFFFF">
                <a:alpha val="100000"/>
              </a:srgbClr>
            </a:solidFill>
            <a:ln cap="flat">
              <a:miter lim="0"/>
            </a:ln>
          </p:spPr>
          <p:txBody>
            <a:bodyPr rtlCol="0"/>
            <a:lstStyle/>
            <a:p>
              <a:pPr algn="ctr"/>
              <a:endParaRPr lang="zh-CN" altLang="en-US"/>
            </a:p>
          </p:txBody>
        </p:sp>
        <p:sp>
          <p:nvSpPr>
            <p:cNvPr id="7" name="path"/>
            <p:cNvSpPr/>
            <p:nvPr/>
          </p:nvSpPr>
          <p:spPr>
            <a:xfrm>
              <a:off x="2307983" y="644715"/>
              <a:ext cx="1940623" cy="1734375"/>
            </a:xfrm>
            <a:custGeom>
              <a:avLst/>
              <a:gdLst/>
              <a:ahLst/>
              <a:cxnLst/>
              <a:rect l="0" t="0" r="0" b="0"/>
              <a:pathLst>
                <a:path w="3056" h="2731">
                  <a:moveTo>
                    <a:pt x="913" y="1763"/>
                  </a:moveTo>
                  <a:cubicBezTo>
                    <a:pt x="913" y="1763"/>
                    <a:pt x="911" y="1394"/>
                    <a:pt x="718" y="1184"/>
                  </a:cubicBezTo>
                  <a:cubicBezTo>
                    <a:pt x="542" y="989"/>
                    <a:pt x="183" y="1039"/>
                    <a:pt x="0" y="1091"/>
                  </a:cubicBezTo>
                  <a:cubicBezTo>
                    <a:pt x="556" y="828"/>
                    <a:pt x="748" y="0"/>
                    <a:pt x="748" y="0"/>
                  </a:cubicBezTo>
                  <a:cubicBezTo>
                    <a:pt x="748" y="0"/>
                    <a:pt x="717" y="221"/>
                    <a:pt x="863" y="451"/>
                  </a:cubicBezTo>
                  <a:cubicBezTo>
                    <a:pt x="1097" y="769"/>
                    <a:pt x="1631" y="626"/>
                    <a:pt x="1631" y="626"/>
                  </a:cubicBezTo>
                  <a:cubicBezTo>
                    <a:pt x="1631" y="626"/>
                    <a:pt x="848" y="1072"/>
                    <a:pt x="913" y="1763"/>
                  </a:cubicBezTo>
                </a:path>
                <a:path w="3056" h="2731">
                  <a:moveTo>
                    <a:pt x="3047" y="1623"/>
                  </a:moveTo>
                  <a:cubicBezTo>
                    <a:pt x="3056" y="2216"/>
                    <a:pt x="2590" y="2707"/>
                    <a:pt x="1996" y="2716"/>
                  </a:cubicBezTo>
                  <a:cubicBezTo>
                    <a:pt x="1401" y="2731"/>
                    <a:pt x="914" y="2261"/>
                    <a:pt x="900" y="1668"/>
                  </a:cubicBezTo>
                  <a:cubicBezTo>
                    <a:pt x="886" y="1081"/>
                    <a:pt x="1357" y="589"/>
                    <a:pt x="1951" y="574"/>
                  </a:cubicBezTo>
                  <a:cubicBezTo>
                    <a:pt x="2540" y="566"/>
                    <a:pt x="3033" y="1035"/>
                    <a:pt x="3047" y="1623"/>
                  </a:cubicBezTo>
                </a:path>
              </a:pathLst>
            </a:custGeom>
            <a:solidFill>
              <a:srgbClr val="ED7D31">
                <a:alpha val="100000"/>
              </a:srgbClr>
            </a:solidFill>
            <a:ln cap="flat">
              <a:miter lim="0"/>
            </a:ln>
          </p:spPr>
          <p:txBody>
            <a:bodyPr rtlCol="0"/>
            <a:lstStyle/>
            <a:p>
              <a:pPr algn="ctr"/>
              <a:endParaRPr lang="zh-CN" altLang="en-US"/>
            </a:p>
          </p:txBody>
        </p:sp>
        <p:sp>
          <p:nvSpPr>
            <p:cNvPr id="8" name="path"/>
            <p:cNvSpPr/>
            <p:nvPr/>
          </p:nvSpPr>
          <p:spPr>
            <a:xfrm>
              <a:off x="2946146" y="1079283"/>
              <a:ext cx="1227570" cy="1224699"/>
            </a:xfrm>
            <a:custGeom>
              <a:avLst/>
              <a:gdLst/>
              <a:ahLst/>
              <a:cxnLst/>
              <a:rect l="0" t="0" r="0" b="0"/>
              <a:pathLst>
                <a:path w="1933" h="1928">
                  <a:moveTo>
                    <a:pt x="1906" y="1017"/>
                  </a:moveTo>
                  <a:cubicBezTo>
                    <a:pt x="1874" y="1534"/>
                    <a:pt x="1431" y="1928"/>
                    <a:pt x="913" y="1896"/>
                  </a:cubicBezTo>
                  <a:cubicBezTo>
                    <a:pt x="395" y="1870"/>
                    <a:pt x="0" y="1427"/>
                    <a:pt x="32" y="911"/>
                  </a:cubicBezTo>
                  <a:cubicBezTo>
                    <a:pt x="58" y="394"/>
                    <a:pt x="501" y="0"/>
                    <a:pt x="1020" y="26"/>
                  </a:cubicBezTo>
                  <a:cubicBezTo>
                    <a:pt x="1538" y="58"/>
                    <a:pt x="1933" y="500"/>
                    <a:pt x="1906" y="1017"/>
                  </a:cubicBezTo>
                </a:path>
              </a:pathLst>
            </a:custGeom>
            <a:solidFill>
              <a:srgbClr val="FFFFFF">
                <a:alpha val="100000"/>
              </a:srgbClr>
            </a:solidFill>
            <a:ln cap="flat">
              <a:miter lim="0"/>
            </a:ln>
          </p:spPr>
          <p:txBody>
            <a:bodyPr rtlCol="0"/>
            <a:lstStyle/>
            <a:p>
              <a:pPr algn="ctr"/>
              <a:endParaRPr lang="zh-CN" altLang="en-US"/>
            </a:p>
          </p:txBody>
        </p:sp>
        <p:sp>
          <p:nvSpPr>
            <p:cNvPr id="9" name="path"/>
            <p:cNvSpPr/>
            <p:nvPr/>
          </p:nvSpPr>
          <p:spPr>
            <a:xfrm>
              <a:off x="851433" y="0"/>
              <a:ext cx="1929752" cy="1748662"/>
            </a:xfrm>
            <a:custGeom>
              <a:avLst/>
              <a:gdLst/>
              <a:ahLst/>
              <a:cxnLst/>
              <a:rect l="0" t="0" r="0" b="0"/>
              <a:pathLst>
                <a:path w="3038" h="2753">
                  <a:moveTo>
                    <a:pt x="1716" y="2120"/>
                  </a:moveTo>
                  <a:cubicBezTo>
                    <a:pt x="1716" y="2120"/>
                    <a:pt x="1417" y="1998"/>
                    <a:pt x="1159" y="2115"/>
                  </a:cubicBezTo>
                  <a:cubicBezTo>
                    <a:pt x="921" y="2225"/>
                    <a:pt x="824" y="2560"/>
                    <a:pt x="818" y="2753"/>
                  </a:cubicBezTo>
                  <a:cubicBezTo>
                    <a:pt x="743" y="2137"/>
                    <a:pt x="0" y="1734"/>
                    <a:pt x="0" y="1734"/>
                  </a:cubicBezTo>
                  <a:cubicBezTo>
                    <a:pt x="0" y="1734"/>
                    <a:pt x="252" y="1811"/>
                    <a:pt x="509" y="1742"/>
                  </a:cubicBezTo>
                  <a:cubicBezTo>
                    <a:pt x="899" y="1604"/>
                    <a:pt x="904" y="1052"/>
                    <a:pt x="904" y="1052"/>
                  </a:cubicBezTo>
                  <a:cubicBezTo>
                    <a:pt x="904" y="1052"/>
                    <a:pt x="875" y="1778"/>
                    <a:pt x="1716" y="2120"/>
                  </a:cubicBezTo>
                </a:path>
                <a:path w="3038" h="2753">
                  <a:moveTo>
                    <a:pt x="3024" y="1057"/>
                  </a:moveTo>
                  <a:cubicBezTo>
                    <a:pt x="3038" y="1650"/>
                    <a:pt x="2569" y="2141"/>
                    <a:pt x="1975" y="2150"/>
                  </a:cubicBezTo>
                  <a:cubicBezTo>
                    <a:pt x="1388" y="2164"/>
                    <a:pt x="896" y="1695"/>
                    <a:pt x="882" y="1107"/>
                  </a:cubicBezTo>
                  <a:cubicBezTo>
                    <a:pt x="873" y="514"/>
                    <a:pt x="1337" y="23"/>
                    <a:pt x="1931" y="14"/>
                  </a:cubicBezTo>
                  <a:cubicBezTo>
                    <a:pt x="2524" y="0"/>
                    <a:pt x="3010" y="470"/>
                    <a:pt x="3024" y="1057"/>
                  </a:cubicBezTo>
                </a:path>
              </a:pathLst>
            </a:custGeom>
            <a:solidFill>
              <a:srgbClr val="5B9BD5">
                <a:alpha val="100000"/>
              </a:srgbClr>
            </a:solidFill>
            <a:ln cap="flat">
              <a:miter lim="0"/>
            </a:ln>
          </p:spPr>
          <p:txBody>
            <a:bodyPr rtlCol="0"/>
            <a:lstStyle/>
            <a:p>
              <a:pPr algn="ctr"/>
              <a:endParaRPr lang="zh-CN" altLang="en-US"/>
            </a:p>
          </p:txBody>
        </p:sp>
        <p:sp>
          <p:nvSpPr>
            <p:cNvPr id="10" name="path"/>
            <p:cNvSpPr/>
            <p:nvPr/>
          </p:nvSpPr>
          <p:spPr>
            <a:xfrm>
              <a:off x="1478216" y="75145"/>
              <a:ext cx="1227569" cy="1227556"/>
            </a:xfrm>
            <a:custGeom>
              <a:avLst/>
              <a:gdLst/>
              <a:ahLst/>
              <a:cxnLst/>
              <a:rect l="0" t="0" r="0" b="0"/>
              <a:pathLst>
                <a:path w="1933" h="1933">
                  <a:moveTo>
                    <a:pt x="1901" y="1019"/>
                  </a:moveTo>
                  <a:cubicBezTo>
                    <a:pt x="1874" y="1537"/>
                    <a:pt x="1431" y="1933"/>
                    <a:pt x="913" y="1906"/>
                  </a:cubicBezTo>
                  <a:cubicBezTo>
                    <a:pt x="395" y="1874"/>
                    <a:pt x="0" y="1431"/>
                    <a:pt x="26" y="913"/>
                  </a:cubicBezTo>
                  <a:cubicBezTo>
                    <a:pt x="58" y="395"/>
                    <a:pt x="502" y="0"/>
                    <a:pt x="1020" y="26"/>
                  </a:cubicBezTo>
                  <a:cubicBezTo>
                    <a:pt x="1537" y="58"/>
                    <a:pt x="1933" y="501"/>
                    <a:pt x="1901" y="1019"/>
                  </a:cubicBezTo>
                </a:path>
              </a:pathLst>
            </a:custGeom>
            <a:solidFill>
              <a:srgbClr val="FFFFFF">
                <a:alpha val="100000"/>
              </a:srgbClr>
            </a:solidFill>
            <a:ln cap="flat">
              <a:miter lim="0"/>
            </a:ln>
          </p:spPr>
          <p:txBody>
            <a:bodyPr rtlCol="0"/>
            <a:lstStyle/>
            <a:p>
              <a:pPr algn="ctr"/>
              <a:endParaRPr lang="zh-CN" altLang="en-US"/>
            </a:p>
          </p:txBody>
        </p:sp>
        <p:sp>
          <p:nvSpPr>
            <p:cNvPr id="11" name="path"/>
            <p:cNvSpPr/>
            <p:nvPr/>
          </p:nvSpPr>
          <p:spPr>
            <a:xfrm>
              <a:off x="0" y="1071752"/>
              <a:ext cx="1396606" cy="2003145"/>
            </a:xfrm>
            <a:custGeom>
              <a:avLst/>
              <a:gdLst/>
              <a:ahLst/>
              <a:cxnLst/>
              <a:rect l="0" t="0" r="0" b="0"/>
              <a:pathLst>
                <a:path w="2199" h="3154">
                  <a:moveTo>
                    <a:pt x="1094" y="3104"/>
                  </a:moveTo>
                  <a:lnTo>
                    <a:pt x="1074" y="3143"/>
                  </a:lnTo>
                  <a:lnTo>
                    <a:pt x="1069" y="3147"/>
                  </a:lnTo>
                  <a:cubicBezTo>
                    <a:pt x="1064" y="3152"/>
                    <a:pt x="1062" y="3154"/>
                    <a:pt x="1062" y="3154"/>
                  </a:cubicBezTo>
                  <a:cubicBezTo>
                    <a:pt x="1062" y="3154"/>
                    <a:pt x="1072" y="3139"/>
                    <a:pt x="1089" y="3113"/>
                  </a:cubicBezTo>
                  <a:lnTo>
                    <a:pt x="1094" y="3104"/>
                  </a:lnTo>
                  <a:close/>
                  <a:moveTo>
                    <a:pt x="2012" y="1600"/>
                  </a:moveTo>
                  <a:lnTo>
                    <a:pt x="1968" y="1694"/>
                  </a:lnTo>
                  <a:cubicBezTo>
                    <a:pt x="1906" y="1833"/>
                    <a:pt x="1845" y="2008"/>
                    <a:pt x="1846" y="2150"/>
                  </a:cubicBezTo>
                  <a:cubicBezTo>
                    <a:pt x="1842" y="2363"/>
                    <a:pt x="2023" y="2505"/>
                    <a:pt x="2188" y="2592"/>
                  </a:cubicBezTo>
                  <a:lnTo>
                    <a:pt x="2199" y="2597"/>
                  </a:lnTo>
                  <a:lnTo>
                    <a:pt x="1987" y="2581"/>
                  </a:lnTo>
                  <a:cubicBezTo>
                    <a:pt x="1693" y="2585"/>
                    <a:pt x="1429" y="2711"/>
                    <a:pt x="1239" y="2909"/>
                  </a:cubicBezTo>
                  <a:lnTo>
                    <a:pt x="1121" y="3058"/>
                  </a:lnTo>
                  <a:lnTo>
                    <a:pt x="1152" y="3001"/>
                  </a:lnTo>
                  <a:cubicBezTo>
                    <a:pt x="1199" y="2908"/>
                    <a:pt x="1249" y="2781"/>
                    <a:pt x="1263" y="2646"/>
                  </a:cubicBezTo>
                  <a:cubicBezTo>
                    <a:pt x="1275" y="2248"/>
                    <a:pt x="737" y="2092"/>
                    <a:pt x="737" y="2092"/>
                  </a:cubicBezTo>
                  <a:cubicBezTo>
                    <a:pt x="737" y="2092"/>
                    <a:pt x="1562" y="2142"/>
                    <a:pt x="1953" y="1681"/>
                  </a:cubicBezTo>
                  <a:lnTo>
                    <a:pt x="2012" y="1600"/>
                  </a:lnTo>
                  <a:close/>
                  <a:moveTo>
                    <a:pt x="2091" y="1451"/>
                  </a:moveTo>
                  <a:cubicBezTo>
                    <a:pt x="2073" y="1495"/>
                    <a:pt x="2053" y="1536"/>
                    <a:pt x="2030" y="1574"/>
                  </a:cubicBezTo>
                  <a:lnTo>
                    <a:pt x="2012" y="1600"/>
                  </a:lnTo>
                  <a:lnTo>
                    <a:pt x="2013" y="1597"/>
                  </a:lnTo>
                  <a:cubicBezTo>
                    <a:pt x="2056" y="1509"/>
                    <a:pt x="2091" y="1451"/>
                    <a:pt x="2091" y="1451"/>
                  </a:cubicBezTo>
                </a:path>
                <a:path w="2199" h="3154">
                  <a:moveTo>
                    <a:pt x="2156" y="1059"/>
                  </a:moveTo>
                  <a:cubicBezTo>
                    <a:pt x="2171" y="1653"/>
                    <a:pt x="1701" y="2146"/>
                    <a:pt x="1108" y="2155"/>
                  </a:cubicBezTo>
                  <a:cubicBezTo>
                    <a:pt x="515" y="2169"/>
                    <a:pt x="28" y="1698"/>
                    <a:pt x="14" y="1104"/>
                  </a:cubicBezTo>
                  <a:cubicBezTo>
                    <a:pt x="0" y="515"/>
                    <a:pt x="469" y="23"/>
                    <a:pt x="1062" y="9"/>
                  </a:cubicBezTo>
                  <a:cubicBezTo>
                    <a:pt x="1656" y="0"/>
                    <a:pt x="2142" y="471"/>
                    <a:pt x="2156" y="1059"/>
                  </a:cubicBezTo>
                </a:path>
              </a:pathLst>
            </a:custGeom>
            <a:solidFill>
              <a:srgbClr val="4472C4">
                <a:alpha val="100000"/>
              </a:srgbClr>
            </a:solidFill>
            <a:ln cap="flat">
              <a:miter lim="0"/>
            </a:ln>
          </p:spPr>
          <p:txBody>
            <a:bodyPr rtlCol="0"/>
            <a:lstStyle/>
            <a:p>
              <a:pPr algn="ctr"/>
              <a:endParaRPr lang="zh-CN" altLang="en-US"/>
            </a:p>
          </p:txBody>
        </p:sp>
        <p:sp>
          <p:nvSpPr>
            <p:cNvPr id="12" name="path"/>
            <p:cNvSpPr/>
            <p:nvPr/>
          </p:nvSpPr>
          <p:spPr>
            <a:xfrm>
              <a:off x="75577" y="1146923"/>
              <a:ext cx="1816201" cy="2857462"/>
            </a:xfrm>
            <a:custGeom>
              <a:avLst/>
              <a:gdLst/>
              <a:ahLst/>
              <a:cxnLst/>
              <a:rect l="0" t="0" r="0" b="0"/>
              <a:pathLst>
                <a:path w="2860" h="4499">
                  <a:moveTo>
                    <a:pt x="1902" y="1019"/>
                  </a:moveTo>
                  <a:cubicBezTo>
                    <a:pt x="1870" y="1537"/>
                    <a:pt x="1427" y="1933"/>
                    <a:pt x="911" y="1901"/>
                  </a:cubicBezTo>
                  <a:cubicBezTo>
                    <a:pt x="394" y="1874"/>
                    <a:pt x="0" y="1431"/>
                    <a:pt x="31" y="913"/>
                  </a:cubicBezTo>
                  <a:cubicBezTo>
                    <a:pt x="58" y="395"/>
                    <a:pt x="500" y="0"/>
                    <a:pt x="1017" y="26"/>
                  </a:cubicBezTo>
                  <a:cubicBezTo>
                    <a:pt x="1534" y="58"/>
                    <a:pt x="1928" y="501"/>
                    <a:pt x="1902" y="1019"/>
                  </a:cubicBezTo>
                </a:path>
                <a:path w="2860" h="4499">
                  <a:moveTo>
                    <a:pt x="2828" y="3586"/>
                  </a:moveTo>
                  <a:cubicBezTo>
                    <a:pt x="2801" y="4104"/>
                    <a:pt x="2358" y="4499"/>
                    <a:pt x="1840" y="4473"/>
                  </a:cubicBezTo>
                  <a:cubicBezTo>
                    <a:pt x="1322" y="4441"/>
                    <a:pt x="926" y="3997"/>
                    <a:pt x="953" y="3479"/>
                  </a:cubicBezTo>
                  <a:cubicBezTo>
                    <a:pt x="985" y="2961"/>
                    <a:pt x="1428" y="2566"/>
                    <a:pt x="1946" y="2598"/>
                  </a:cubicBezTo>
                  <a:cubicBezTo>
                    <a:pt x="2464" y="2625"/>
                    <a:pt x="2860" y="3068"/>
                    <a:pt x="2828" y="3586"/>
                  </a:cubicBezTo>
                </a:path>
              </a:pathLst>
            </a:custGeom>
            <a:solidFill>
              <a:srgbClr val="FFFFFF">
                <a:alpha val="100000"/>
              </a:srgbClr>
            </a:solidFill>
            <a:ln cap="flat">
              <a:miter lim="0"/>
            </a:ln>
          </p:spPr>
          <p:txBody>
            <a:bodyPr rtlCol="0"/>
            <a:lstStyle/>
            <a:p>
              <a:pPr algn="ctr"/>
              <a:endParaRPr lang="zh-CN" altLang="en-US"/>
            </a:p>
          </p:txBody>
        </p:sp>
        <p:sp>
          <p:nvSpPr>
            <p:cNvPr id="13" name="path"/>
            <p:cNvSpPr/>
            <p:nvPr/>
          </p:nvSpPr>
          <p:spPr>
            <a:xfrm>
              <a:off x="378980" y="435698"/>
              <a:ext cx="3489045" cy="3249041"/>
            </a:xfrm>
            <a:custGeom>
              <a:avLst/>
              <a:gdLst/>
              <a:ahLst/>
              <a:cxnLst/>
              <a:rect l="0" t="0" r="0" b="0"/>
              <a:pathLst>
                <a:path w="5494" h="5116">
                  <a:moveTo>
                    <a:pt x="3865" y="4852"/>
                  </a:moveTo>
                  <a:lnTo>
                    <a:pt x="3753" y="4963"/>
                  </a:lnTo>
                  <a:lnTo>
                    <a:pt x="3747" y="4970"/>
                  </a:lnTo>
                  <a:lnTo>
                    <a:pt x="3742" y="4978"/>
                  </a:lnTo>
                  <a:lnTo>
                    <a:pt x="3739" y="4987"/>
                  </a:lnTo>
                  <a:lnTo>
                    <a:pt x="3736" y="4996"/>
                  </a:lnTo>
                  <a:lnTo>
                    <a:pt x="3736" y="5006"/>
                  </a:lnTo>
                  <a:lnTo>
                    <a:pt x="3736" y="5015"/>
                  </a:lnTo>
                  <a:lnTo>
                    <a:pt x="3739" y="5024"/>
                  </a:lnTo>
                  <a:lnTo>
                    <a:pt x="3742" y="5033"/>
                  </a:lnTo>
                  <a:lnTo>
                    <a:pt x="3747" y="5041"/>
                  </a:lnTo>
                  <a:lnTo>
                    <a:pt x="3753" y="5049"/>
                  </a:lnTo>
                  <a:lnTo>
                    <a:pt x="3761" y="5055"/>
                  </a:lnTo>
                  <a:lnTo>
                    <a:pt x="3769" y="5060"/>
                  </a:lnTo>
                  <a:lnTo>
                    <a:pt x="3777" y="5063"/>
                  </a:lnTo>
                  <a:lnTo>
                    <a:pt x="3786" y="5066"/>
                  </a:lnTo>
                  <a:lnTo>
                    <a:pt x="3796" y="5066"/>
                  </a:lnTo>
                  <a:lnTo>
                    <a:pt x="3806" y="5066"/>
                  </a:lnTo>
                  <a:lnTo>
                    <a:pt x="3815" y="5063"/>
                  </a:lnTo>
                  <a:lnTo>
                    <a:pt x="3823" y="5060"/>
                  </a:lnTo>
                  <a:lnTo>
                    <a:pt x="3832" y="5055"/>
                  </a:lnTo>
                  <a:lnTo>
                    <a:pt x="3839" y="5049"/>
                  </a:lnTo>
                  <a:lnTo>
                    <a:pt x="3950" y="4937"/>
                  </a:lnTo>
                  <a:lnTo>
                    <a:pt x="3865" y="4852"/>
                  </a:lnTo>
                  <a:close/>
                  <a:moveTo>
                    <a:pt x="3936" y="4781"/>
                  </a:moveTo>
                  <a:lnTo>
                    <a:pt x="3900" y="4816"/>
                  </a:lnTo>
                  <a:lnTo>
                    <a:pt x="3986" y="4902"/>
                  </a:lnTo>
                  <a:lnTo>
                    <a:pt x="4021" y="4866"/>
                  </a:lnTo>
                  <a:lnTo>
                    <a:pt x="3936" y="4781"/>
                  </a:lnTo>
                  <a:close/>
                  <a:moveTo>
                    <a:pt x="4304" y="4195"/>
                  </a:moveTo>
                  <a:lnTo>
                    <a:pt x="4285" y="4196"/>
                  </a:lnTo>
                  <a:lnTo>
                    <a:pt x="4265" y="4198"/>
                  </a:lnTo>
                  <a:lnTo>
                    <a:pt x="4246" y="4201"/>
                  </a:lnTo>
                  <a:lnTo>
                    <a:pt x="4227" y="4206"/>
                  </a:lnTo>
                  <a:lnTo>
                    <a:pt x="4209" y="4211"/>
                  </a:lnTo>
                  <a:lnTo>
                    <a:pt x="4190" y="4218"/>
                  </a:lnTo>
                  <a:lnTo>
                    <a:pt x="4172" y="4226"/>
                  </a:lnTo>
                  <a:lnTo>
                    <a:pt x="4155" y="4235"/>
                  </a:lnTo>
                  <a:lnTo>
                    <a:pt x="4138" y="4245"/>
                  </a:lnTo>
                  <a:lnTo>
                    <a:pt x="4121" y="4257"/>
                  </a:lnTo>
                  <a:lnTo>
                    <a:pt x="4105" y="4270"/>
                  </a:lnTo>
                  <a:lnTo>
                    <a:pt x="4091" y="4284"/>
                  </a:lnTo>
                  <a:lnTo>
                    <a:pt x="4076" y="4300"/>
                  </a:lnTo>
                  <a:lnTo>
                    <a:pt x="4062" y="4317"/>
                  </a:lnTo>
                  <a:lnTo>
                    <a:pt x="4050" y="4335"/>
                  </a:lnTo>
                  <a:lnTo>
                    <a:pt x="4038" y="4353"/>
                  </a:lnTo>
                  <a:lnTo>
                    <a:pt x="4029" y="4372"/>
                  </a:lnTo>
                  <a:lnTo>
                    <a:pt x="4021" y="4392"/>
                  </a:lnTo>
                  <a:lnTo>
                    <a:pt x="4014" y="4412"/>
                  </a:lnTo>
                  <a:lnTo>
                    <a:pt x="4009" y="4433"/>
                  </a:lnTo>
                  <a:lnTo>
                    <a:pt x="4005" y="4454"/>
                  </a:lnTo>
                  <a:lnTo>
                    <a:pt x="4003" y="4476"/>
                  </a:lnTo>
                  <a:lnTo>
                    <a:pt x="4002" y="4498"/>
                  </a:lnTo>
                  <a:lnTo>
                    <a:pt x="4003" y="4519"/>
                  </a:lnTo>
                  <a:lnTo>
                    <a:pt x="4005" y="4541"/>
                  </a:lnTo>
                  <a:lnTo>
                    <a:pt x="4009" y="4562"/>
                  </a:lnTo>
                  <a:lnTo>
                    <a:pt x="4014" y="4583"/>
                  </a:lnTo>
                  <a:lnTo>
                    <a:pt x="4021" y="4603"/>
                  </a:lnTo>
                  <a:lnTo>
                    <a:pt x="4029" y="4623"/>
                  </a:lnTo>
                  <a:lnTo>
                    <a:pt x="4038" y="4642"/>
                  </a:lnTo>
                  <a:lnTo>
                    <a:pt x="4050" y="4661"/>
                  </a:lnTo>
                  <a:lnTo>
                    <a:pt x="4062" y="4678"/>
                  </a:lnTo>
                  <a:lnTo>
                    <a:pt x="4076" y="4695"/>
                  </a:lnTo>
                  <a:lnTo>
                    <a:pt x="4091" y="4711"/>
                  </a:lnTo>
                  <a:lnTo>
                    <a:pt x="4106" y="4726"/>
                  </a:lnTo>
                  <a:lnTo>
                    <a:pt x="4123" y="4739"/>
                  </a:lnTo>
                  <a:lnTo>
                    <a:pt x="4140" y="4751"/>
                  </a:lnTo>
                  <a:lnTo>
                    <a:pt x="4158" y="4762"/>
                  </a:lnTo>
                  <a:lnTo>
                    <a:pt x="4176" y="4771"/>
                  </a:lnTo>
                  <a:lnTo>
                    <a:pt x="4195" y="4779"/>
                  </a:lnTo>
                  <a:lnTo>
                    <a:pt x="4214" y="4786"/>
                  </a:lnTo>
                  <a:lnTo>
                    <a:pt x="4234" y="4791"/>
                  </a:lnTo>
                  <a:lnTo>
                    <a:pt x="4254" y="4795"/>
                  </a:lnTo>
                  <a:lnTo>
                    <a:pt x="4274" y="4798"/>
                  </a:lnTo>
                  <a:lnTo>
                    <a:pt x="4294" y="4799"/>
                  </a:lnTo>
                  <a:lnTo>
                    <a:pt x="4314" y="4799"/>
                  </a:lnTo>
                  <a:lnTo>
                    <a:pt x="4334" y="4798"/>
                  </a:lnTo>
                  <a:lnTo>
                    <a:pt x="4354" y="4795"/>
                  </a:lnTo>
                  <a:lnTo>
                    <a:pt x="4374" y="4791"/>
                  </a:lnTo>
                  <a:lnTo>
                    <a:pt x="4394" y="4786"/>
                  </a:lnTo>
                  <a:lnTo>
                    <a:pt x="4413" y="4779"/>
                  </a:lnTo>
                  <a:lnTo>
                    <a:pt x="4432" y="4771"/>
                  </a:lnTo>
                  <a:lnTo>
                    <a:pt x="4450" y="4762"/>
                  </a:lnTo>
                  <a:lnTo>
                    <a:pt x="4468" y="4751"/>
                  </a:lnTo>
                  <a:lnTo>
                    <a:pt x="4485" y="4739"/>
                  </a:lnTo>
                  <a:lnTo>
                    <a:pt x="4502" y="4726"/>
                  </a:lnTo>
                  <a:lnTo>
                    <a:pt x="4518" y="4711"/>
                  </a:lnTo>
                  <a:lnTo>
                    <a:pt x="4532" y="4695"/>
                  </a:lnTo>
                  <a:lnTo>
                    <a:pt x="4546" y="4678"/>
                  </a:lnTo>
                  <a:lnTo>
                    <a:pt x="4558" y="4661"/>
                  </a:lnTo>
                  <a:lnTo>
                    <a:pt x="4569" y="4642"/>
                  </a:lnTo>
                  <a:lnTo>
                    <a:pt x="4579" y="4623"/>
                  </a:lnTo>
                  <a:lnTo>
                    <a:pt x="4587" y="4603"/>
                  </a:lnTo>
                  <a:lnTo>
                    <a:pt x="4594" y="4583"/>
                  </a:lnTo>
                  <a:lnTo>
                    <a:pt x="4599" y="4562"/>
                  </a:lnTo>
                  <a:lnTo>
                    <a:pt x="4603" y="4541"/>
                  </a:lnTo>
                  <a:lnTo>
                    <a:pt x="4606" y="4519"/>
                  </a:lnTo>
                  <a:lnTo>
                    <a:pt x="4606" y="4498"/>
                  </a:lnTo>
                  <a:lnTo>
                    <a:pt x="4606" y="4476"/>
                  </a:lnTo>
                  <a:lnTo>
                    <a:pt x="4603" y="4454"/>
                  </a:lnTo>
                  <a:lnTo>
                    <a:pt x="4599" y="4433"/>
                  </a:lnTo>
                  <a:lnTo>
                    <a:pt x="4594" y="4412"/>
                  </a:lnTo>
                  <a:lnTo>
                    <a:pt x="4587" y="4392"/>
                  </a:lnTo>
                  <a:lnTo>
                    <a:pt x="4579" y="4372"/>
                  </a:lnTo>
                  <a:lnTo>
                    <a:pt x="4569" y="4353"/>
                  </a:lnTo>
                  <a:lnTo>
                    <a:pt x="4558" y="4335"/>
                  </a:lnTo>
                  <a:lnTo>
                    <a:pt x="4546" y="4317"/>
                  </a:lnTo>
                  <a:lnTo>
                    <a:pt x="4532" y="4300"/>
                  </a:lnTo>
                  <a:lnTo>
                    <a:pt x="4518" y="4284"/>
                  </a:lnTo>
                  <a:lnTo>
                    <a:pt x="4503" y="4270"/>
                  </a:lnTo>
                  <a:lnTo>
                    <a:pt x="4487" y="4257"/>
                  </a:lnTo>
                  <a:lnTo>
                    <a:pt x="4470" y="4245"/>
                  </a:lnTo>
                  <a:lnTo>
                    <a:pt x="4453" y="4235"/>
                  </a:lnTo>
                  <a:lnTo>
                    <a:pt x="4436" y="4226"/>
                  </a:lnTo>
                  <a:lnTo>
                    <a:pt x="4418" y="4218"/>
                  </a:lnTo>
                  <a:lnTo>
                    <a:pt x="4399" y="4211"/>
                  </a:lnTo>
                  <a:lnTo>
                    <a:pt x="4381" y="4206"/>
                  </a:lnTo>
                  <a:lnTo>
                    <a:pt x="4362" y="4201"/>
                  </a:lnTo>
                  <a:lnTo>
                    <a:pt x="4343" y="4198"/>
                  </a:lnTo>
                  <a:lnTo>
                    <a:pt x="4323" y="4196"/>
                  </a:lnTo>
                  <a:lnTo>
                    <a:pt x="4304" y="4195"/>
                  </a:lnTo>
                  <a:close/>
                  <a:moveTo>
                    <a:pt x="4304" y="4146"/>
                  </a:moveTo>
                  <a:lnTo>
                    <a:pt x="4327" y="4146"/>
                  </a:lnTo>
                  <a:lnTo>
                    <a:pt x="4349" y="4148"/>
                  </a:lnTo>
                  <a:lnTo>
                    <a:pt x="4371" y="4152"/>
                  </a:lnTo>
                  <a:lnTo>
                    <a:pt x="4393" y="4157"/>
                  </a:lnTo>
                  <a:lnTo>
                    <a:pt x="4415" y="4163"/>
                  </a:lnTo>
                  <a:lnTo>
                    <a:pt x="4437" y="4171"/>
                  </a:lnTo>
                  <a:lnTo>
                    <a:pt x="4457" y="4181"/>
                  </a:lnTo>
                  <a:lnTo>
                    <a:pt x="4478" y="4191"/>
                  </a:lnTo>
                  <a:lnTo>
                    <a:pt x="4498" y="4203"/>
                  </a:lnTo>
                  <a:lnTo>
                    <a:pt x="4517" y="4217"/>
                  </a:lnTo>
                  <a:lnTo>
                    <a:pt x="4536" y="4232"/>
                  </a:lnTo>
                  <a:lnTo>
                    <a:pt x="4553" y="4249"/>
                  </a:lnTo>
                  <a:lnTo>
                    <a:pt x="4569" y="4266"/>
                  </a:lnTo>
                  <a:lnTo>
                    <a:pt x="4584" y="4284"/>
                  </a:lnTo>
                  <a:lnTo>
                    <a:pt x="4597" y="4302"/>
                  </a:lnTo>
                  <a:lnTo>
                    <a:pt x="4609" y="4322"/>
                  </a:lnTo>
                  <a:lnTo>
                    <a:pt x="4620" y="4342"/>
                  </a:lnTo>
                  <a:lnTo>
                    <a:pt x="4629" y="4363"/>
                  </a:lnTo>
                  <a:lnTo>
                    <a:pt x="4637" y="4384"/>
                  </a:lnTo>
                  <a:lnTo>
                    <a:pt x="4644" y="4406"/>
                  </a:lnTo>
                  <a:lnTo>
                    <a:pt x="4649" y="4428"/>
                  </a:lnTo>
                  <a:lnTo>
                    <a:pt x="4653" y="4451"/>
                  </a:lnTo>
                  <a:lnTo>
                    <a:pt x="4655" y="4474"/>
                  </a:lnTo>
                  <a:lnTo>
                    <a:pt x="4656" y="4498"/>
                  </a:lnTo>
                  <a:lnTo>
                    <a:pt x="4655" y="4521"/>
                  </a:lnTo>
                  <a:lnTo>
                    <a:pt x="4653" y="4544"/>
                  </a:lnTo>
                  <a:lnTo>
                    <a:pt x="4649" y="4567"/>
                  </a:lnTo>
                  <a:lnTo>
                    <a:pt x="4644" y="4589"/>
                  </a:lnTo>
                  <a:lnTo>
                    <a:pt x="4637" y="4611"/>
                  </a:lnTo>
                  <a:lnTo>
                    <a:pt x="4629" y="4632"/>
                  </a:lnTo>
                  <a:lnTo>
                    <a:pt x="4620" y="4653"/>
                  </a:lnTo>
                  <a:lnTo>
                    <a:pt x="4609" y="4673"/>
                  </a:lnTo>
                  <a:lnTo>
                    <a:pt x="4597" y="4693"/>
                  </a:lnTo>
                  <a:lnTo>
                    <a:pt x="4584" y="4712"/>
                  </a:lnTo>
                  <a:lnTo>
                    <a:pt x="4569" y="4730"/>
                  </a:lnTo>
                  <a:lnTo>
                    <a:pt x="4553" y="4747"/>
                  </a:lnTo>
                  <a:lnTo>
                    <a:pt x="4536" y="4763"/>
                  </a:lnTo>
                  <a:lnTo>
                    <a:pt x="4517" y="4778"/>
                  </a:lnTo>
                  <a:lnTo>
                    <a:pt x="4498" y="4792"/>
                  </a:lnTo>
                  <a:lnTo>
                    <a:pt x="4478" y="4804"/>
                  </a:lnTo>
                  <a:lnTo>
                    <a:pt x="4457" y="4814"/>
                  </a:lnTo>
                  <a:lnTo>
                    <a:pt x="4437" y="4824"/>
                  </a:lnTo>
                  <a:lnTo>
                    <a:pt x="4415" y="4832"/>
                  </a:lnTo>
                  <a:lnTo>
                    <a:pt x="4393" y="4838"/>
                  </a:lnTo>
                  <a:lnTo>
                    <a:pt x="4371" y="4843"/>
                  </a:lnTo>
                  <a:lnTo>
                    <a:pt x="4349" y="4847"/>
                  </a:lnTo>
                  <a:lnTo>
                    <a:pt x="4327" y="4849"/>
                  </a:lnTo>
                  <a:lnTo>
                    <a:pt x="4304" y="4850"/>
                  </a:lnTo>
                  <a:lnTo>
                    <a:pt x="4282" y="4849"/>
                  </a:lnTo>
                  <a:lnTo>
                    <a:pt x="4259" y="4847"/>
                  </a:lnTo>
                  <a:lnTo>
                    <a:pt x="4237" y="4843"/>
                  </a:lnTo>
                  <a:lnTo>
                    <a:pt x="4215" y="4838"/>
                  </a:lnTo>
                  <a:lnTo>
                    <a:pt x="4193" y="4832"/>
                  </a:lnTo>
                  <a:lnTo>
                    <a:pt x="4172" y="4824"/>
                  </a:lnTo>
                  <a:lnTo>
                    <a:pt x="4151" y="4815"/>
                  </a:lnTo>
                  <a:lnTo>
                    <a:pt x="4130" y="4804"/>
                  </a:lnTo>
                  <a:lnTo>
                    <a:pt x="4111" y="4792"/>
                  </a:lnTo>
                  <a:lnTo>
                    <a:pt x="4092" y="4778"/>
                  </a:lnTo>
                  <a:lnTo>
                    <a:pt x="4074" y="4763"/>
                  </a:lnTo>
                  <a:lnTo>
                    <a:pt x="4032" y="4806"/>
                  </a:lnTo>
                  <a:lnTo>
                    <a:pt x="4074" y="4848"/>
                  </a:lnTo>
                  <a:lnTo>
                    <a:pt x="4077" y="4852"/>
                  </a:lnTo>
                  <a:lnTo>
                    <a:pt x="4080" y="4856"/>
                  </a:lnTo>
                  <a:lnTo>
                    <a:pt x="4081" y="4861"/>
                  </a:lnTo>
                  <a:lnTo>
                    <a:pt x="4081" y="4866"/>
                  </a:lnTo>
                  <a:lnTo>
                    <a:pt x="4081" y="4871"/>
                  </a:lnTo>
                  <a:lnTo>
                    <a:pt x="4080" y="4875"/>
                  </a:lnTo>
                  <a:lnTo>
                    <a:pt x="4077" y="4880"/>
                  </a:lnTo>
                  <a:lnTo>
                    <a:pt x="4074" y="4883"/>
                  </a:lnTo>
                  <a:lnTo>
                    <a:pt x="3874" y="5084"/>
                  </a:lnTo>
                  <a:lnTo>
                    <a:pt x="3865" y="5092"/>
                  </a:lnTo>
                  <a:lnTo>
                    <a:pt x="3855" y="5099"/>
                  </a:lnTo>
                  <a:lnTo>
                    <a:pt x="3844" y="5105"/>
                  </a:lnTo>
                  <a:lnTo>
                    <a:pt x="3832" y="5110"/>
                  </a:lnTo>
                  <a:lnTo>
                    <a:pt x="3821" y="5113"/>
                  </a:lnTo>
                  <a:lnTo>
                    <a:pt x="3808" y="5116"/>
                  </a:lnTo>
                  <a:lnTo>
                    <a:pt x="3796" y="5116"/>
                  </a:lnTo>
                  <a:lnTo>
                    <a:pt x="3783" y="5116"/>
                  </a:lnTo>
                  <a:lnTo>
                    <a:pt x="3771" y="5113"/>
                  </a:lnTo>
                  <a:lnTo>
                    <a:pt x="3760" y="5110"/>
                  </a:lnTo>
                  <a:lnTo>
                    <a:pt x="3748" y="5105"/>
                  </a:lnTo>
                  <a:lnTo>
                    <a:pt x="3737" y="5099"/>
                  </a:lnTo>
                  <a:lnTo>
                    <a:pt x="3727" y="5092"/>
                  </a:lnTo>
                  <a:lnTo>
                    <a:pt x="3718" y="5084"/>
                  </a:lnTo>
                  <a:lnTo>
                    <a:pt x="3710" y="5074"/>
                  </a:lnTo>
                  <a:lnTo>
                    <a:pt x="3702" y="5064"/>
                  </a:lnTo>
                  <a:lnTo>
                    <a:pt x="3697" y="5053"/>
                  </a:lnTo>
                  <a:lnTo>
                    <a:pt x="3692" y="5042"/>
                  </a:lnTo>
                  <a:lnTo>
                    <a:pt x="3688" y="5030"/>
                  </a:lnTo>
                  <a:lnTo>
                    <a:pt x="3686" y="5018"/>
                  </a:lnTo>
                  <a:lnTo>
                    <a:pt x="3686" y="5006"/>
                  </a:lnTo>
                  <a:lnTo>
                    <a:pt x="3686" y="4993"/>
                  </a:lnTo>
                  <a:lnTo>
                    <a:pt x="3688" y="4981"/>
                  </a:lnTo>
                  <a:lnTo>
                    <a:pt x="3692" y="4969"/>
                  </a:lnTo>
                  <a:lnTo>
                    <a:pt x="3697" y="4958"/>
                  </a:lnTo>
                  <a:lnTo>
                    <a:pt x="3702" y="4947"/>
                  </a:lnTo>
                  <a:lnTo>
                    <a:pt x="3710" y="4937"/>
                  </a:lnTo>
                  <a:lnTo>
                    <a:pt x="3718" y="4928"/>
                  </a:lnTo>
                  <a:lnTo>
                    <a:pt x="3918" y="4728"/>
                  </a:lnTo>
                  <a:lnTo>
                    <a:pt x="3922" y="4724"/>
                  </a:lnTo>
                  <a:lnTo>
                    <a:pt x="3926" y="4722"/>
                  </a:lnTo>
                  <a:lnTo>
                    <a:pt x="3931" y="4720"/>
                  </a:lnTo>
                  <a:lnTo>
                    <a:pt x="3936" y="4720"/>
                  </a:lnTo>
                  <a:lnTo>
                    <a:pt x="3941" y="4720"/>
                  </a:lnTo>
                  <a:lnTo>
                    <a:pt x="3945" y="4722"/>
                  </a:lnTo>
                  <a:lnTo>
                    <a:pt x="3950" y="4724"/>
                  </a:lnTo>
                  <a:lnTo>
                    <a:pt x="3954" y="4728"/>
                  </a:lnTo>
                  <a:lnTo>
                    <a:pt x="3996" y="4770"/>
                  </a:lnTo>
                  <a:lnTo>
                    <a:pt x="4038" y="4728"/>
                  </a:lnTo>
                  <a:lnTo>
                    <a:pt x="4024" y="4711"/>
                  </a:lnTo>
                  <a:lnTo>
                    <a:pt x="4010" y="4692"/>
                  </a:lnTo>
                  <a:lnTo>
                    <a:pt x="3998" y="4672"/>
                  </a:lnTo>
                  <a:lnTo>
                    <a:pt x="3988" y="4652"/>
                  </a:lnTo>
                  <a:lnTo>
                    <a:pt x="3978" y="4632"/>
                  </a:lnTo>
                  <a:lnTo>
                    <a:pt x="3970" y="4610"/>
                  </a:lnTo>
                  <a:lnTo>
                    <a:pt x="3964" y="4589"/>
                  </a:lnTo>
                  <a:lnTo>
                    <a:pt x="3959" y="4566"/>
                  </a:lnTo>
                  <a:lnTo>
                    <a:pt x="3955" y="4544"/>
                  </a:lnTo>
                  <a:lnTo>
                    <a:pt x="3953" y="4521"/>
                  </a:lnTo>
                  <a:lnTo>
                    <a:pt x="3952" y="4498"/>
                  </a:lnTo>
                  <a:lnTo>
                    <a:pt x="3953" y="4474"/>
                  </a:lnTo>
                  <a:lnTo>
                    <a:pt x="3955" y="4451"/>
                  </a:lnTo>
                  <a:lnTo>
                    <a:pt x="3959" y="4428"/>
                  </a:lnTo>
                  <a:lnTo>
                    <a:pt x="3964" y="4406"/>
                  </a:lnTo>
                  <a:lnTo>
                    <a:pt x="3971" y="4384"/>
                  </a:lnTo>
                  <a:lnTo>
                    <a:pt x="3979" y="4363"/>
                  </a:lnTo>
                  <a:lnTo>
                    <a:pt x="3988" y="4342"/>
                  </a:lnTo>
                  <a:lnTo>
                    <a:pt x="3999" y="4322"/>
                  </a:lnTo>
                  <a:lnTo>
                    <a:pt x="4011" y="4302"/>
                  </a:lnTo>
                  <a:lnTo>
                    <a:pt x="4024" y="4284"/>
                  </a:lnTo>
                  <a:lnTo>
                    <a:pt x="4039" y="4266"/>
                  </a:lnTo>
                  <a:lnTo>
                    <a:pt x="4055" y="4249"/>
                  </a:lnTo>
                  <a:lnTo>
                    <a:pt x="4073" y="4232"/>
                  </a:lnTo>
                  <a:lnTo>
                    <a:pt x="4091" y="4217"/>
                  </a:lnTo>
                  <a:lnTo>
                    <a:pt x="4110" y="4203"/>
                  </a:lnTo>
                  <a:lnTo>
                    <a:pt x="4130" y="4191"/>
                  </a:lnTo>
                  <a:lnTo>
                    <a:pt x="4151" y="4181"/>
                  </a:lnTo>
                  <a:lnTo>
                    <a:pt x="4171" y="4171"/>
                  </a:lnTo>
                  <a:lnTo>
                    <a:pt x="4193" y="4163"/>
                  </a:lnTo>
                  <a:lnTo>
                    <a:pt x="4215" y="4157"/>
                  </a:lnTo>
                  <a:lnTo>
                    <a:pt x="4237" y="4152"/>
                  </a:lnTo>
                  <a:lnTo>
                    <a:pt x="4259" y="4148"/>
                  </a:lnTo>
                  <a:lnTo>
                    <a:pt x="4281" y="4146"/>
                  </a:lnTo>
                  <a:lnTo>
                    <a:pt x="4304" y="4146"/>
                  </a:lnTo>
                </a:path>
                <a:path w="5494" h="5116">
                  <a:moveTo>
                    <a:pt x="4304" y="4305"/>
                  </a:moveTo>
                  <a:lnTo>
                    <a:pt x="4287" y="4305"/>
                  </a:lnTo>
                  <a:lnTo>
                    <a:pt x="4271" y="4308"/>
                  </a:lnTo>
                  <a:lnTo>
                    <a:pt x="4255" y="4311"/>
                  </a:lnTo>
                  <a:lnTo>
                    <a:pt x="4239" y="4316"/>
                  </a:lnTo>
                  <a:lnTo>
                    <a:pt x="4223" y="4322"/>
                  </a:lnTo>
                  <a:lnTo>
                    <a:pt x="4208" y="4330"/>
                  </a:lnTo>
                  <a:lnTo>
                    <a:pt x="4194" y="4339"/>
                  </a:lnTo>
                  <a:lnTo>
                    <a:pt x="4180" y="4349"/>
                  </a:lnTo>
                  <a:lnTo>
                    <a:pt x="4167" y="4361"/>
                  </a:lnTo>
                  <a:lnTo>
                    <a:pt x="4155" y="4374"/>
                  </a:lnTo>
                  <a:lnTo>
                    <a:pt x="4145" y="4388"/>
                  </a:lnTo>
                  <a:lnTo>
                    <a:pt x="4136" y="4402"/>
                  </a:lnTo>
                  <a:lnTo>
                    <a:pt x="4128" y="4418"/>
                  </a:lnTo>
                  <a:lnTo>
                    <a:pt x="4122" y="4433"/>
                  </a:lnTo>
                  <a:lnTo>
                    <a:pt x="4116" y="4449"/>
                  </a:lnTo>
                  <a:lnTo>
                    <a:pt x="4113" y="4465"/>
                  </a:lnTo>
                  <a:lnTo>
                    <a:pt x="4111" y="4482"/>
                  </a:lnTo>
                  <a:lnTo>
                    <a:pt x="4110" y="4498"/>
                  </a:lnTo>
                  <a:lnTo>
                    <a:pt x="4111" y="4514"/>
                  </a:lnTo>
                  <a:lnTo>
                    <a:pt x="4113" y="4531"/>
                  </a:lnTo>
                  <a:lnTo>
                    <a:pt x="4116" y="4547"/>
                  </a:lnTo>
                  <a:lnTo>
                    <a:pt x="4122" y="4563"/>
                  </a:lnTo>
                  <a:lnTo>
                    <a:pt x="4128" y="4579"/>
                  </a:lnTo>
                  <a:lnTo>
                    <a:pt x="4136" y="4594"/>
                  </a:lnTo>
                  <a:lnTo>
                    <a:pt x="4145" y="4608"/>
                  </a:lnTo>
                  <a:lnTo>
                    <a:pt x="4155" y="4622"/>
                  </a:lnTo>
                  <a:lnTo>
                    <a:pt x="4167" y="4635"/>
                  </a:lnTo>
                  <a:lnTo>
                    <a:pt x="4180" y="4647"/>
                  </a:lnTo>
                  <a:lnTo>
                    <a:pt x="4194" y="4657"/>
                  </a:lnTo>
                  <a:lnTo>
                    <a:pt x="4208" y="4666"/>
                  </a:lnTo>
                  <a:lnTo>
                    <a:pt x="4223" y="4674"/>
                  </a:lnTo>
                  <a:lnTo>
                    <a:pt x="4239" y="4680"/>
                  </a:lnTo>
                  <a:lnTo>
                    <a:pt x="4255" y="4685"/>
                  </a:lnTo>
                  <a:lnTo>
                    <a:pt x="4271" y="4689"/>
                  </a:lnTo>
                  <a:lnTo>
                    <a:pt x="4287" y="4691"/>
                  </a:lnTo>
                  <a:lnTo>
                    <a:pt x="4304" y="4691"/>
                  </a:lnTo>
                  <a:lnTo>
                    <a:pt x="4320" y="4691"/>
                  </a:lnTo>
                  <a:lnTo>
                    <a:pt x="4337" y="4689"/>
                  </a:lnTo>
                  <a:lnTo>
                    <a:pt x="4353" y="4685"/>
                  </a:lnTo>
                  <a:lnTo>
                    <a:pt x="4368" y="4680"/>
                  </a:lnTo>
                  <a:lnTo>
                    <a:pt x="4384" y="4674"/>
                  </a:lnTo>
                  <a:lnTo>
                    <a:pt x="4400" y="4666"/>
                  </a:lnTo>
                  <a:lnTo>
                    <a:pt x="4414" y="4657"/>
                  </a:lnTo>
                  <a:lnTo>
                    <a:pt x="4428" y="4647"/>
                  </a:lnTo>
                  <a:lnTo>
                    <a:pt x="4440" y="4635"/>
                  </a:lnTo>
                  <a:lnTo>
                    <a:pt x="4453" y="4622"/>
                  </a:lnTo>
                  <a:lnTo>
                    <a:pt x="4463" y="4608"/>
                  </a:lnTo>
                  <a:lnTo>
                    <a:pt x="4472" y="4594"/>
                  </a:lnTo>
                  <a:lnTo>
                    <a:pt x="4480" y="4579"/>
                  </a:lnTo>
                  <a:lnTo>
                    <a:pt x="4486" y="4563"/>
                  </a:lnTo>
                  <a:lnTo>
                    <a:pt x="4491" y="4547"/>
                  </a:lnTo>
                  <a:lnTo>
                    <a:pt x="4494" y="4531"/>
                  </a:lnTo>
                  <a:lnTo>
                    <a:pt x="4497" y="4514"/>
                  </a:lnTo>
                  <a:lnTo>
                    <a:pt x="4497" y="4498"/>
                  </a:lnTo>
                  <a:lnTo>
                    <a:pt x="4497" y="4482"/>
                  </a:lnTo>
                  <a:lnTo>
                    <a:pt x="4494" y="4465"/>
                  </a:lnTo>
                  <a:lnTo>
                    <a:pt x="4491" y="4449"/>
                  </a:lnTo>
                  <a:lnTo>
                    <a:pt x="4486" y="4433"/>
                  </a:lnTo>
                  <a:lnTo>
                    <a:pt x="4480" y="4418"/>
                  </a:lnTo>
                  <a:lnTo>
                    <a:pt x="4472" y="4402"/>
                  </a:lnTo>
                  <a:lnTo>
                    <a:pt x="4463" y="4388"/>
                  </a:lnTo>
                  <a:lnTo>
                    <a:pt x="4453" y="4374"/>
                  </a:lnTo>
                  <a:lnTo>
                    <a:pt x="4440" y="4361"/>
                  </a:lnTo>
                  <a:lnTo>
                    <a:pt x="4428" y="4349"/>
                  </a:lnTo>
                  <a:lnTo>
                    <a:pt x="4414" y="4339"/>
                  </a:lnTo>
                  <a:lnTo>
                    <a:pt x="4400" y="4330"/>
                  </a:lnTo>
                  <a:lnTo>
                    <a:pt x="4384" y="4322"/>
                  </a:lnTo>
                  <a:lnTo>
                    <a:pt x="4368" y="4316"/>
                  </a:lnTo>
                  <a:lnTo>
                    <a:pt x="4353" y="4311"/>
                  </a:lnTo>
                  <a:lnTo>
                    <a:pt x="4337" y="4308"/>
                  </a:lnTo>
                  <a:lnTo>
                    <a:pt x="4320" y="4305"/>
                  </a:lnTo>
                  <a:lnTo>
                    <a:pt x="4304" y="4305"/>
                  </a:lnTo>
                  <a:close/>
                  <a:moveTo>
                    <a:pt x="4304" y="4255"/>
                  </a:moveTo>
                  <a:lnTo>
                    <a:pt x="4323" y="4256"/>
                  </a:lnTo>
                  <a:lnTo>
                    <a:pt x="4341" y="4258"/>
                  </a:lnTo>
                  <a:lnTo>
                    <a:pt x="4359" y="4261"/>
                  </a:lnTo>
                  <a:lnTo>
                    <a:pt x="4377" y="4266"/>
                  </a:lnTo>
                  <a:lnTo>
                    <a:pt x="4395" y="4273"/>
                  </a:lnTo>
                  <a:lnTo>
                    <a:pt x="4413" y="4280"/>
                  </a:lnTo>
                  <a:lnTo>
                    <a:pt x="4429" y="4290"/>
                  </a:lnTo>
                  <a:lnTo>
                    <a:pt x="4446" y="4301"/>
                  </a:lnTo>
                  <a:lnTo>
                    <a:pt x="4461" y="4313"/>
                  </a:lnTo>
                  <a:lnTo>
                    <a:pt x="4476" y="4326"/>
                  </a:lnTo>
                  <a:lnTo>
                    <a:pt x="4489" y="4341"/>
                  </a:lnTo>
                  <a:lnTo>
                    <a:pt x="4501" y="4356"/>
                  </a:lnTo>
                  <a:lnTo>
                    <a:pt x="4512" y="4373"/>
                  </a:lnTo>
                  <a:lnTo>
                    <a:pt x="4521" y="4389"/>
                  </a:lnTo>
                  <a:lnTo>
                    <a:pt x="4529" y="4406"/>
                  </a:lnTo>
                  <a:lnTo>
                    <a:pt x="4536" y="4424"/>
                  </a:lnTo>
                  <a:lnTo>
                    <a:pt x="4541" y="4442"/>
                  </a:lnTo>
                  <a:lnTo>
                    <a:pt x="4544" y="4461"/>
                  </a:lnTo>
                  <a:lnTo>
                    <a:pt x="4546" y="4479"/>
                  </a:lnTo>
                  <a:lnTo>
                    <a:pt x="4547" y="4498"/>
                  </a:lnTo>
                  <a:lnTo>
                    <a:pt x="4546" y="4517"/>
                  </a:lnTo>
                  <a:lnTo>
                    <a:pt x="4544" y="4535"/>
                  </a:lnTo>
                  <a:lnTo>
                    <a:pt x="4541" y="4554"/>
                  </a:lnTo>
                  <a:lnTo>
                    <a:pt x="4536" y="4572"/>
                  </a:lnTo>
                  <a:lnTo>
                    <a:pt x="4529" y="4590"/>
                  </a:lnTo>
                  <a:lnTo>
                    <a:pt x="4521" y="4607"/>
                  </a:lnTo>
                  <a:lnTo>
                    <a:pt x="4512" y="4624"/>
                  </a:lnTo>
                  <a:lnTo>
                    <a:pt x="4501" y="4640"/>
                  </a:lnTo>
                  <a:lnTo>
                    <a:pt x="4489" y="4655"/>
                  </a:lnTo>
                  <a:lnTo>
                    <a:pt x="4476" y="4670"/>
                  </a:lnTo>
                  <a:lnTo>
                    <a:pt x="4461" y="4683"/>
                  </a:lnTo>
                  <a:lnTo>
                    <a:pt x="4446" y="4696"/>
                  </a:lnTo>
                  <a:lnTo>
                    <a:pt x="4429" y="4706"/>
                  </a:lnTo>
                  <a:lnTo>
                    <a:pt x="4413" y="4716"/>
                  </a:lnTo>
                  <a:lnTo>
                    <a:pt x="4395" y="4723"/>
                  </a:lnTo>
                  <a:lnTo>
                    <a:pt x="4377" y="4730"/>
                  </a:lnTo>
                  <a:lnTo>
                    <a:pt x="4359" y="4735"/>
                  </a:lnTo>
                  <a:lnTo>
                    <a:pt x="4341" y="4738"/>
                  </a:lnTo>
                  <a:lnTo>
                    <a:pt x="4323" y="4740"/>
                  </a:lnTo>
                  <a:lnTo>
                    <a:pt x="4304" y="4741"/>
                  </a:lnTo>
                  <a:lnTo>
                    <a:pt x="4285" y="4740"/>
                  </a:lnTo>
                  <a:lnTo>
                    <a:pt x="4267" y="4738"/>
                  </a:lnTo>
                  <a:lnTo>
                    <a:pt x="4248" y="4735"/>
                  </a:lnTo>
                  <a:lnTo>
                    <a:pt x="4230" y="4730"/>
                  </a:lnTo>
                  <a:lnTo>
                    <a:pt x="4212" y="4723"/>
                  </a:lnTo>
                  <a:lnTo>
                    <a:pt x="4195" y="4716"/>
                  </a:lnTo>
                  <a:lnTo>
                    <a:pt x="4178" y="4706"/>
                  </a:lnTo>
                  <a:lnTo>
                    <a:pt x="4162" y="4696"/>
                  </a:lnTo>
                  <a:lnTo>
                    <a:pt x="4146" y="4683"/>
                  </a:lnTo>
                  <a:lnTo>
                    <a:pt x="4132" y="4670"/>
                  </a:lnTo>
                  <a:lnTo>
                    <a:pt x="4118" y="4655"/>
                  </a:lnTo>
                  <a:lnTo>
                    <a:pt x="4106" y="4640"/>
                  </a:lnTo>
                  <a:lnTo>
                    <a:pt x="4096" y="4624"/>
                  </a:lnTo>
                  <a:lnTo>
                    <a:pt x="4086" y="4607"/>
                  </a:lnTo>
                  <a:lnTo>
                    <a:pt x="4079" y="4590"/>
                  </a:lnTo>
                  <a:lnTo>
                    <a:pt x="4072" y="4572"/>
                  </a:lnTo>
                  <a:lnTo>
                    <a:pt x="4067" y="4554"/>
                  </a:lnTo>
                  <a:lnTo>
                    <a:pt x="4063" y="4535"/>
                  </a:lnTo>
                  <a:lnTo>
                    <a:pt x="4061" y="4517"/>
                  </a:lnTo>
                  <a:lnTo>
                    <a:pt x="4060" y="4498"/>
                  </a:lnTo>
                  <a:lnTo>
                    <a:pt x="4061" y="4479"/>
                  </a:lnTo>
                  <a:lnTo>
                    <a:pt x="4063" y="4461"/>
                  </a:lnTo>
                  <a:lnTo>
                    <a:pt x="4067" y="4442"/>
                  </a:lnTo>
                  <a:lnTo>
                    <a:pt x="4072" y="4424"/>
                  </a:lnTo>
                  <a:lnTo>
                    <a:pt x="4079" y="4406"/>
                  </a:lnTo>
                  <a:lnTo>
                    <a:pt x="4086" y="4389"/>
                  </a:lnTo>
                  <a:lnTo>
                    <a:pt x="4096" y="4373"/>
                  </a:lnTo>
                  <a:lnTo>
                    <a:pt x="4106" y="4356"/>
                  </a:lnTo>
                  <a:lnTo>
                    <a:pt x="4118" y="4341"/>
                  </a:lnTo>
                  <a:lnTo>
                    <a:pt x="4132" y="4326"/>
                  </a:lnTo>
                  <a:lnTo>
                    <a:pt x="4146" y="4313"/>
                  </a:lnTo>
                  <a:lnTo>
                    <a:pt x="4162" y="4301"/>
                  </a:lnTo>
                  <a:lnTo>
                    <a:pt x="4178" y="4290"/>
                  </a:lnTo>
                  <a:lnTo>
                    <a:pt x="4195" y="4280"/>
                  </a:lnTo>
                  <a:lnTo>
                    <a:pt x="4212" y="4273"/>
                  </a:lnTo>
                  <a:lnTo>
                    <a:pt x="4230" y="4266"/>
                  </a:lnTo>
                  <a:lnTo>
                    <a:pt x="4248" y="4261"/>
                  </a:lnTo>
                  <a:lnTo>
                    <a:pt x="4267" y="4258"/>
                  </a:lnTo>
                  <a:lnTo>
                    <a:pt x="4285" y="4256"/>
                  </a:lnTo>
                  <a:lnTo>
                    <a:pt x="4304" y="4255"/>
                  </a:lnTo>
                </a:path>
                <a:path w="5494" h="5116">
                  <a:moveTo>
                    <a:pt x="4297" y="4366"/>
                  </a:moveTo>
                  <a:lnTo>
                    <a:pt x="4311" y="4366"/>
                  </a:lnTo>
                  <a:lnTo>
                    <a:pt x="4324" y="4367"/>
                  </a:lnTo>
                  <a:lnTo>
                    <a:pt x="4337" y="4370"/>
                  </a:lnTo>
                  <a:lnTo>
                    <a:pt x="4350" y="4375"/>
                  </a:lnTo>
                  <a:lnTo>
                    <a:pt x="4362" y="4380"/>
                  </a:lnTo>
                  <a:lnTo>
                    <a:pt x="4375" y="4387"/>
                  </a:lnTo>
                  <a:lnTo>
                    <a:pt x="4386" y="4394"/>
                  </a:lnTo>
                  <a:lnTo>
                    <a:pt x="4397" y="4404"/>
                  </a:lnTo>
                  <a:lnTo>
                    <a:pt x="4400" y="4408"/>
                  </a:lnTo>
                  <a:lnTo>
                    <a:pt x="4402" y="4413"/>
                  </a:lnTo>
                  <a:lnTo>
                    <a:pt x="4403" y="4419"/>
                  </a:lnTo>
                  <a:lnTo>
                    <a:pt x="4403" y="4424"/>
                  </a:lnTo>
                  <a:lnTo>
                    <a:pt x="4402" y="4430"/>
                  </a:lnTo>
                  <a:lnTo>
                    <a:pt x="4400" y="4435"/>
                  </a:lnTo>
                  <a:lnTo>
                    <a:pt x="4397" y="4439"/>
                  </a:lnTo>
                  <a:lnTo>
                    <a:pt x="4393" y="4442"/>
                  </a:lnTo>
                  <a:lnTo>
                    <a:pt x="4388" y="4444"/>
                  </a:lnTo>
                  <a:lnTo>
                    <a:pt x="4384" y="4446"/>
                  </a:lnTo>
                  <a:lnTo>
                    <a:pt x="4379" y="4446"/>
                  </a:lnTo>
                  <a:lnTo>
                    <a:pt x="4374" y="4446"/>
                  </a:lnTo>
                  <a:lnTo>
                    <a:pt x="4370" y="4444"/>
                  </a:lnTo>
                  <a:lnTo>
                    <a:pt x="4365" y="4442"/>
                  </a:lnTo>
                  <a:lnTo>
                    <a:pt x="4361" y="4439"/>
                  </a:lnTo>
                  <a:lnTo>
                    <a:pt x="4353" y="4432"/>
                  </a:lnTo>
                  <a:lnTo>
                    <a:pt x="4344" y="4426"/>
                  </a:lnTo>
                  <a:lnTo>
                    <a:pt x="4334" y="4421"/>
                  </a:lnTo>
                  <a:lnTo>
                    <a:pt x="4324" y="4418"/>
                  </a:lnTo>
                  <a:lnTo>
                    <a:pt x="4314" y="4416"/>
                  </a:lnTo>
                  <a:lnTo>
                    <a:pt x="4304" y="4415"/>
                  </a:lnTo>
                  <a:lnTo>
                    <a:pt x="4293" y="4416"/>
                  </a:lnTo>
                  <a:lnTo>
                    <a:pt x="4283" y="4418"/>
                  </a:lnTo>
                  <a:lnTo>
                    <a:pt x="4273" y="4421"/>
                  </a:lnTo>
                  <a:lnTo>
                    <a:pt x="4264" y="4426"/>
                  </a:lnTo>
                  <a:lnTo>
                    <a:pt x="4255" y="4432"/>
                  </a:lnTo>
                  <a:lnTo>
                    <a:pt x="4246" y="4439"/>
                  </a:lnTo>
                  <a:lnTo>
                    <a:pt x="4242" y="4442"/>
                  </a:lnTo>
                  <a:lnTo>
                    <a:pt x="4237" y="4445"/>
                  </a:lnTo>
                  <a:lnTo>
                    <a:pt x="4232" y="4446"/>
                  </a:lnTo>
                  <a:lnTo>
                    <a:pt x="4226" y="4446"/>
                  </a:lnTo>
                  <a:lnTo>
                    <a:pt x="4221" y="4445"/>
                  </a:lnTo>
                  <a:lnTo>
                    <a:pt x="4216" y="4442"/>
                  </a:lnTo>
                  <a:lnTo>
                    <a:pt x="4211" y="4439"/>
                  </a:lnTo>
                  <a:lnTo>
                    <a:pt x="4208" y="4435"/>
                  </a:lnTo>
                  <a:lnTo>
                    <a:pt x="4205" y="4430"/>
                  </a:lnTo>
                  <a:lnTo>
                    <a:pt x="4204" y="4424"/>
                  </a:lnTo>
                  <a:lnTo>
                    <a:pt x="4204" y="4419"/>
                  </a:lnTo>
                  <a:lnTo>
                    <a:pt x="4205" y="4413"/>
                  </a:lnTo>
                  <a:lnTo>
                    <a:pt x="4208" y="4408"/>
                  </a:lnTo>
                  <a:lnTo>
                    <a:pt x="4211" y="4404"/>
                  </a:lnTo>
                  <a:lnTo>
                    <a:pt x="4222" y="4394"/>
                  </a:lnTo>
                  <a:lnTo>
                    <a:pt x="4233" y="4387"/>
                  </a:lnTo>
                  <a:lnTo>
                    <a:pt x="4245" y="4380"/>
                  </a:lnTo>
                  <a:lnTo>
                    <a:pt x="4258" y="4375"/>
                  </a:lnTo>
                  <a:lnTo>
                    <a:pt x="4271" y="4370"/>
                  </a:lnTo>
                  <a:lnTo>
                    <a:pt x="4284" y="4367"/>
                  </a:lnTo>
                  <a:lnTo>
                    <a:pt x="4297" y="4366"/>
                  </a:lnTo>
                </a:path>
                <a:path w="5494" h="5116">
                  <a:moveTo>
                    <a:pt x="4675" y="2087"/>
                  </a:moveTo>
                  <a:lnTo>
                    <a:pt x="4573" y="2138"/>
                  </a:lnTo>
                  <a:lnTo>
                    <a:pt x="4571" y="2140"/>
                  </a:lnTo>
                  <a:lnTo>
                    <a:pt x="4569" y="2142"/>
                  </a:lnTo>
                  <a:lnTo>
                    <a:pt x="4569" y="2144"/>
                  </a:lnTo>
                  <a:lnTo>
                    <a:pt x="4568" y="2146"/>
                  </a:lnTo>
                  <a:lnTo>
                    <a:pt x="4569" y="2148"/>
                  </a:lnTo>
                  <a:lnTo>
                    <a:pt x="4569" y="2150"/>
                  </a:lnTo>
                  <a:lnTo>
                    <a:pt x="4571" y="2152"/>
                  </a:lnTo>
                  <a:lnTo>
                    <a:pt x="4573" y="2154"/>
                  </a:lnTo>
                  <a:lnTo>
                    <a:pt x="4981" y="2358"/>
                  </a:lnTo>
                  <a:lnTo>
                    <a:pt x="4990" y="2362"/>
                  </a:lnTo>
                  <a:lnTo>
                    <a:pt x="4999" y="2364"/>
                  </a:lnTo>
                  <a:lnTo>
                    <a:pt x="5009" y="2365"/>
                  </a:lnTo>
                  <a:lnTo>
                    <a:pt x="5018" y="2364"/>
                  </a:lnTo>
                  <a:lnTo>
                    <a:pt x="5028" y="2362"/>
                  </a:lnTo>
                  <a:lnTo>
                    <a:pt x="5037" y="2358"/>
                  </a:lnTo>
                  <a:lnTo>
                    <a:pt x="5444" y="2154"/>
                  </a:lnTo>
                  <a:lnTo>
                    <a:pt x="5447" y="2152"/>
                  </a:lnTo>
                  <a:lnTo>
                    <a:pt x="5448" y="2150"/>
                  </a:lnTo>
                  <a:lnTo>
                    <a:pt x="5449" y="2148"/>
                  </a:lnTo>
                  <a:lnTo>
                    <a:pt x="5449" y="2146"/>
                  </a:lnTo>
                  <a:lnTo>
                    <a:pt x="5449" y="2144"/>
                  </a:lnTo>
                  <a:lnTo>
                    <a:pt x="5448" y="2142"/>
                  </a:lnTo>
                  <a:lnTo>
                    <a:pt x="5447" y="2140"/>
                  </a:lnTo>
                  <a:lnTo>
                    <a:pt x="5444" y="2138"/>
                  </a:lnTo>
                  <a:lnTo>
                    <a:pt x="5342" y="2087"/>
                  </a:lnTo>
                  <a:lnTo>
                    <a:pt x="5056" y="2230"/>
                  </a:lnTo>
                  <a:lnTo>
                    <a:pt x="5045" y="2234"/>
                  </a:lnTo>
                  <a:lnTo>
                    <a:pt x="5033" y="2238"/>
                  </a:lnTo>
                  <a:lnTo>
                    <a:pt x="5021" y="2240"/>
                  </a:lnTo>
                  <a:lnTo>
                    <a:pt x="5009" y="2241"/>
                  </a:lnTo>
                  <a:lnTo>
                    <a:pt x="4997" y="2240"/>
                  </a:lnTo>
                  <a:lnTo>
                    <a:pt x="4985" y="2238"/>
                  </a:lnTo>
                  <a:lnTo>
                    <a:pt x="4973" y="2234"/>
                  </a:lnTo>
                  <a:lnTo>
                    <a:pt x="4961" y="2230"/>
                  </a:lnTo>
                  <a:lnTo>
                    <a:pt x="4675" y="2087"/>
                  </a:lnTo>
                  <a:close/>
                  <a:moveTo>
                    <a:pt x="5342" y="1918"/>
                  </a:moveTo>
                  <a:lnTo>
                    <a:pt x="5056" y="2061"/>
                  </a:lnTo>
                  <a:lnTo>
                    <a:pt x="5045" y="2066"/>
                  </a:lnTo>
                  <a:lnTo>
                    <a:pt x="5033" y="2069"/>
                  </a:lnTo>
                  <a:lnTo>
                    <a:pt x="5021" y="2071"/>
                  </a:lnTo>
                  <a:lnTo>
                    <a:pt x="5009" y="2072"/>
                  </a:lnTo>
                  <a:lnTo>
                    <a:pt x="4997" y="2071"/>
                  </a:lnTo>
                  <a:lnTo>
                    <a:pt x="4985" y="2069"/>
                  </a:lnTo>
                  <a:lnTo>
                    <a:pt x="4973" y="2066"/>
                  </a:lnTo>
                  <a:lnTo>
                    <a:pt x="4961" y="2061"/>
                  </a:lnTo>
                  <a:lnTo>
                    <a:pt x="4675" y="1918"/>
                  </a:lnTo>
                  <a:lnTo>
                    <a:pt x="4573" y="1969"/>
                  </a:lnTo>
                  <a:lnTo>
                    <a:pt x="4571" y="1971"/>
                  </a:lnTo>
                  <a:lnTo>
                    <a:pt x="4569" y="1973"/>
                  </a:lnTo>
                  <a:lnTo>
                    <a:pt x="4569" y="1976"/>
                  </a:lnTo>
                  <a:lnTo>
                    <a:pt x="4568" y="1977"/>
                  </a:lnTo>
                  <a:lnTo>
                    <a:pt x="4569" y="1979"/>
                  </a:lnTo>
                  <a:lnTo>
                    <a:pt x="4569" y="1981"/>
                  </a:lnTo>
                  <a:lnTo>
                    <a:pt x="4571" y="1984"/>
                  </a:lnTo>
                  <a:lnTo>
                    <a:pt x="4573" y="1986"/>
                  </a:lnTo>
                  <a:lnTo>
                    <a:pt x="4981" y="2189"/>
                  </a:lnTo>
                  <a:lnTo>
                    <a:pt x="4990" y="2193"/>
                  </a:lnTo>
                  <a:lnTo>
                    <a:pt x="4999" y="2196"/>
                  </a:lnTo>
                  <a:lnTo>
                    <a:pt x="5009" y="2196"/>
                  </a:lnTo>
                  <a:lnTo>
                    <a:pt x="5018" y="2196"/>
                  </a:lnTo>
                  <a:lnTo>
                    <a:pt x="5028" y="2193"/>
                  </a:lnTo>
                  <a:lnTo>
                    <a:pt x="5037" y="2189"/>
                  </a:lnTo>
                  <a:lnTo>
                    <a:pt x="5444" y="1986"/>
                  </a:lnTo>
                  <a:lnTo>
                    <a:pt x="5447" y="1984"/>
                  </a:lnTo>
                  <a:lnTo>
                    <a:pt x="5448" y="1981"/>
                  </a:lnTo>
                  <a:lnTo>
                    <a:pt x="5449" y="1979"/>
                  </a:lnTo>
                  <a:lnTo>
                    <a:pt x="5449" y="1977"/>
                  </a:lnTo>
                  <a:lnTo>
                    <a:pt x="5449" y="1976"/>
                  </a:lnTo>
                  <a:lnTo>
                    <a:pt x="5448" y="1973"/>
                  </a:lnTo>
                  <a:lnTo>
                    <a:pt x="5447" y="1971"/>
                  </a:lnTo>
                  <a:lnTo>
                    <a:pt x="5444" y="1969"/>
                  </a:lnTo>
                  <a:lnTo>
                    <a:pt x="5342" y="1918"/>
                  </a:lnTo>
                  <a:close/>
                  <a:moveTo>
                    <a:pt x="5009" y="1590"/>
                  </a:moveTo>
                  <a:lnTo>
                    <a:pt x="4999" y="1591"/>
                  </a:lnTo>
                  <a:lnTo>
                    <a:pt x="4990" y="1593"/>
                  </a:lnTo>
                  <a:lnTo>
                    <a:pt x="4981" y="1596"/>
                  </a:lnTo>
                  <a:lnTo>
                    <a:pt x="4573" y="1800"/>
                  </a:lnTo>
                  <a:lnTo>
                    <a:pt x="4571" y="1802"/>
                  </a:lnTo>
                  <a:lnTo>
                    <a:pt x="4569" y="1804"/>
                  </a:lnTo>
                  <a:lnTo>
                    <a:pt x="4569" y="1807"/>
                  </a:lnTo>
                  <a:lnTo>
                    <a:pt x="4568" y="1809"/>
                  </a:lnTo>
                  <a:lnTo>
                    <a:pt x="4569" y="1811"/>
                  </a:lnTo>
                  <a:lnTo>
                    <a:pt x="4569" y="1813"/>
                  </a:lnTo>
                  <a:lnTo>
                    <a:pt x="4571" y="1815"/>
                  </a:lnTo>
                  <a:lnTo>
                    <a:pt x="4573" y="1817"/>
                  </a:lnTo>
                  <a:lnTo>
                    <a:pt x="4981" y="2021"/>
                  </a:lnTo>
                  <a:lnTo>
                    <a:pt x="4990" y="2025"/>
                  </a:lnTo>
                  <a:lnTo>
                    <a:pt x="4999" y="2027"/>
                  </a:lnTo>
                  <a:lnTo>
                    <a:pt x="5009" y="2027"/>
                  </a:lnTo>
                  <a:lnTo>
                    <a:pt x="5018" y="2027"/>
                  </a:lnTo>
                  <a:lnTo>
                    <a:pt x="5028" y="2025"/>
                  </a:lnTo>
                  <a:lnTo>
                    <a:pt x="5037" y="2021"/>
                  </a:lnTo>
                  <a:lnTo>
                    <a:pt x="5444" y="1817"/>
                  </a:lnTo>
                  <a:lnTo>
                    <a:pt x="5447" y="1815"/>
                  </a:lnTo>
                  <a:lnTo>
                    <a:pt x="5448" y="1813"/>
                  </a:lnTo>
                  <a:lnTo>
                    <a:pt x="5449" y="1811"/>
                  </a:lnTo>
                  <a:lnTo>
                    <a:pt x="5449" y="1809"/>
                  </a:lnTo>
                  <a:lnTo>
                    <a:pt x="5449" y="1807"/>
                  </a:lnTo>
                  <a:lnTo>
                    <a:pt x="5448" y="1804"/>
                  </a:lnTo>
                  <a:lnTo>
                    <a:pt x="5447" y="1802"/>
                  </a:lnTo>
                  <a:lnTo>
                    <a:pt x="5444" y="1800"/>
                  </a:lnTo>
                  <a:lnTo>
                    <a:pt x="5036" y="1596"/>
                  </a:lnTo>
                  <a:lnTo>
                    <a:pt x="5028" y="1593"/>
                  </a:lnTo>
                  <a:lnTo>
                    <a:pt x="5018" y="1591"/>
                  </a:lnTo>
                  <a:lnTo>
                    <a:pt x="5009" y="1590"/>
                  </a:lnTo>
                  <a:close/>
                  <a:moveTo>
                    <a:pt x="5009" y="1545"/>
                  </a:moveTo>
                  <a:lnTo>
                    <a:pt x="5021" y="1546"/>
                  </a:lnTo>
                  <a:lnTo>
                    <a:pt x="5033" y="1548"/>
                  </a:lnTo>
                  <a:lnTo>
                    <a:pt x="5045" y="1551"/>
                  </a:lnTo>
                  <a:lnTo>
                    <a:pt x="5056" y="1557"/>
                  </a:lnTo>
                  <a:lnTo>
                    <a:pt x="5464" y="1761"/>
                  </a:lnTo>
                  <a:lnTo>
                    <a:pt x="5472" y="1765"/>
                  </a:lnTo>
                  <a:lnTo>
                    <a:pt x="5478" y="1771"/>
                  </a:lnTo>
                  <a:lnTo>
                    <a:pt x="5483" y="1777"/>
                  </a:lnTo>
                  <a:lnTo>
                    <a:pt x="5488" y="1784"/>
                  </a:lnTo>
                  <a:lnTo>
                    <a:pt x="5491" y="1792"/>
                  </a:lnTo>
                  <a:lnTo>
                    <a:pt x="5493" y="1800"/>
                  </a:lnTo>
                  <a:lnTo>
                    <a:pt x="5494" y="1809"/>
                  </a:lnTo>
                  <a:lnTo>
                    <a:pt x="5493" y="1817"/>
                  </a:lnTo>
                  <a:lnTo>
                    <a:pt x="5491" y="1826"/>
                  </a:lnTo>
                  <a:lnTo>
                    <a:pt x="5488" y="1833"/>
                  </a:lnTo>
                  <a:lnTo>
                    <a:pt x="5484" y="1840"/>
                  </a:lnTo>
                  <a:lnTo>
                    <a:pt x="5478" y="1847"/>
                  </a:lnTo>
                  <a:lnTo>
                    <a:pt x="5472" y="1852"/>
                  </a:lnTo>
                  <a:lnTo>
                    <a:pt x="5464" y="1857"/>
                  </a:lnTo>
                  <a:lnTo>
                    <a:pt x="5392" y="1893"/>
                  </a:lnTo>
                  <a:lnTo>
                    <a:pt x="5464" y="1929"/>
                  </a:lnTo>
                  <a:lnTo>
                    <a:pt x="5472" y="1934"/>
                  </a:lnTo>
                  <a:lnTo>
                    <a:pt x="5478" y="1939"/>
                  </a:lnTo>
                  <a:lnTo>
                    <a:pt x="5483" y="1945"/>
                  </a:lnTo>
                  <a:lnTo>
                    <a:pt x="5488" y="1953"/>
                  </a:lnTo>
                  <a:lnTo>
                    <a:pt x="5491" y="1960"/>
                  </a:lnTo>
                  <a:lnTo>
                    <a:pt x="5493" y="1969"/>
                  </a:lnTo>
                  <a:lnTo>
                    <a:pt x="5494" y="1977"/>
                  </a:lnTo>
                  <a:lnTo>
                    <a:pt x="5493" y="1986"/>
                  </a:lnTo>
                  <a:lnTo>
                    <a:pt x="5491" y="1994"/>
                  </a:lnTo>
                  <a:lnTo>
                    <a:pt x="5488" y="2002"/>
                  </a:lnTo>
                  <a:lnTo>
                    <a:pt x="5483" y="2009"/>
                  </a:lnTo>
                  <a:lnTo>
                    <a:pt x="5478" y="2016"/>
                  </a:lnTo>
                  <a:lnTo>
                    <a:pt x="5472" y="2021"/>
                  </a:lnTo>
                  <a:lnTo>
                    <a:pt x="5464" y="2026"/>
                  </a:lnTo>
                  <a:lnTo>
                    <a:pt x="5392" y="2061"/>
                  </a:lnTo>
                  <a:lnTo>
                    <a:pt x="5464" y="2098"/>
                  </a:lnTo>
                  <a:lnTo>
                    <a:pt x="5472" y="2102"/>
                  </a:lnTo>
                  <a:lnTo>
                    <a:pt x="5478" y="2108"/>
                  </a:lnTo>
                  <a:lnTo>
                    <a:pt x="5483" y="2114"/>
                  </a:lnTo>
                  <a:lnTo>
                    <a:pt x="5488" y="2121"/>
                  </a:lnTo>
                  <a:lnTo>
                    <a:pt x="5491" y="2129"/>
                  </a:lnTo>
                  <a:lnTo>
                    <a:pt x="5493" y="2137"/>
                  </a:lnTo>
                  <a:lnTo>
                    <a:pt x="5494" y="2146"/>
                  </a:lnTo>
                  <a:lnTo>
                    <a:pt x="5493" y="2155"/>
                  </a:lnTo>
                  <a:lnTo>
                    <a:pt x="5491" y="2163"/>
                  </a:lnTo>
                  <a:lnTo>
                    <a:pt x="5488" y="2171"/>
                  </a:lnTo>
                  <a:lnTo>
                    <a:pt x="5484" y="2178"/>
                  </a:lnTo>
                  <a:lnTo>
                    <a:pt x="5478" y="2184"/>
                  </a:lnTo>
                  <a:lnTo>
                    <a:pt x="5472" y="2189"/>
                  </a:lnTo>
                  <a:lnTo>
                    <a:pt x="5464" y="2194"/>
                  </a:lnTo>
                  <a:lnTo>
                    <a:pt x="5056" y="2398"/>
                  </a:lnTo>
                  <a:lnTo>
                    <a:pt x="5045" y="2403"/>
                  </a:lnTo>
                  <a:lnTo>
                    <a:pt x="5033" y="2406"/>
                  </a:lnTo>
                  <a:lnTo>
                    <a:pt x="5021" y="2409"/>
                  </a:lnTo>
                  <a:lnTo>
                    <a:pt x="5009" y="2409"/>
                  </a:lnTo>
                  <a:lnTo>
                    <a:pt x="4997" y="2409"/>
                  </a:lnTo>
                  <a:lnTo>
                    <a:pt x="4985" y="2406"/>
                  </a:lnTo>
                  <a:lnTo>
                    <a:pt x="4973" y="2403"/>
                  </a:lnTo>
                  <a:lnTo>
                    <a:pt x="4961" y="2398"/>
                  </a:lnTo>
                  <a:lnTo>
                    <a:pt x="4553" y="2194"/>
                  </a:lnTo>
                  <a:lnTo>
                    <a:pt x="4546" y="2189"/>
                  </a:lnTo>
                  <a:lnTo>
                    <a:pt x="4540" y="2184"/>
                  </a:lnTo>
                  <a:lnTo>
                    <a:pt x="4534" y="2178"/>
                  </a:lnTo>
                  <a:lnTo>
                    <a:pt x="4530" y="2171"/>
                  </a:lnTo>
                  <a:lnTo>
                    <a:pt x="4526" y="2163"/>
                  </a:lnTo>
                  <a:lnTo>
                    <a:pt x="4524" y="2155"/>
                  </a:lnTo>
                  <a:lnTo>
                    <a:pt x="4524" y="2146"/>
                  </a:lnTo>
                  <a:lnTo>
                    <a:pt x="4524" y="2137"/>
                  </a:lnTo>
                  <a:lnTo>
                    <a:pt x="4526" y="2129"/>
                  </a:lnTo>
                  <a:lnTo>
                    <a:pt x="4530" y="2121"/>
                  </a:lnTo>
                  <a:lnTo>
                    <a:pt x="4534" y="2114"/>
                  </a:lnTo>
                  <a:lnTo>
                    <a:pt x="4540" y="2108"/>
                  </a:lnTo>
                  <a:lnTo>
                    <a:pt x="4546" y="2102"/>
                  </a:lnTo>
                  <a:lnTo>
                    <a:pt x="4553" y="2098"/>
                  </a:lnTo>
                  <a:lnTo>
                    <a:pt x="4626" y="2061"/>
                  </a:lnTo>
                  <a:lnTo>
                    <a:pt x="4553" y="2026"/>
                  </a:lnTo>
                  <a:lnTo>
                    <a:pt x="4546" y="2021"/>
                  </a:lnTo>
                  <a:lnTo>
                    <a:pt x="4540" y="2016"/>
                  </a:lnTo>
                  <a:lnTo>
                    <a:pt x="4534" y="2009"/>
                  </a:lnTo>
                  <a:lnTo>
                    <a:pt x="4530" y="2002"/>
                  </a:lnTo>
                  <a:lnTo>
                    <a:pt x="4526" y="1994"/>
                  </a:lnTo>
                  <a:lnTo>
                    <a:pt x="4524" y="1986"/>
                  </a:lnTo>
                  <a:lnTo>
                    <a:pt x="4524" y="1977"/>
                  </a:lnTo>
                  <a:lnTo>
                    <a:pt x="4524" y="1969"/>
                  </a:lnTo>
                  <a:lnTo>
                    <a:pt x="4526" y="1960"/>
                  </a:lnTo>
                  <a:lnTo>
                    <a:pt x="4530" y="1953"/>
                  </a:lnTo>
                  <a:lnTo>
                    <a:pt x="4534" y="1945"/>
                  </a:lnTo>
                  <a:lnTo>
                    <a:pt x="4540" y="1939"/>
                  </a:lnTo>
                  <a:lnTo>
                    <a:pt x="4546" y="1934"/>
                  </a:lnTo>
                  <a:lnTo>
                    <a:pt x="4553" y="1929"/>
                  </a:lnTo>
                  <a:lnTo>
                    <a:pt x="4626" y="1893"/>
                  </a:lnTo>
                  <a:lnTo>
                    <a:pt x="4553" y="1857"/>
                  </a:lnTo>
                  <a:lnTo>
                    <a:pt x="4546" y="1852"/>
                  </a:lnTo>
                  <a:lnTo>
                    <a:pt x="4540" y="1847"/>
                  </a:lnTo>
                  <a:lnTo>
                    <a:pt x="4534" y="1840"/>
                  </a:lnTo>
                  <a:lnTo>
                    <a:pt x="4530" y="1833"/>
                  </a:lnTo>
                  <a:lnTo>
                    <a:pt x="4526" y="1826"/>
                  </a:lnTo>
                  <a:lnTo>
                    <a:pt x="4524" y="1817"/>
                  </a:lnTo>
                  <a:lnTo>
                    <a:pt x="4524" y="1809"/>
                  </a:lnTo>
                  <a:lnTo>
                    <a:pt x="4524" y="1800"/>
                  </a:lnTo>
                  <a:lnTo>
                    <a:pt x="4526" y="1792"/>
                  </a:lnTo>
                  <a:lnTo>
                    <a:pt x="4530" y="1784"/>
                  </a:lnTo>
                  <a:lnTo>
                    <a:pt x="4534" y="1777"/>
                  </a:lnTo>
                  <a:lnTo>
                    <a:pt x="4540" y="1771"/>
                  </a:lnTo>
                  <a:lnTo>
                    <a:pt x="4546" y="1765"/>
                  </a:lnTo>
                  <a:lnTo>
                    <a:pt x="4553" y="1761"/>
                  </a:lnTo>
                  <a:lnTo>
                    <a:pt x="4961" y="1557"/>
                  </a:lnTo>
                  <a:lnTo>
                    <a:pt x="4973" y="1551"/>
                  </a:lnTo>
                  <a:lnTo>
                    <a:pt x="4985" y="1548"/>
                  </a:lnTo>
                  <a:lnTo>
                    <a:pt x="4997" y="1546"/>
                  </a:lnTo>
                  <a:lnTo>
                    <a:pt x="5009" y="1545"/>
                  </a:lnTo>
                </a:path>
                <a:path w="5494" h="5116">
                  <a:moveTo>
                    <a:pt x="169" y="1851"/>
                  </a:moveTo>
                  <a:lnTo>
                    <a:pt x="803" y="1851"/>
                  </a:lnTo>
                  <a:lnTo>
                    <a:pt x="808" y="1851"/>
                  </a:lnTo>
                  <a:lnTo>
                    <a:pt x="813" y="1854"/>
                  </a:lnTo>
                  <a:lnTo>
                    <a:pt x="818" y="1857"/>
                  </a:lnTo>
                  <a:lnTo>
                    <a:pt x="821" y="1861"/>
                  </a:lnTo>
                  <a:lnTo>
                    <a:pt x="823" y="1866"/>
                  </a:lnTo>
                  <a:lnTo>
                    <a:pt x="824" y="1872"/>
                  </a:lnTo>
                  <a:lnTo>
                    <a:pt x="824" y="2189"/>
                  </a:lnTo>
                  <a:lnTo>
                    <a:pt x="823" y="2194"/>
                  </a:lnTo>
                  <a:lnTo>
                    <a:pt x="821" y="2199"/>
                  </a:lnTo>
                  <a:lnTo>
                    <a:pt x="818" y="2203"/>
                  </a:lnTo>
                  <a:lnTo>
                    <a:pt x="813" y="2207"/>
                  </a:lnTo>
                  <a:lnTo>
                    <a:pt x="808" y="2209"/>
                  </a:lnTo>
                  <a:lnTo>
                    <a:pt x="803" y="2210"/>
                  </a:lnTo>
                  <a:lnTo>
                    <a:pt x="797" y="2209"/>
                  </a:lnTo>
                  <a:lnTo>
                    <a:pt x="792" y="2207"/>
                  </a:lnTo>
                  <a:lnTo>
                    <a:pt x="788" y="2203"/>
                  </a:lnTo>
                  <a:lnTo>
                    <a:pt x="785" y="2199"/>
                  </a:lnTo>
                  <a:lnTo>
                    <a:pt x="783" y="2194"/>
                  </a:lnTo>
                  <a:lnTo>
                    <a:pt x="782" y="2189"/>
                  </a:lnTo>
                  <a:lnTo>
                    <a:pt x="782" y="1893"/>
                  </a:lnTo>
                  <a:lnTo>
                    <a:pt x="190" y="1893"/>
                  </a:lnTo>
                  <a:lnTo>
                    <a:pt x="190" y="2189"/>
                  </a:lnTo>
                  <a:lnTo>
                    <a:pt x="189" y="2194"/>
                  </a:lnTo>
                  <a:lnTo>
                    <a:pt x="187" y="2199"/>
                  </a:lnTo>
                  <a:lnTo>
                    <a:pt x="184" y="2203"/>
                  </a:lnTo>
                  <a:lnTo>
                    <a:pt x="180" y="2207"/>
                  </a:lnTo>
                  <a:lnTo>
                    <a:pt x="175" y="2209"/>
                  </a:lnTo>
                  <a:lnTo>
                    <a:pt x="169" y="2210"/>
                  </a:lnTo>
                  <a:lnTo>
                    <a:pt x="164" y="2209"/>
                  </a:lnTo>
                  <a:lnTo>
                    <a:pt x="159" y="2207"/>
                  </a:lnTo>
                  <a:lnTo>
                    <a:pt x="154" y="2203"/>
                  </a:lnTo>
                  <a:lnTo>
                    <a:pt x="151" y="2199"/>
                  </a:lnTo>
                  <a:lnTo>
                    <a:pt x="149" y="2194"/>
                  </a:lnTo>
                  <a:lnTo>
                    <a:pt x="148" y="2189"/>
                  </a:lnTo>
                  <a:lnTo>
                    <a:pt x="148" y="1872"/>
                  </a:lnTo>
                  <a:lnTo>
                    <a:pt x="149" y="1866"/>
                  </a:lnTo>
                  <a:lnTo>
                    <a:pt x="151" y="1861"/>
                  </a:lnTo>
                  <a:lnTo>
                    <a:pt x="154" y="1857"/>
                  </a:lnTo>
                  <a:lnTo>
                    <a:pt x="159" y="1854"/>
                  </a:lnTo>
                  <a:lnTo>
                    <a:pt x="164" y="1851"/>
                  </a:lnTo>
                  <a:lnTo>
                    <a:pt x="169" y="1851"/>
                  </a:lnTo>
                </a:path>
                <a:path w="5494" h="5116">
                  <a:moveTo>
                    <a:pt x="37" y="2301"/>
                  </a:moveTo>
                  <a:lnTo>
                    <a:pt x="37" y="2319"/>
                  </a:lnTo>
                  <a:lnTo>
                    <a:pt x="38" y="2329"/>
                  </a:lnTo>
                  <a:lnTo>
                    <a:pt x="41" y="2338"/>
                  </a:lnTo>
                  <a:lnTo>
                    <a:pt x="45" y="2347"/>
                  </a:lnTo>
                  <a:lnTo>
                    <a:pt x="50" y="2354"/>
                  </a:lnTo>
                  <a:lnTo>
                    <a:pt x="57" y="2361"/>
                  </a:lnTo>
                  <a:lnTo>
                    <a:pt x="65" y="2366"/>
                  </a:lnTo>
                  <a:lnTo>
                    <a:pt x="73" y="2371"/>
                  </a:lnTo>
                  <a:lnTo>
                    <a:pt x="83" y="2373"/>
                  </a:lnTo>
                  <a:lnTo>
                    <a:pt x="92" y="2374"/>
                  </a:lnTo>
                  <a:lnTo>
                    <a:pt x="880" y="2374"/>
                  </a:lnTo>
                  <a:lnTo>
                    <a:pt x="889" y="2373"/>
                  </a:lnTo>
                  <a:lnTo>
                    <a:pt x="899" y="2371"/>
                  </a:lnTo>
                  <a:lnTo>
                    <a:pt x="907" y="2366"/>
                  </a:lnTo>
                  <a:lnTo>
                    <a:pt x="915" y="2361"/>
                  </a:lnTo>
                  <a:lnTo>
                    <a:pt x="922" y="2354"/>
                  </a:lnTo>
                  <a:lnTo>
                    <a:pt x="927" y="2347"/>
                  </a:lnTo>
                  <a:lnTo>
                    <a:pt x="931" y="2338"/>
                  </a:lnTo>
                  <a:lnTo>
                    <a:pt x="934" y="2329"/>
                  </a:lnTo>
                  <a:lnTo>
                    <a:pt x="935" y="2319"/>
                  </a:lnTo>
                  <a:lnTo>
                    <a:pt x="935" y="2301"/>
                  </a:lnTo>
                  <a:lnTo>
                    <a:pt x="605" y="2301"/>
                  </a:lnTo>
                  <a:lnTo>
                    <a:pt x="601" y="2310"/>
                  </a:lnTo>
                  <a:lnTo>
                    <a:pt x="596" y="2320"/>
                  </a:lnTo>
                  <a:lnTo>
                    <a:pt x="589" y="2328"/>
                  </a:lnTo>
                  <a:lnTo>
                    <a:pt x="581" y="2335"/>
                  </a:lnTo>
                  <a:lnTo>
                    <a:pt x="573" y="2340"/>
                  </a:lnTo>
                  <a:lnTo>
                    <a:pt x="563" y="2345"/>
                  </a:lnTo>
                  <a:lnTo>
                    <a:pt x="553" y="2347"/>
                  </a:lnTo>
                  <a:lnTo>
                    <a:pt x="542" y="2348"/>
                  </a:lnTo>
                  <a:lnTo>
                    <a:pt x="430" y="2348"/>
                  </a:lnTo>
                  <a:lnTo>
                    <a:pt x="419" y="2347"/>
                  </a:lnTo>
                  <a:lnTo>
                    <a:pt x="409" y="2345"/>
                  </a:lnTo>
                  <a:lnTo>
                    <a:pt x="399" y="2340"/>
                  </a:lnTo>
                  <a:lnTo>
                    <a:pt x="391" y="2335"/>
                  </a:lnTo>
                  <a:lnTo>
                    <a:pt x="383" y="2328"/>
                  </a:lnTo>
                  <a:lnTo>
                    <a:pt x="376" y="2320"/>
                  </a:lnTo>
                  <a:lnTo>
                    <a:pt x="371" y="2310"/>
                  </a:lnTo>
                  <a:lnTo>
                    <a:pt x="367" y="2301"/>
                  </a:lnTo>
                  <a:lnTo>
                    <a:pt x="37" y="2301"/>
                  </a:lnTo>
                  <a:close/>
                  <a:moveTo>
                    <a:pt x="120" y="1802"/>
                  </a:moveTo>
                  <a:lnTo>
                    <a:pt x="115" y="1803"/>
                  </a:lnTo>
                  <a:lnTo>
                    <a:pt x="110" y="1805"/>
                  </a:lnTo>
                  <a:lnTo>
                    <a:pt x="105" y="1809"/>
                  </a:lnTo>
                  <a:lnTo>
                    <a:pt x="102" y="1813"/>
                  </a:lnTo>
                  <a:lnTo>
                    <a:pt x="99" y="1818"/>
                  </a:lnTo>
                  <a:lnTo>
                    <a:pt x="99" y="1823"/>
                  </a:lnTo>
                  <a:lnTo>
                    <a:pt x="99" y="2263"/>
                  </a:lnTo>
                  <a:lnTo>
                    <a:pt x="383" y="2263"/>
                  </a:lnTo>
                  <a:lnTo>
                    <a:pt x="388" y="2264"/>
                  </a:lnTo>
                  <a:lnTo>
                    <a:pt x="392" y="2265"/>
                  </a:lnTo>
                  <a:lnTo>
                    <a:pt x="396" y="2268"/>
                  </a:lnTo>
                  <a:lnTo>
                    <a:pt x="399" y="2272"/>
                  </a:lnTo>
                  <a:lnTo>
                    <a:pt x="401" y="2277"/>
                  </a:lnTo>
                  <a:lnTo>
                    <a:pt x="402" y="2282"/>
                  </a:lnTo>
                  <a:lnTo>
                    <a:pt x="403" y="2288"/>
                  </a:lnTo>
                  <a:lnTo>
                    <a:pt x="405" y="2294"/>
                  </a:lnTo>
                  <a:lnTo>
                    <a:pt x="408" y="2300"/>
                  </a:lnTo>
                  <a:lnTo>
                    <a:pt x="413" y="2304"/>
                  </a:lnTo>
                  <a:lnTo>
                    <a:pt x="418" y="2308"/>
                  </a:lnTo>
                  <a:lnTo>
                    <a:pt x="424" y="2310"/>
                  </a:lnTo>
                  <a:lnTo>
                    <a:pt x="430" y="2311"/>
                  </a:lnTo>
                  <a:lnTo>
                    <a:pt x="542" y="2311"/>
                  </a:lnTo>
                  <a:lnTo>
                    <a:pt x="548" y="2310"/>
                  </a:lnTo>
                  <a:lnTo>
                    <a:pt x="554" y="2308"/>
                  </a:lnTo>
                  <a:lnTo>
                    <a:pt x="559" y="2304"/>
                  </a:lnTo>
                  <a:lnTo>
                    <a:pt x="564" y="2300"/>
                  </a:lnTo>
                  <a:lnTo>
                    <a:pt x="567" y="2294"/>
                  </a:lnTo>
                  <a:lnTo>
                    <a:pt x="570" y="2288"/>
                  </a:lnTo>
                  <a:lnTo>
                    <a:pt x="570" y="2282"/>
                  </a:lnTo>
                  <a:lnTo>
                    <a:pt x="571" y="2277"/>
                  </a:lnTo>
                  <a:lnTo>
                    <a:pt x="573" y="2272"/>
                  </a:lnTo>
                  <a:lnTo>
                    <a:pt x="576" y="2268"/>
                  </a:lnTo>
                  <a:lnTo>
                    <a:pt x="581" y="2265"/>
                  </a:lnTo>
                  <a:lnTo>
                    <a:pt x="586" y="2263"/>
                  </a:lnTo>
                  <a:lnTo>
                    <a:pt x="588" y="2263"/>
                  </a:lnTo>
                  <a:lnTo>
                    <a:pt x="590" y="2263"/>
                  </a:lnTo>
                  <a:lnTo>
                    <a:pt x="873" y="2263"/>
                  </a:lnTo>
                  <a:lnTo>
                    <a:pt x="873" y="1823"/>
                  </a:lnTo>
                  <a:lnTo>
                    <a:pt x="873" y="1818"/>
                  </a:lnTo>
                  <a:lnTo>
                    <a:pt x="870" y="1813"/>
                  </a:lnTo>
                  <a:lnTo>
                    <a:pt x="867" y="1809"/>
                  </a:lnTo>
                  <a:lnTo>
                    <a:pt x="862" y="1805"/>
                  </a:lnTo>
                  <a:lnTo>
                    <a:pt x="857" y="1803"/>
                  </a:lnTo>
                  <a:lnTo>
                    <a:pt x="852" y="1802"/>
                  </a:lnTo>
                  <a:lnTo>
                    <a:pt x="120" y="1802"/>
                  </a:lnTo>
                  <a:close/>
                  <a:moveTo>
                    <a:pt x="120" y="1760"/>
                  </a:moveTo>
                  <a:lnTo>
                    <a:pt x="852" y="1760"/>
                  </a:lnTo>
                  <a:lnTo>
                    <a:pt x="862" y="1761"/>
                  </a:lnTo>
                  <a:lnTo>
                    <a:pt x="872" y="1764"/>
                  </a:lnTo>
                  <a:lnTo>
                    <a:pt x="881" y="1767"/>
                  </a:lnTo>
                  <a:lnTo>
                    <a:pt x="889" y="1772"/>
                  </a:lnTo>
                  <a:lnTo>
                    <a:pt x="897" y="1779"/>
                  </a:lnTo>
                  <a:lnTo>
                    <a:pt x="903" y="1786"/>
                  </a:lnTo>
                  <a:lnTo>
                    <a:pt x="908" y="1794"/>
                  </a:lnTo>
                  <a:lnTo>
                    <a:pt x="912" y="1804"/>
                  </a:lnTo>
                  <a:lnTo>
                    <a:pt x="914" y="1813"/>
                  </a:lnTo>
                  <a:lnTo>
                    <a:pt x="915" y="1823"/>
                  </a:lnTo>
                  <a:lnTo>
                    <a:pt x="915" y="2263"/>
                  </a:lnTo>
                  <a:lnTo>
                    <a:pt x="954" y="2263"/>
                  </a:lnTo>
                  <a:lnTo>
                    <a:pt x="959" y="2264"/>
                  </a:lnTo>
                  <a:lnTo>
                    <a:pt x="963" y="2266"/>
                  </a:lnTo>
                  <a:lnTo>
                    <a:pt x="967" y="2269"/>
                  </a:lnTo>
                  <a:lnTo>
                    <a:pt x="970" y="2272"/>
                  </a:lnTo>
                  <a:lnTo>
                    <a:pt x="972" y="2277"/>
                  </a:lnTo>
                  <a:lnTo>
                    <a:pt x="973" y="2282"/>
                  </a:lnTo>
                  <a:lnTo>
                    <a:pt x="973" y="2319"/>
                  </a:lnTo>
                  <a:lnTo>
                    <a:pt x="972" y="2331"/>
                  </a:lnTo>
                  <a:lnTo>
                    <a:pt x="969" y="2344"/>
                  </a:lnTo>
                  <a:lnTo>
                    <a:pt x="965" y="2355"/>
                  </a:lnTo>
                  <a:lnTo>
                    <a:pt x="960" y="2366"/>
                  </a:lnTo>
                  <a:lnTo>
                    <a:pt x="953" y="2376"/>
                  </a:lnTo>
                  <a:lnTo>
                    <a:pt x="945" y="2384"/>
                  </a:lnTo>
                  <a:lnTo>
                    <a:pt x="936" y="2392"/>
                  </a:lnTo>
                  <a:lnTo>
                    <a:pt x="927" y="2399"/>
                  </a:lnTo>
                  <a:lnTo>
                    <a:pt x="916" y="2404"/>
                  </a:lnTo>
                  <a:lnTo>
                    <a:pt x="904" y="2408"/>
                  </a:lnTo>
                  <a:lnTo>
                    <a:pt x="892" y="2411"/>
                  </a:lnTo>
                  <a:lnTo>
                    <a:pt x="880" y="2412"/>
                  </a:lnTo>
                  <a:lnTo>
                    <a:pt x="92" y="2412"/>
                  </a:lnTo>
                  <a:lnTo>
                    <a:pt x="80" y="2411"/>
                  </a:lnTo>
                  <a:lnTo>
                    <a:pt x="68" y="2408"/>
                  </a:lnTo>
                  <a:lnTo>
                    <a:pt x="56" y="2404"/>
                  </a:lnTo>
                  <a:lnTo>
                    <a:pt x="46" y="2399"/>
                  </a:lnTo>
                  <a:lnTo>
                    <a:pt x="36" y="2392"/>
                  </a:lnTo>
                  <a:lnTo>
                    <a:pt x="27" y="2384"/>
                  </a:lnTo>
                  <a:lnTo>
                    <a:pt x="19" y="2376"/>
                  </a:lnTo>
                  <a:lnTo>
                    <a:pt x="12" y="2366"/>
                  </a:lnTo>
                  <a:lnTo>
                    <a:pt x="7" y="2355"/>
                  </a:lnTo>
                  <a:lnTo>
                    <a:pt x="3" y="2344"/>
                  </a:lnTo>
                  <a:lnTo>
                    <a:pt x="0" y="2331"/>
                  </a:lnTo>
                  <a:lnTo>
                    <a:pt x="0" y="2319"/>
                  </a:lnTo>
                  <a:lnTo>
                    <a:pt x="0" y="2282"/>
                  </a:lnTo>
                  <a:lnTo>
                    <a:pt x="0" y="2277"/>
                  </a:lnTo>
                  <a:lnTo>
                    <a:pt x="2" y="2272"/>
                  </a:lnTo>
                  <a:lnTo>
                    <a:pt x="5" y="2269"/>
                  </a:lnTo>
                  <a:lnTo>
                    <a:pt x="9" y="2266"/>
                  </a:lnTo>
                  <a:lnTo>
                    <a:pt x="13" y="2264"/>
                  </a:lnTo>
                  <a:lnTo>
                    <a:pt x="18" y="2263"/>
                  </a:lnTo>
                  <a:lnTo>
                    <a:pt x="57" y="2263"/>
                  </a:lnTo>
                  <a:lnTo>
                    <a:pt x="57" y="1823"/>
                  </a:lnTo>
                  <a:lnTo>
                    <a:pt x="58" y="1813"/>
                  </a:lnTo>
                  <a:lnTo>
                    <a:pt x="60" y="1804"/>
                  </a:lnTo>
                  <a:lnTo>
                    <a:pt x="64" y="1794"/>
                  </a:lnTo>
                  <a:lnTo>
                    <a:pt x="69" y="1786"/>
                  </a:lnTo>
                  <a:lnTo>
                    <a:pt x="76" y="1779"/>
                  </a:lnTo>
                  <a:lnTo>
                    <a:pt x="83" y="1772"/>
                  </a:lnTo>
                  <a:lnTo>
                    <a:pt x="91" y="1767"/>
                  </a:lnTo>
                  <a:lnTo>
                    <a:pt x="100" y="1764"/>
                  </a:lnTo>
                  <a:lnTo>
                    <a:pt x="110" y="1761"/>
                  </a:lnTo>
                  <a:lnTo>
                    <a:pt x="120" y="1760"/>
                  </a:lnTo>
                </a:path>
                <a:path w="5494" h="5116">
                  <a:moveTo>
                    <a:pt x="502" y="1965"/>
                  </a:moveTo>
                  <a:lnTo>
                    <a:pt x="508" y="1966"/>
                  </a:lnTo>
                  <a:lnTo>
                    <a:pt x="513" y="1968"/>
                  </a:lnTo>
                  <a:lnTo>
                    <a:pt x="517" y="1971"/>
                  </a:lnTo>
                  <a:lnTo>
                    <a:pt x="521" y="1976"/>
                  </a:lnTo>
                  <a:lnTo>
                    <a:pt x="523" y="1981"/>
                  </a:lnTo>
                  <a:lnTo>
                    <a:pt x="523" y="1986"/>
                  </a:lnTo>
                  <a:lnTo>
                    <a:pt x="523" y="1992"/>
                  </a:lnTo>
                  <a:lnTo>
                    <a:pt x="521" y="1997"/>
                  </a:lnTo>
                  <a:lnTo>
                    <a:pt x="517" y="2001"/>
                  </a:lnTo>
                  <a:lnTo>
                    <a:pt x="386" y="2134"/>
                  </a:lnTo>
                  <a:lnTo>
                    <a:pt x="382" y="2138"/>
                  </a:lnTo>
                  <a:lnTo>
                    <a:pt x="377" y="2140"/>
                  </a:lnTo>
                  <a:lnTo>
                    <a:pt x="371" y="2141"/>
                  </a:lnTo>
                  <a:lnTo>
                    <a:pt x="366" y="2140"/>
                  </a:lnTo>
                  <a:lnTo>
                    <a:pt x="361" y="2138"/>
                  </a:lnTo>
                  <a:lnTo>
                    <a:pt x="357" y="2134"/>
                  </a:lnTo>
                  <a:lnTo>
                    <a:pt x="354" y="2130"/>
                  </a:lnTo>
                  <a:lnTo>
                    <a:pt x="352" y="2125"/>
                  </a:lnTo>
                  <a:lnTo>
                    <a:pt x="350" y="2119"/>
                  </a:lnTo>
                  <a:lnTo>
                    <a:pt x="352" y="2114"/>
                  </a:lnTo>
                  <a:lnTo>
                    <a:pt x="354" y="2109"/>
                  </a:lnTo>
                  <a:lnTo>
                    <a:pt x="357" y="2105"/>
                  </a:lnTo>
                  <a:lnTo>
                    <a:pt x="488" y="1971"/>
                  </a:lnTo>
                  <a:lnTo>
                    <a:pt x="492" y="1968"/>
                  </a:lnTo>
                  <a:lnTo>
                    <a:pt x="497" y="1966"/>
                  </a:lnTo>
                  <a:lnTo>
                    <a:pt x="502" y="1965"/>
                  </a:lnTo>
                </a:path>
                <a:path w="5494" h="5116">
                  <a:moveTo>
                    <a:pt x="580" y="2042"/>
                  </a:moveTo>
                  <a:lnTo>
                    <a:pt x="585" y="2043"/>
                  </a:lnTo>
                  <a:lnTo>
                    <a:pt x="590" y="2045"/>
                  </a:lnTo>
                  <a:lnTo>
                    <a:pt x="594" y="2048"/>
                  </a:lnTo>
                  <a:lnTo>
                    <a:pt x="598" y="2053"/>
                  </a:lnTo>
                  <a:lnTo>
                    <a:pt x="599" y="2058"/>
                  </a:lnTo>
                  <a:lnTo>
                    <a:pt x="600" y="2064"/>
                  </a:lnTo>
                  <a:lnTo>
                    <a:pt x="599" y="2069"/>
                  </a:lnTo>
                  <a:lnTo>
                    <a:pt x="598" y="2074"/>
                  </a:lnTo>
                  <a:lnTo>
                    <a:pt x="594" y="2079"/>
                  </a:lnTo>
                  <a:lnTo>
                    <a:pt x="542" y="2132"/>
                  </a:lnTo>
                  <a:lnTo>
                    <a:pt x="538" y="2135"/>
                  </a:lnTo>
                  <a:lnTo>
                    <a:pt x="533" y="2137"/>
                  </a:lnTo>
                  <a:lnTo>
                    <a:pt x="528" y="2138"/>
                  </a:lnTo>
                  <a:lnTo>
                    <a:pt x="523" y="2137"/>
                  </a:lnTo>
                  <a:lnTo>
                    <a:pt x="518" y="2135"/>
                  </a:lnTo>
                  <a:lnTo>
                    <a:pt x="513" y="2132"/>
                  </a:lnTo>
                  <a:lnTo>
                    <a:pt x="510" y="2127"/>
                  </a:lnTo>
                  <a:lnTo>
                    <a:pt x="508" y="2122"/>
                  </a:lnTo>
                  <a:lnTo>
                    <a:pt x="507" y="2117"/>
                  </a:lnTo>
                  <a:lnTo>
                    <a:pt x="508" y="2111"/>
                  </a:lnTo>
                  <a:lnTo>
                    <a:pt x="510" y="2106"/>
                  </a:lnTo>
                  <a:lnTo>
                    <a:pt x="513" y="2102"/>
                  </a:lnTo>
                  <a:lnTo>
                    <a:pt x="565" y="2048"/>
                  </a:lnTo>
                  <a:lnTo>
                    <a:pt x="569" y="2045"/>
                  </a:lnTo>
                  <a:lnTo>
                    <a:pt x="574" y="2043"/>
                  </a:lnTo>
                  <a:lnTo>
                    <a:pt x="580" y="2042"/>
                  </a:lnTo>
                </a:path>
                <a:path w="5494" h="5116">
                  <a:moveTo>
                    <a:pt x="1009" y="4272"/>
                  </a:moveTo>
                  <a:lnTo>
                    <a:pt x="1002" y="4273"/>
                  </a:lnTo>
                  <a:lnTo>
                    <a:pt x="994" y="4276"/>
                  </a:lnTo>
                  <a:lnTo>
                    <a:pt x="988" y="4280"/>
                  </a:lnTo>
                  <a:lnTo>
                    <a:pt x="983" y="4285"/>
                  </a:lnTo>
                  <a:lnTo>
                    <a:pt x="979" y="4292"/>
                  </a:lnTo>
                  <a:lnTo>
                    <a:pt x="976" y="4299"/>
                  </a:lnTo>
                  <a:lnTo>
                    <a:pt x="975" y="4306"/>
                  </a:lnTo>
                  <a:lnTo>
                    <a:pt x="975" y="4781"/>
                  </a:lnTo>
                  <a:lnTo>
                    <a:pt x="976" y="4789"/>
                  </a:lnTo>
                  <a:lnTo>
                    <a:pt x="979" y="4796"/>
                  </a:lnTo>
                  <a:lnTo>
                    <a:pt x="983" y="4803"/>
                  </a:lnTo>
                  <a:lnTo>
                    <a:pt x="988" y="4808"/>
                  </a:lnTo>
                  <a:lnTo>
                    <a:pt x="994" y="4812"/>
                  </a:lnTo>
                  <a:lnTo>
                    <a:pt x="1002" y="4815"/>
                  </a:lnTo>
                  <a:lnTo>
                    <a:pt x="1009" y="4815"/>
                  </a:lnTo>
                  <a:lnTo>
                    <a:pt x="1078" y="4815"/>
                  </a:lnTo>
                  <a:lnTo>
                    <a:pt x="1084" y="4816"/>
                  </a:lnTo>
                  <a:lnTo>
                    <a:pt x="1089" y="4818"/>
                  </a:lnTo>
                  <a:lnTo>
                    <a:pt x="1093" y="4821"/>
                  </a:lnTo>
                  <a:lnTo>
                    <a:pt x="1097" y="4825"/>
                  </a:lnTo>
                  <a:lnTo>
                    <a:pt x="1099" y="4830"/>
                  </a:lnTo>
                  <a:lnTo>
                    <a:pt x="1101" y="4836"/>
                  </a:lnTo>
                  <a:lnTo>
                    <a:pt x="1101" y="4837"/>
                  </a:lnTo>
                  <a:lnTo>
                    <a:pt x="1101" y="4838"/>
                  </a:lnTo>
                  <a:lnTo>
                    <a:pt x="1101" y="5001"/>
                  </a:lnTo>
                  <a:lnTo>
                    <a:pt x="1280" y="4822"/>
                  </a:lnTo>
                  <a:lnTo>
                    <a:pt x="1280" y="4821"/>
                  </a:lnTo>
                  <a:lnTo>
                    <a:pt x="1281" y="4821"/>
                  </a:lnTo>
                  <a:lnTo>
                    <a:pt x="1285" y="4818"/>
                  </a:lnTo>
                  <a:lnTo>
                    <a:pt x="1290" y="4816"/>
                  </a:lnTo>
                  <a:lnTo>
                    <a:pt x="1296" y="4815"/>
                  </a:lnTo>
                  <a:lnTo>
                    <a:pt x="1821" y="4815"/>
                  </a:lnTo>
                  <a:lnTo>
                    <a:pt x="1829" y="4815"/>
                  </a:lnTo>
                  <a:lnTo>
                    <a:pt x="1836" y="4812"/>
                  </a:lnTo>
                  <a:lnTo>
                    <a:pt x="1843" y="4808"/>
                  </a:lnTo>
                  <a:lnTo>
                    <a:pt x="1848" y="4803"/>
                  </a:lnTo>
                  <a:lnTo>
                    <a:pt x="1852" y="4796"/>
                  </a:lnTo>
                  <a:lnTo>
                    <a:pt x="1854" y="4789"/>
                  </a:lnTo>
                  <a:lnTo>
                    <a:pt x="1856" y="4781"/>
                  </a:lnTo>
                  <a:lnTo>
                    <a:pt x="1856" y="4306"/>
                  </a:lnTo>
                  <a:lnTo>
                    <a:pt x="1854" y="4299"/>
                  </a:lnTo>
                  <a:lnTo>
                    <a:pt x="1852" y="4292"/>
                  </a:lnTo>
                  <a:lnTo>
                    <a:pt x="1848" y="4285"/>
                  </a:lnTo>
                  <a:lnTo>
                    <a:pt x="1843" y="4280"/>
                  </a:lnTo>
                  <a:lnTo>
                    <a:pt x="1836" y="4276"/>
                  </a:lnTo>
                  <a:lnTo>
                    <a:pt x="1829" y="4273"/>
                  </a:lnTo>
                  <a:lnTo>
                    <a:pt x="1821" y="4272"/>
                  </a:lnTo>
                  <a:lnTo>
                    <a:pt x="1009" y="4272"/>
                  </a:lnTo>
                  <a:close/>
                  <a:moveTo>
                    <a:pt x="1009" y="4228"/>
                  </a:moveTo>
                  <a:lnTo>
                    <a:pt x="1821" y="4228"/>
                  </a:lnTo>
                  <a:lnTo>
                    <a:pt x="1833" y="4228"/>
                  </a:lnTo>
                  <a:lnTo>
                    <a:pt x="1844" y="4231"/>
                  </a:lnTo>
                  <a:lnTo>
                    <a:pt x="1854" y="4235"/>
                  </a:lnTo>
                  <a:lnTo>
                    <a:pt x="1864" y="4240"/>
                  </a:lnTo>
                  <a:lnTo>
                    <a:pt x="1873" y="4247"/>
                  </a:lnTo>
                  <a:lnTo>
                    <a:pt x="1881" y="4255"/>
                  </a:lnTo>
                  <a:lnTo>
                    <a:pt x="1888" y="4264"/>
                  </a:lnTo>
                  <a:lnTo>
                    <a:pt x="1893" y="4273"/>
                  </a:lnTo>
                  <a:lnTo>
                    <a:pt x="1897" y="4284"/>
                  </a:lnTo>
                  <a:lnTo>
                    <a:pt x="1900" y="4295"/>
                  </a:lnTo>
                  <a:lnTo>
                    <a:pt x="1900" y="4306"/>
                  </a:lnTo>
                  <a:lnTo>
                    <a:pt x="1900" y="4781"/>
                  </a:lnTo>
                  <a:lnTo>
                    <a:pt x="1900" y="4793"/>
                  </a:lnTo>
                  <a:lnTo>
                    <a:pt x="1897" y="4804"/>
                  </a:lnTo>
                  <a:lnTo>
                    <a:pt x="1893" y="4815"/>
                  </a:lnTo>
                  <a:lnTo>
                    <a:pt x="1888" y="4824"/>
                  </a:lnTo>
                  <a:lnTo>
                    <a:pt x="1881" y="4833"/>
                  </a:lnTo>
                  <a:lnTo>
                    <a:pt x="1873" y="4841"/>
                  </a:lnTo>
                  <a:lnTo>
                    <a:pt x="1864" y="4848"/>
                  </a:lnTo>
                  <a:lnTo>
                    <a:pt x="1854" y="4853"/>
                  </a:lnTo>
                  <a:lnTo>
                    <a:pt x="1844" y="4857"/>
                  </a:lnTo>
                  <a:lnTo>
                    <a:pt x="1833" y="4859"/>
                  </a:lnTo>
                  <a:lnTo>
                    <a:pt x="1821" y="4860"/>
                  </a:lnTo>
                  <a:lnTo>
                    <a:pt x="1305" y="4860"/>
                  </a:lnTo>
                  <a:lnTo>
                    <a:pt x="1094" y="5072"/>
                  </a:lnTo>
                  <a:lnTo>
                    <a:pt x="1089" y="5075"/>
                  </a:lnTo>
                  <a:lnTo>
                    <a:pt x="1084" y="5078"/>
                  </a:lnTo>
                  <a:lnTo>
                    <a:pt x="1078" y="5078"/>
                  </a:lnTo>
                  <a:lnTo>
                    <a:pt x="1074" y="5078"/>
                  </a:lnTo>
                  <a:lnTo>
                    <a:pt x="1069" y="5076"/>
                  </a:lnTo>
                  <a:lnTo>
                    <a:pt x="1065" y="5074"/>
                  </a:lnTo>
                  <a:lnTo>
                    <a:pt x="1061" y="5070"/>
                  </a:lnTo>
                  <a:lnTo>
                    <a:pt x="1058" y="5066"/>
                  </a:lnTo>
                  <a:lnTo>
                    <a:pt x="1056" y="5061"/>
                  </a:lnTo>
                  <a:lnTo>
                    <a:pt x="1056" y="5056"/>
                  </a:lnTo>
                  <a:lnTo>
                    <a:pt x="1056" y="4860"/>
                  </a:lnTo>
                  <a:lnTo>
                    <a:pt x="1009" y="4860"/>
                  </a:lnTo>
                  <a:lnTo>
                    <a:pt x="997" y="4859"/>
                  </a:lnTo>
                  <a:lnTo>
                    <a:pt x="986" y="4857"/>
                  </a:lnTo>
                  <a:lnTo>
                    <a:pt x="976" y="4853"/>
                  </a:lnTo>
                  <a:lnTo>
                    <a:pt x="966" y="4848"/>
                  </a:lnTo>
                  <a:lnTo>
                    <a:pt x="957" y="4841"/>
                  </a:lnTo>
                  <a:lnTo>
                    <a:pt x="950" y="4833"/>
                  </a:lnTo>
                  <a:lnTo>
                    <a:pt x="943" y="4824"/>
                  </a:lnTo>
                  <a:lnTo>
                    <a:pt x="938" y="4815"/>
                  </a:lnTo>
                  <a:lnTo>
                    <a:pt x="933" y="4804"/>
                  </a:lnTo>
                  <a:lnTo>
                    <a:pt x="931" y="4793"/>
                  </a:lnTo>
                  <a:lnTo>
                    <a:pt x="930" y="4781"/>
                  </a:lnTo>
                  <a:lnTo>
                    <a:pt x="930" y="4306"/>
                  </a:lnTo>
                  <a:lnTo>
                    <a:pt x="931" y="4295"/>
                  </a:lnTo>
                  <a:lnTo>
                    <a:pt x="933" y="4284"/>
                  </a:lnTo>
                  <a:lnTo>
                    <a:pt x="938" y="4273"/>
                  </a:lnTo>
                  <a:lnTo>
                    <a:pt x="943" y="4264"/>
                  </a:lnTo>
                  <a:lnTo>
                    <a:pt x="950" y="4255"/>
                  </a:lnTo>
                  <a:lnTo>
                    <a:pt x="957" y="4247"/>
                  </a:lnTo>
                  <a:lnTo>
                    <a:pt x="966" y="4240"/>
                  </a:lnTo>
                  <a:lnTo>
                    <a:pt x="976" y="4235"/>
                  </a:lnTo>
                  <a:lnTo>
                    <a:pt x="986" y="4231"/>
                  </a:lnTo>
                  <a:lnTo>
                    <a:pt x="997" y="4228"/>
                  </a:lnTo>
                  <a:lnTo>
                    <a:pt x="1009" y="4228"/>
                  </a:lnTo>
                </a:path>
                <a:path w="5494" h="5116">
                  <a:moveTo>
                    <a:pt x="1128" y="4392"/>
                  </a:moveTo>
                  <a:lnTo>
                    <a:pt x="1261" y="4392"/>
                  </a:lnTo>
                  <a:lnTo>
                    <a:pt x="1267" y="4393"/>
                  </a:lnTo>
                  <a:lnTo>
                    <a:pt x="1272" y="4396"/>
                  </a:lnTo>
                  <a:lnTo>
                    <a:pt x="1277" y="4399"/>
                  </a:lnTo>
                  <a:lnTo>
                    <a:pt x="1281" y="4404"/>
                  </a:lnTo>
                  <a:lnTo>
                    <a:pt x="1283" y="4409"/>
                  </a:lnTo>
                  <a:lnTo>
                    <a:pt x="1284" y="4415"/>
                  </a:lnTo>
                  <a:lnTo>
                    <a:pt x="1283" y="4421"/>
                  </a:lnTo>
                  <a:lnTo>
                    <a:pt x="1281" y="4426"/>
                  </a:lnTo>
                  <a:lnTo>
                    <a:pt x="1277" y="4431"/>
                  </a:lnTo>
                  <a:lnTo>
                    <a:pt x="1272" y="4434"/>
                  </a:lnTo>
                  <a:lnTo>
                    <a:pt x="1267" y="4437"/>
                  </a:lnTo>
                  <a:lnTo>
                    <a:pt x="1261" y="4438"/>
                  </a:lnTo>
                  <a:lnTo>
                    <a:pt x="1128" y="4438"/>
                  </a:lnTo>
                  <a:lnTo>
                    <a:pt x="1122" y="4437"/>
                  </a:lnTo>
                  <a:lnTo>
                    <a:pt x="1117" y="4434"/>
                  </a:lnTo>
                  <a:lnTo>
                    <a:pt x="1113" y="4431"/>
                  </a:lnTo>
                  <a:lnTo>
                    <a:pt x="1109" y="4426"/>
                  </a:lnTo>
                  <a:lnTo>
                    <a:pt x="1107" y="4421"/>
                  </a:lnTo>
                  <a:lnTo>
                    <a:pt x="1106" y="4415"/>
                  </a:lnTo>
                  <a:lnTo>
                    <a:pt x="1107" y="4409"/>
                  </a:lnTo>
                  <a:lnTo>
                    <a:pt x="1109" y="4404"/>
                  </a:lnTo>
                  <a:lnTo>
                    <a:pt x="1113" y="4399"/>
                  </a:lnTo>
                  <a:lnTo>
                    <a:pt x="1117" y="4396"/>
                  </a:lnTo>
                  <a:lnTo>
                    <a:pt x="1122" y="4393"/>
                  </a:lnTo>
                  <a:lnTo>
                    <a:pt x="1128" y="4392"/>
                  </a:lnTo>
                </a:path>
                <a:path w="5494" h="5116">
                  <a:moveTo>
                    <a:pt x="1128" y="4520"/>
                  </a:moveTo>
                  <a:lnTo>
                    <a:pt x="1495" y="4520"/>
                  </a:lnTo>
                  <a:lnTo>
                    <a:pt x="1501" y="4521"/>
                  </a:lnTo>
                  <a:lnTo>
                    <a:pt x="1506" y="4523"/>
                  </a:lnTo>
                  <a:lnTo>
                    <a:pt x="1511" y="4526"/>
                  </a:lnTo>
                  <a:lnTo>
                    <a:pt x="1514" y="4531"/>
                  </a:lnTo>
                  <a:lnTo>
                    <a:pt x="1517" y="4537"/>
                  </a:lnTo>
                  <a:lnTo>
                    <a:pt x="1518" y="4543"/>
                  </a:lnTo>
                  <a:lnTo>
                    <a:pt x="1517" y="4549"/>
                  </a:lnTo>
                  <a:lnTo>
                    <a:pt x="1514" y="4554"/>
                  </a:lnTo>
                  <a:lnTo>
                    <a:pt x="1511" y="4559"/>
                  </a:lnTo>
                  <a:lnTo>
                    <a:pt x="1506" y="4562"/>
                  </a:lnTo>
                  <a:lnTo>
                    <a:pt x="1501" y="4565"/>
                  </a:lnTo>
                  <a:lnTo>
                    <a:pt x="1495" y="4565"/>
                  </a:lnTo>
                  <a:lnTo>
                    <a:pt x="1128" y="4565"/>
                  </a:lnTo>
                  <a:lnTo>
                    <a:pt x="1122" y="4565"/>
                  </a:lnTo>
                  <a:lnTo>
                    <a:pt x="1117" y="4562"/>
                  </a:lnTo>
                  <a:lnTo>
                    <a:pt x="1112" y="4559"/>
                  </a:lnTo>
                  <a:lnTo>
                    <a:pt x="1109" y="4554"/>
                  </a:lnTo>
                  <a:lnTo>
                    <a:pt x="1107" y="4549"/>
                  </a:lnTo>
                  <a:lnTo>
                    <a:pt x="1106" y="4543"/>
                  </a:lnTo>
                  <a:lnTo>
                    <a:pt x="1107" y="4537"/>
                  </a:lnTo>
                  <a:lnTo>
                    <a:pt x="1109" y="4531"/>
                  </a:lnTo>
                  <a:lnTo>
                    <a:pt x="1112" y="4526"/>
                  </a:lnTo>
                  <a:lnTo>
                    <a:pt x="1117" y="4523"/>
                  </a:lnTo>
                  <a:lnTo>
                    <a:pt x="1122" y="4521"/>
                  </a:lnTo>
                  <a:lnTo>
                    <a:pt x="1128" y="4520"/>
                  </a:lnTo>
                </a:path>
                <a:path w="5494" h="5116">
                  <a:moveTo>
                    <a:pt x="1391" y="4392"/>
                  </a:moveTo>
                  <a:lnTo>
                    <a:pt x="1702" y="4392"/>
                  </a:lnTo>
                  <a:lnTo>
                    <a:pt x="1708" y="4393"/>
                  </a:lnTo>
                  <a:lnTo>
                    <a:pt x="1714" y="4396"/>
                  </a:lnTo>
                  <a:lnTo>
                    <a:pt x="1718" y="4399"/>
                  </a:lnTo>
                  <a:lnTo>
                    <a:pt x="1722" y="4404"/>
                  </a:lnTo>
                  <a:lnTo>
                    <a:pt x="1724" y="4409"/>
                  </a:lnTo>
                  <a:lnTo>
                    <a:pt x="1725" y="4415"/>
                  </a:lnTo>
                  <a:lnTo>
                    <a:pt x="1724" y="4421"/>
                  </a:lnTo>
                  <a:lnTo>
                    <a:pt x="1722" y="4426"/>
                  </a:lnTo>
                  <a:lnTo>
                    <a:pt x="1718" y="4431"/>
                  </a:lnTo>
                  <a:lnTo>
                    <a:pt x="1714" y="4434"/>
                  </a:lnTo>
                  <a:lnTo>
                    <a:pt x="1708" y="4437"/>
                  </a:lnTo>
                  <a:lnTo>
                    <a:pt x="1702" y="4438"/>
                  </a:lnTo>
                  <a:lnTo>
                    <a:pt x="1391" y="4438"/>
                  </a:lnTo>
                  <a:lnTo>
                    <a:pt x="1385" y="4437"/>
                  </a:lnTo>
                  <a:lnTo>
                    <a:pt x="1380" y="4434"/>
                  </a:lnTo>
                  <a:lnTo>
                    <a:pt x="1375" y="4431"/>
                  </a:lnTo>
                  <a:lnTo>
                    <a:pt x="1372" y="4426"/>
                  </a:lnTo>
                  <a:lnTo>
                    <a:pt x="1370" y="4421"/>
                  </a:lnTo>
                  <a:lnTo>
                    <a:pt x="1369" y="4415"/>
                  </a:lnTo>
                  <a:lnTo>
                    <a:pt x="1370" y="4409"/>
                  </a:lnTo>
                  <a:lnTo>
                    <a:pt x="1372" y="4404"/>
                  </a:lnTo>
                  <a:lnTo>
                    <a:pt x="1375" y="4399"/>
                  </a:lnTo>
                  <a:lnTo>
                    <a:pt x="1380" y="4396"/>
                  </a:lnTo>
                  <a:lnTo>
                    <a:pt x="1385" y="4393"/>
                  </a:lnTo>
                  <a:lnTo>
                    <a:pt x="1391" y="4392"/>
                  </a:lnTo>
                </a:path>
                <a:path w="5494" h="5116">
                  <a:moveTo>
                    <a:pt x="1620" y="4520"/>
                  </a:moveTo>
                  <a:lnTo>
                    <a:pt x="1702" y="4520"/>
                  </a:lnTo>
                  <a:lnTo>
                    <a:pt x="1708" y="4521"/>
                  </a:lnTo>
                  <a:lnTo>
                    <a:pt x="1714" y="4523"/>
                  </a:lnTo>
                  <a:lnTo>
                    <a:pt x="1718" y="4526"/>
                  </a:lnTo>
                  <a:lnTo>
                    <a:pt x="1722" y="4531"/>
                  </a:lnTo>
                  <a:lnTo>
                    <a:pt x="1724" y="4537"/>
                  </a:lnTo>
                  <a:lnTo>
                    <a:pt x="1725" y="4543"/>
                  </a:lnTo>
                  <a:lnTo>
                    <a:pt x="1724" y="4549"/>
                  </a:lnTo>
                  <a:lnTo>
                    <a:pt x="1722" y="4554"/>
                  </a:lnTo>
                  <a:lnTo>
                    <a:pt x="1718" y="4559"/>
                  </a:lnTo>
                  <a:lnTo>
                    <a:pt x="1714" y="4562"/>
                  </a:lnTo>
                  <a:lnTo>
                    <a:pt x="1708" y="4565"/>
                  </a:lnTo>
                  <a:lnTo>
                    <a:pt x="1702" y="4565"/>
                  </a:lnTo>
                  <a:lnTo>
                    <a:pt x="1620" y="4565"/>
                  </a:lnTo>
                  <a:lnTo>
                    <a:pt x="1614" y="4565"/>
                  </a:lnTo>
                  <a:lnTo>
                    <a:pt x="1609" y="4562"/>
                  </a:lnTo>
                  <a:lnTo>
                    <a:pt x="1604" y="4559"/>
                  </a:lnTo>
                  <a:lnTo>
                    <a:pt x="1601" y="4554"/>
                  </a:lnTo>
                  <a:lnTo>
                    <a:pt x="1598" y="4549"/>
                  </a:lnTo>
                  <a:lnTo>
                    <a:pt x="1597" y="4543"/>
                  </a:lnTo>
                  <a:lnTo>
                    <a:pt x="1598" y="4537"/>
                  </a:lnTo>
                  <a:lnTo>
                    <a:pt x="1601" y="4531"/>
                  </a:lnTo>
                  <a:lnTo>
                    <a:pt x="1604" y="4526"/>
                  </a:lnTo>
                  <a:lnTo>
                    <a:pt x="1609" y="4523"/>
                  </a:lnTo>
                  <a:lnTo>
                    <a:pt x="1614" y="4521"/>
                  </a:lnTo>
                  <a:lnTo>
                    <a:pt x="1620" y="4520"/>
                  </a:lnTo>
                </a:path>
                <a:path w="5494" h="5116">
                  <a:moveTo>
                    <a:pt x="1128" y="4650"/>
                  </a:moveTo>
                  <a:lnTo>
                    <a:pt x="1333" y="4650"/>
                  </a:lnTo>
                  <a:lnTo>
                    <a:pt x="1339" y="4651"/>
                  </a:lnTo>
                  <a:lnTo>
                    <a:pt x="1344" y="4654"/>
                  </a:lnTo>
                  <a:lnTo>
                    <a:pt x="1349" y="4657"/>
                  </a:lnTo>
                  <a:lnTo>
                    <a:pt x="1352" y="4662"/>
                  </a:lnTo>
                  <a:lnTo>
                    <a:pt x="1355" y="4667"/>
                  </a:lnTo>
                  <a:lnTo>
                    <a:pt x="1355" y="4673"/>
                  </a:lnTo>
                  <a:lnTo>
                    <a:pt x="1355" y="4679"/>
                  </a:lnTo>
                  <a:lnTo>
                    <a:pt x="1352" y="4684"/>
                  </a:lnTo>
                  <a:lnTo>
                    <a:pt x="1349" y="4689"/>
                  </a:lnTo>
                  <a:lnTo>
                    <a:pt x="1344" y="4692"/>
                  </a:lnTo>
                  <a:lnTo>
                    <a:pt x="1339" y="4695"/>
                  </a:lnTo>
                  <a:lnTo>
                    <a:pt x="1333" y="4695"/>
                  </a:lnTo>
                  <a:lnTo>
                    <a:pt x="1128" y="4695"/>
                  </a:lnTo>
                  <a:lnTo>
                    <a:pt x="1122" y="4695"/>
                  </a:lnTo>
                  <a:lnTo>
                    <a:pt x="1117" y="4692"/>
                  </a:lnTo>
                  <a:lnTo>
                    <a:pt x="1112" y="4689"/>
                  </a:lnTo>
                  <a:lnTo>
                    <a:pt x="1109" y="4684"/>
                  </a:lnTo>
                  <a:lnTo>
                    <a:pt x="1107" y="4679"/>
                  </a:lnTo>
                  <a:lnTo>
                    <a:pt x="1106" y="4673"/>
                  </a:lnTo>
                  <a:lnTo>
                    <a:pt x="1107" y="4667"/>
                  </a:lnTo>
                  <a:lnTo>
                    <a:pt x="1109" y="4662"/>
                  </a:lnTo>
                  <a:lnTo>
                    <a:pt x="1112" y="4657"/>
                  </a:lnTo>
                  <a:lnTo>
                    <a:pt x="1117" y="4654"/>
                  </a:lnTo>
                  <a:lnTo>
                    <a:pt x="1122" y="4651"/>
                  </a:lnTo>
                  <a:lnTo>
                    <a:pt x="1128" y="4650"/>
                  </a:lnTo>
                </a:path>
                <a:path w="5494" h="5116">
                  <a:moveTo>
                    <a:pt x="1452" y="4650"/>
                  </a:moveTo>
                  <a:lnTo>
                    <a:pt x="1702" y="4650"/>
                  </a:lnTo>
                  <a:lnTo>
                    <a:pt x="1708" y="4651"/>
                  </a:lnTo>
                  <a:lnTo>
                    <a:pt x="1714" y="4654"/>
                  </a:lnTo>
                  <a:lnTo>
                    <a:pt x="1718" y="4657"/>
                  </a:lnTo>
                  <a:lnTo>
                    <a:pt x="1722" y="4662"/>
                  </a:lnTo>
                  <a:lnTo>
                    <a:pt x="1724" y="4667"/>
                  </a:lnTo>
                  <a:lnTo>
                    <a:pt x="1725" y="4673"/>
                  </a:lnTo>
                  <a:lnTo>
                    <a:pt x="1724" y="4679"/>
                  </a:lnTo>
                  <a:lnTo>
                    <a:pt x="1722" y="4684"/>
                  </a:lnTo>
                  <a:lnTo>
                    <a:pt x="1718" y="4689"/>
                  </a:lnTo>
                  <a:lnTo>
                    <a:pt x="1714" y="4692"/>
                  </a:lnTo>
                  <a:lnTo>
                    <a:pt x="1708" y="4695"/>
                  </a:lnTo>
                  <a:lnTo>
                    <a:pt x="1702" y="4695"/>
                  </a:lnTo>
                  <a:lnTo>
                    <a:pt x="1452" y="4695"/>
                  </a:lnTo>
                  <a:lnTo>
                    <a:pt x="1446" y="4695"/>
                  </a:lnTo>
                  <a:lnTo>
                    <a:pt x="1441" y="4692"/>
                  </a:lnTo>
                  <a:lnTo>
                    <a:pt x="1437" y="4689"/>
                  </a:lnTo>
                  <a:lnTo>
                    <a:pt x="1433" y="4684"/>
                  </a:lnTo>
                  <a:lnTo>
                    <a:pt x="1431" y="4679"/>
                  </a:lnTo>
                  <a:lnTo>
                    <a:pt x="1430" y="4673"/>
                  </a:lnTo>
                  <a:lnTo>
                    <a:pt x="1431" y="4667"/>
                  </a:lnTo>
                  <a:lnTo>
                    <a:pt x="1433" y="4662"/>
                  </a:lnTo>
                  <a:lnTo>
                    <a:pt x="1437" y="4657"/>
                  </a:lnTo>
                  <a:lnTo>
                    <a:pt x="1441" y="4654"/>
                  </a:lnTo>
                  <a:lnTo>
                    <a:pt x="1446" y="4651"/>
                  </a:lnTo>
                  <a:lnTo>
                    <a:pt x="1452" y="4650"/>
                  </a:lnTo>
                </a:path>
                <a:path w="5494" h="5116">
                  <a:moveTo>
                    <a:pt x="2710" y="0"/>
                  </a:moveTo>
                  <a:lnTo>
                    <a:pt x="2732" y="1"/>
                  </a:lnTo>
                  <a:lnTo>
                    <a:pt x="2753" y="3"/>
                  </a:lnTo>
                  <a:lnTo>
                    <a:pt x="2775" y="7"/>
                  </a:lnTo>
                  <a:lnTo>
                    <a:pt x="2795" y="13"/>
                  </a:lnTo>
                  <a:lnTo>
                    <a:pt x="2814" y="21"/>
                  </a:lnTo>
                  <a:lnTo>
                    <a:pt x="2833" y="29"/>
                  </a:lnTo>
                  <a:lnTo>
                    <a:pt x="2851" y="40"/>
                  </a:lnTo>
                  <a:lnTo>
                    <a:pt x="2869" y="51"/>
                  </a:lnTo>
                  <a:lnTo>
                    <a:pt x="2885" y="64"/>
                  </a:lnTo>
                  <a:lnTo>
                    <a:pt x="2900" y="78"/>
                  </a:lnTo>
                  <a:lnTo>
                    <a:pt x="2914" y="93"/>
                  </a:lnTo>
                  <a:lnTo>
                    <a:pt x="2927" y="109"/>
                  </a:lnTo>
                  <a:lnTo>
                    <a:pt x="2939" y="127"/>
                  </a:lnTo>
                  <a:lnTo>
                    <a:pt x="2949" y="145"/>
                  </a:lnTo>
                  <a:lnTo>
                    <a:pt x="2958" y="164"/>
                  </a:lnTo>
                  <a:lnTo>
                    <a:pt x="2966" y="183"/>
                  </a:lnTo>
                  <a:lnTo>
                    <a:pt x="2972" y="204"/>
                  </a:lnTo>
                  <a:lnTo>
                    <a:pt x="2977" y="224"/>
                  </a:lnTo>
                  <a:lnTo>
                    <a:pt x="2979" y="246"/>
                  </a:lnTo>
                  <a:lnTo>
                    <a:pt x="2980" y="268"/>
                  </a:lnTo>
                  <a:lnTo>
                    <a:pt x="3000" y="269"/>
                  </a:lnTo>
                  <a:lnTo>
                    <a:pt x="3019" y="272"/>
                  </a:lnTo>
                  <a:lnTo>
                    <a:pt x="3037" y="277"/>
                  </a:lnTo>
                  <a:lnTo>
                    <a:pt x="3055" y="283"/>
                  </a:lnTo>
                  <a:lnTo>
                    <a:pt x="3071" y="291"/>
                  </a:lnTo>
                  <a:lnTo>
                    <a:pt x="3087" y="300"/>
                  </a:lnTo>
                  <a:lnTo>
                    <a:pt x="3102" y="311"/>
                  </a:lnTo>
                  <a:lnTo>
                    <a:pt x="3116" y="323"/>
                  </a:lnTo>
                  <a:lnTo>
                    <a:pt x="3128" y="336"/>
                  </a:lnTo>
                  <a:lnTo>
                    <a:pt x="3140" y="350"/>
                  </a:lnTo>
                  <a:lnTo>
                    <a:pt x="3150" y="365"/>
                  </a:lnTo>
                  <a:lnTo>
                    <a:pt x="3160" y="381"/>
                  </a:lnTo>
                  <a:lnTo>
                    <a:pt x="3167" y="398"/>
                  </a:lnTo>
                  <a:lnTo>
                    <a:pt x="3173" y="416"/>
                  </a:lnTo>
                  <a:lnTo>
                    <a:pt x="3177" y="434"/>
                  </a:lnTo>
                  <a:lnTo>
                    <a:pt x="3180" y="453"/>
                  </a:lnTo>
                  <a:lnTo>
                    <a:pt x="3181" y="473"/>
                  </a:lnTo>
                  <a:lnTo>
                    <a:pt x="3180" y="492"/>
                  </a:lnTo>
                  <a:lnTo>
                    <a:pt x="3177" y="512"/>
                  </a:lnTo>
                  <a:lnTo>
                    <a:pt x="3173" y="530"/>
                  </a:lnTo>
                  <a:lnTo>
                    <a:pt x="3167" y="548"/>
                  </a:lnTo>
                  <a:lnTo>
                    <a:pt x="3159" y="565"/>
                  </a:lnTo>
                  <a:lnTo>
                    <a:pt x="3150" y="581"/>
                  </a:lnTo>
                  <a:lnTo>
                    <a:pt x="3139" y="597"/>
                  </a:lnTo>
                  <a:lnTo>
                    <a:pt x="3128" y="611"/>
                  </a:lnTo>
                  <a:lnTo>
                    <a:pt x="3115" y="624"/>
                  </a:lnTo>
                  <a:lnTo>
                    <a:pt x="3101" y="636"/>
                  </a:lnTo>
                  <a:lnTo>
                    <a:pt x="3085" y="646"/>
                  </a:lnTo>
                  <a:lnTo>
                    <a:pt x="3069" y="656"/>
                  </a:lnTo>
                  <a:lnTo>
                    <a:pt x="3052" y="663"/>
                  </a:lnTo>
                  <a:lnTo>
                    <a:pt x="3034" y="669"/>
                  </a:lnTo>
                  <a:lnTo>
                    <a:pt x="3016" y="674"/>
                  </a:lnTo>
                  <a:lnTo>
                    <a:pt x="2997" y="677"/>
                  </a:lnTo>
                  <a:lnTo>
                    <a:pt x="2978" y="677"/>
                  </a:lnTo>
                  <a:lnTo>
                    <a:pt x="2885" y="677"/>
                  </a:lnTo>
                  <a:lnTo>
                    <a:pt x="2880" y="677"/>
                  </a:lnTo>
                  <a:lnTo>
                    <a:pt x="2875" y="675"/>
                  </a:lnTo>
                  <a:lnTo>
                    <a:pt x="2870" y="671"/>
                  </a:lnTo>
                  <a:lnTo>
                    <a:pt x="2867" y="667"/>
                  </a:lnTo>
                  <a:lnTo>
                    <a:pt x="2865" y="662"/>
                  </a:lnTo>
                  <a:lnTo>
                    <a:pt x="2864" y="657"/>
                  </a:lnTo>
                  <a:lnTo>
                    <a:pt x="2865" y="651"/>
                  </a:lnTo>
                  <a:lnTo>
                    <a:pt x="2867" y="646"/>
                  </a:lnTo>
                  <a:lnTo>
                    <a:pt x="2870" y="642"/>
                  </a:lnTo>
                  <a:lnTo>
                    <a:pt x="2875" y="639"/>
                  </a:lnTo>
                  <a:lnTo>
                    <a:pt x="2880" y="637"/>
                  </a:lnTo>
                  <a:lnTo>
                    <a:pt x="2885" y="636"/>
                  </a:lnTo>
                  <a:lnTo>
                    <a:pt x="2978" y="636"/>
                  </a:lnTo>
                  <a:lnTo>
                    <a:pt x="2994" y="635"/>
                  </a:lnTo>
                  <a:lnTo>
                    <a:pt x="3010" y="632"/>
                  </a:lnTo>
                  <a:lnTo>
                    <a:pt x="3026" y="629"/>
                  </a:lnTo>
                  <a:lnTo>
                    <a:pt x="3041" y="623"/>
                  </a:lnTo>
                  <a:lnTo>
                    <a:pt x="3055" y="616"/>
                  </a:lnTo>
                  <a:lnTo>
                    <a:pt x="3068" y="608"/>
                  </a:lnTo>
                  <a:lnTo>
                    <a:pt x="3081" y="598"/>
                  </a:lnTo>
                  <a:lnTo>
                    <a:pt x="3092" y="588"/>
                  </a:lnTo>
                  <a:lnTo>
                    <a:pt x="3103" y="577"/>
                  </a:lnTo>
                  <a:lnTo>
                    <a:pt x="3112" y="564"/>
                  </a:lnTo>
                  <a:lnTo>
                    <a:pt x="3120" y="551"/>
                  </a:lnTo>
                  <a:lnTo>
                    <a:pt x="3127" y="536"/>
                  </a:lnTo>
                  <a:lnTo>
                    <a:pt x="3132" y="521"/>
                  </a:lnTo>
                  <a:lnTo>
                    <a:pt x="3136" y="506"/>
                  </a:lnTo>
                  <a:lnTo>
                    <a:pt x="3139" y="490"/>
                  </a:lnTo>
                  <a:lnTo>
                    <a:pt x="3140" y="473"/>
                  </a:lnTo>
                  <a:lnTo>
                    <a:pt x="3139" y="456"/>
                  </a:lnTo>
                  <a:lnTo>
                    <a:pt x="3136" y="440"/>
                  </a:lnTo>
                  <a:lnTo>
                    <a:pt x="3132" y="424"/>
                  </a:lnTo>
                  <a:lnTo>
                    <a:pt x="3127" y="409"/>
                  </a:lnTo>
                  <a:lnTo>
                    <a:pt x="3120" y="395"/>
                  </a:lnTo>
                  <a:lnTo>
                    <a:pt x="3112" y="381"/>
                  </a:lnTo>
                  <a:lnTo>
                    <a:pt x="3103" y="369"/>
                  </a:lnTo>
                  <a:lnTo>
                    <a:pt x="3092" y="357"/>
                  </a:lnTo>
                  <a:lnTo>
                    <a:pt x="3081" y="347"/>
                  </a:lnTo>
                  <a:lnTo>
                    <a:pt x="3068" y="338"/>
                  </a:lnTo>
                  <a:lnTo>
                    <a:pt x="3055" y="330"/>
                  </a:lnTo>
                  <a:lnTo>
                    <a:pt x="3041" y="322"/>
                  </a:lnTo>
                  <a:lnTo>
                    <a:pt x="3026" y="317"/>
                  </a:lnTo>
                  <a:lnTo>
                    <a:pt x="3010" y="313"/>
                  </a:lnTo>
                  <a:lnTo>
                    <a:pt x="2994" y="311"/>
                  </a:lnTo>
                  <a:lnTo>
                    <a:pt x="2978" y="310"/>
                  </a:lnTo>
                  <a:lnTo>
                    <a:pt x="2961" y="311"/>
                  </a:lnTo>
                  <a:lnTo>
                    <a:pt x="2957" y="311"/>
                  </a:lnTo>
                  <a:lnTo>
                    <a:pt x="2952" y="309"/>
                  </a:lnTo>
                  <a:lnTo>
                    <a:pt x="2948" y="308"/>
                  </a:lnTo>
                  <a:lnTo>
                    <a:pt x="2945" y="305"/>
                  </a:lnTo>
                  <a:lnTo>
                    <a:pt x="2942" y="301"/>
                  </a:lnTo>
                  <a:lnTo>
                    <a:pt x="2940" y="297"/>
                  </a:lnTo>
                  <a:lnTo>
                    <a:pt x="2939" y="293"/>
                  </a:lnTo>
                  <a:lnTo>
                    <a:pt x="2938" y="288"/>
                  </a:lnTo>
                  <a:lnTo>
                    <a:pt x="2938" y="287"/>
                  </a:lnTo>
                  <a:lnTo>
                    <a:pt x="2939" y="285"/>
                  </a:lnTo>
                  <a:lnTo>
                    <a:pt x="2939" y="282"/>
                  </a:lnTo>
                  <a:lnTo>
                    <a:pt x="2939" y="278"/>
                  </a:lnTo>
                  <a:lnTo>
                    <a:pt x="2939" y="275"/>
                  </a:lnTo>
                  <a:lnTo>
                    <a:pt x="2939" y="272"/>
                  </a:lnTo>
                  <a:lnTo>
                    <a:pt x="2938" y="251"/>
                  </a:lnTo>
                  <a:lnTo>
                    <a:pt x="2936" y="231"/>
                  </a:lnTo>
                  <a:lnTo>
                    <a:pt x="2931" y="211"/>
                  </a:lnTo>
                  <a:lnTo>
                    <a:pt x="2925" y="191"/>
                  </a:lnTo>
                  <a:lnTo>
                    <a:pt x="2917" y="173"/>
                  </a:lnTo>
                  <a:lnTo>
                    <a:pt x="2908" y="156"/>
                  </a:lnTo>
                  <a:lnTo>
                    <a:pt x="2897" y="139"/>
                  </a:lnTo>
                  <a:lnTo>
                    <a:pt x="2885" y="124"/>
                  </a:lnTo>
                  <a:lnTo>
                    <a:pt x="2872" y="109"/>
                  </a:lnTo>
                  <a:lnTo>
                    <a:pt x="2858" y="95"/>
                  </a:lnTo>
                  <a:lnTo>
                    <a:pt x="2842" y="84"/>
                  </a:lnTo>
                  <a:lnTo>
                    <a:pt x="2826" y="73"/>
                  </a:lnTo>
                  <a:lnTo>
                    <a:pt x="2808" y="63"/>
                  </a:lnTo>
                  <a:lnTo>
                    <a:pt x="2790" y="55"/>
                  </a:lnTo>
                  <a:lnTo>
                    <a:pt x="2771" y="49"/>
                  </a:lnTo>
                  <a:lnTo>
                    <a:pt x="2751" y="45"/>
                  </a:lnTo>
                  <a:lnTo>
                    <a:pt x="2731" y="42"/>
                  </a:lnTo>
                  <a:lnTo>
                    <a:pt x="2710" y="41"/>
                  </a:lnTo>
                  <a:lnTo>
                    <a:pt x="2691" y="42"/>
                  </a:lnTo>
                  <a:lnTo>
                    <a:pt x="2673" y="44"/>
                  </a:lnTo>
                  <a:lnTo>
                    <a:pt x="2655" y="48"/>
                  </a:lnTo>
                  <a:lnTo>
                    <a:pt x="2638" y="53"/>
                  </a:lnTo>
                  <a:lnTo>
                    <a:pt x="2621" y="59"/>
                  </a:lnTo>
                  <a:lnTo>
                    <a:pt x="2604" y="67"/>
                  </a:lnTo>
                  <a:lnTo>
                    <a:pt x="2588" y="76"/>
                  </a:lnTo>
                  <a:lnTo>
                    <a:pt x="2573" y="87"/>
                  </a:lnTo>
                  <a:lnTo>
                    <a:pt x="2559" y="98"/>
                  </a:lnTo>
                  <a:lnTo>
                    <a:pt x="2545" y="111"/>
                  </a:lnTo>
                  <a:lnTo>
                    <a:pt x="2533" y="125"/>
                  </a:lnTo>
                  <a:lnTo>
                    <a:pt x="2522" y="140"/>
                  </a:lnTo>
                  <a:lnTo>
                    <a:pt x="2512" y="155"/>
                  </a:lnTo>
                  <a:lnTo>
                    <a:pt x="2504" y="171"/>
                  </a:lnTo>
                  <a:lnTo>
                    <a:pt x="2496" y="188"/>
                  </a:lnTo>
                  <a:lnTo>
                    <a:pt x="2491" y="205"/>
                  </a:lnTo>
                  <a:lnTo>
                    <a:pt x="2486" y="223"/>
                  </a:lnTo>
                  <a:lnTo>
                    <a:pt x="2483" y="240"/>
                  </a:lnTo>
                  <a:lnTo>
                    <a:pt x="2482" y="246"/>
                  </a:lnTo>
                  <a:lnTo>
                    <a:pt x="2479" y="250"/>
                  </a:lnTo>
                  <a:lnTo>
                    <a:pt x="2476" y="254"/>
                  </a:lnTo>
                  <a:lnTo>
                    <a:pt x="2471" y="257"/>
                  </a:lnTo>
                  <a:lnTo>
                    <a:pt x="2466" y="258"/>
                  </a:lnTo>
                  <a:lnTo>
                    <a:pt x="2460" y="258"/>
                  </a:lnTo>
                  <a:lnTo>
                    <a:pt x="2451" y="258"/>
                  </a:lnTo>
                  <a:lnTo>
                    <a:pt x="2443" y="257"/>
                  </a:lnTo>
                  <a:lnTo>
                    <a:pt x="2425" y="258"/>
                  </a:lnTo>
                  <a:lnTo>
                    <a:pt x="2407" y="261"/>
                  </a:lnTo>
                  <a:lnTo>
                    <a:pt x="2390" y="265"/>
                  </a:lnTo>
                  <a:lnTo>
                    <a:pt x="2373" y="271"/>
                  </a:lnTo>
                  <a:lnTo>
                    <a:pt x="2358" y="278"/>
                  </a:lnTo>
                  <a:lnTo>
                    <a:pt x="2343" y="286"/>
                  </a:lnTo>
                  <a:lnTo>
                    <a:pt x="2329" y="296"/>
                  </a:lnTo>
                  <a:lnTo>
                    <a:pt x="2316" y="307"/>
                  </a:lnTo>
                  <a:lnTo>
                    <a:pt x="2304" y="319"/>
                  </a:lnTo>
                  <a:lnTo>
                    <a:pt x="2293" y="332"/>
                  </a:lnTo>
                  <a:lnTo>
                    <a:pt x="2283" y="346"/>
                  </a:lnTo>
                  <a:lnTo>
                    <a:pt x="2275" y="361"/>
                  </a:lnTo>
                  <a:lnTo>
                    <a:pt x="2268" y="377"/>
                  </a:lnTo>
                  <a:lnTo>
                    <a:pt x="2262" y="394"/>
                  </a:lnTo>
                  <a:lnTo>
                    <a:pt x="2258" y="411"/>
                  </a:lnTo>
                  <a:lnTo>
                    <a:pt x="2255" y="429"/>
                  </a:lnTo>
                  <a:lnTo>
                    <a:pt x="2254" y="447"/>
                  </a:lnTo>
                  <a:lnTo>
                    <a:pt x="2255" y="465"/>
                  </a:lnTo>
                  <a:lnTo>
                    <a:pt x="2258" y="483"/>
                  </a:lnTo>
                  <a:lnTo>
                    <a:pt x="2262" y="500"/>
                  </a:lnTo>
                  <a:lnTo>
                    <a:pt x="2268" y="516"/>
                  </a:lnTo>
                  <a:lnTo>
                    <a:pt x="2275" y="532"/>
                  </a:lnTo>
                  <a:lnTo>
                    <a:pt x="2283" y="547"/>
                  </a:lnTo>
                  <a:lnTo>
                    <a:pt x="2293" y="561"/>
                  </a:lnTo>
                  <a:lnTo>
                    <a:pt x="2304" y="574"/>
                  </a:lnTo>
                  <a:lnTo>
                    <a:pt x="2316" y="586"/>
                  </a:lnTo>
                  <a:lnTo>
                    <a:pt x="2329" y="597"/>
                  </a:lnTo>
                  <a:lnTo>
                    <a:pt x="2343" y="607"/>
                  </a:lnTo>
                  <a:lnTo>
                    <a:pt x="2358" y="616"/>
                  </a:lnTo>
                  <a:lnTo>
                    <a:pt x="2373" y="623"/>
                  </a:lnTo>
                  <a:lnTo>
                    <a:pt x="2390" y="628"/>
                  </a:lnTo>
                  <a:lnTo>
                    <a:pt x="2407" y="632"/>
                  </a:lnTo>
                  <a:lnTo>
                    <a:pt x="2425" y="635"/>
                  </a:lnTo>
                  <a:lnTo>
                    <a:pt x="2443" y="636"/>
                  </a:lnTo>
                  <a:lnTo>
                    <a:pt x="2527" y="636"/>
                  </a:lnTo>
                  <a:lnTo>
                    <a:pt x="2532" y="637"/>
                  </a:lnTo>
                  <a:lnTo>
                    <a:pt x="2537" y="639"/>
                  </a:lnTo>
                  <a:lnTo>
                    <a:pt x="2541" y="642"/>
                  </a:lnTo>
                  <a:lnTo>
                    <a:pt x="2545" y="646"/>
                  </a:lnTo>
                  <a:lnTo>
                    <a:pt x="2547" y="651"/>
                  </a:lnTo>
                  <a:lnTo>
                    <a:pt x="2547" y="657"/>
                  </a:lnTo>
                  <a:lnTo>
                    <a:pt x="2547" y="662"/>
                  </a:lnTo>
                  <a:lnTo>
                    <a:pt x="2545" y="667"/>
                  </a:lnTo>
                  <a:lnTo>
                    <a:pt x="2541" y="671"/>
                  </a:lnTo>
                  <a:lnTo>
                    <a:pt x="2537" y="675"/>
                  </a:lnTo>
                  <a:lnTo>
                    <a:pt x="2532" y="677"/>
                  </a:lnTo>
                  <a:lnTo>
                    <a:pt x="2527" y="677"/>
                  </a:lnTo>
                  <a:lnTo>
                    <a:pt x="2443" y="677"/>
                  </a:lnTo>
                  <a:lnTo>
                    <a:pt x="2422" y="677"/>
                  </a:lnTo>
                  <a:lnTo>
                    <a:pt x="2401" y="674"/>
                  </a:lnTo>
                  <a:lnTo>
                    <a:pt x="2382" y="669"/>
                  </a:lnTo>
                  <a:lnTo>
                    <a:pt x="2363" y="663"/>
                  </a:lnTo>
                  <a:lnTo>
                    <a:pt x="2344" y="655"/>
                  </a:lnTo>
                  <a:lnTo>
                    <a:pt x="2327" y="646"/>
                  </a:lnTo>
                  <a:lnTo>
                    <a:pt x="2311" y="635"/>
                  </a:lnTo>
                  <a:lnTo>
                    <a:pt x="2295" y="623"/>
                  </a:lnTo>
                  <a:lnTo>
                    <a:pt x="2281" y="610"/>
                  </a:lnTo>
                  <a:lnTo>
                    <a:pt x="2267" y="595"/>
                  </a:lnTo>
                  <a:lnTo>
                    <a:pt x="2255" y="579"/>
                  </a:lnTo>
                  <a:lnTo>
                    <a:pt x="2245" y="563"/>
                  </a:lnTo>
                  <a:lnTo>
                    <a:pt x="2235" y="546"/>
                  </a:lnTo>
                  <a:lnTo>
                    <a:pt x="2228" y="527"/>
                  </a:lnTo>
                  <a:lnTo>
                    <a:pt x="2222" y="508"/>
                  </a:lnTo>
                  <a:lnTo>
                    <a:pt x="2217" y="488"/>
                  </a:lnTo>
                  <a:lnTo>
                    <a:pt x="2214" y="467"/>
                  </a:lnTo>
                  <a:lnTo>
                    <a:pt x="2213" y="447"/>
                  </a:lnTo>
                  <a:lnTo>
                    <a:pt x="2214" y="426"/>
                  </a:lnTo>
                  <a:lnTo>
                    <a:pt x="2217" y="405"/>
                  </a:lnTo>
                  <a:lnTo>
                    <a:pt x="2222" y="385"/>
                  </a:lnTo>
                  <a:lnTo>
                    <a:pt x="2228" y="366"/>
                  </a:lnTo>
                  <a:lnTo>
                    <a:pt x="2235" y="348"/>
                  </a:lnTo>
                  <a:lnTo>
                    <a:pt x="2245" y="330"/>
                  </a:lnTo>
                  <a:lnTo>
                    <a:pt x="2255" y="314"/>
                  </a:lnTo>
                  <a:lnTo>
                    <a:pt x="2267" y="298"/>
                  </a:lnTo>
                  <a:lnTo>
                    <a:pt x="2281" y="284"/>
                  </a:lnTo>
                  <a:lnTo>
                    <a:pt x="2295" y="270"/>
                  </a:lnTo>
                  <a:lnTo>
                    <a:pt x="2311" y="258"/>
                  </a:lnTo>
                  <a:lnTo>
                    <a:pt x="2327" y="248"/>
                  </a:lnTo>
                  <a:lnTo>
                    <a:pt x="2344" y="238"/>
                  </a:lnTo>
                  <a:lnTo>
                    <a:pt x="2363" y="231"/>
                  </a:lnTo>
                  <a:lnTo>
                    <a:pt x="2382" y="224"/>
                  </a:lnTo>
                  <a:lnTo>
                    <a:pt x="2401" y="220"/>
                  </a:lnTo>
                  <a:lnTo>
                    <a:pt x="2422" y="217"/>
                  </a:lnTo>
                  <a:lnTo>
                    <a:pt x="2443" y="216"/>
                  </a:lnTo>
                  <a:lnTo>
                    <a:pt x="2445" y="216"/>
                  </a:lnTo>
                  <a:lnTo>
                    <a:pt x="2450" y="197"/>
                  </a:lnTo>
                  <a:lnTo>
                    <a:pt x="2456" y="179"/>
                  </a:lnTo>
                  <a:lnTo>
                    <a:pt x="2463" y="161"/>
                  </a:lnTo>
                  <a:lnTo>
                    <a:pt x="2472" y="143"/>
                  </a:lnTo>
                  <a:lnTo>
                    <a:pt x="2481" y="127"/>
                  </a:lnTo>
                  <a:lnTo>
                    <a:pt x="2492" y="110"/>
                  </a:lnTo>
                  <a:lnTo>
                    <a:pt x="2504" y="95"/>
                  </a:lnTo>
                  <a:lnTo>
                    <a:pt x="2517" y="81"/>
                  </a:lnTo>
                  <a:lnTo>
                    <a:pt x="2531" y="68"/>
                  </a:lnTo>
                  <a:lnTo>
                    <a:pt x="2546" y="55"/>
                  </a:lnTo>
                  <a:lnTo>
                    <a:pt x="2563" y="44"/>
                  </a:lnTo>
                  <a:lnTo>
                    <a:pt x="2579" y="34"/>
                  </a:lnTo>
                  <a:lnTo>
                    <a:pt x="2596" y="25"/>
                  </a:lnTo>
                  <a:lnTo>
                    <a:pt x="2614" y="17"/>
                  </a:lnTo>
                  <a:lnTo>
                    <a:pt x="2633" y="11"/>
                  </a:lnTo>
                  <a:lnTo>
                    <a:pt x="2652" y="6"/>
                  </a:lnTo>
                  <a:lnTo>
                    <a:pt x="2671" y="2"/>
                  </a:lnTo>
                  <a:lnTo>
                    <a:pt x="2690" y="0"/>
                  </a:lnTo>
                  <a:lnTo>
                    <a:pt x="2710" y="0"/>
                  </a:lnTo>
                </a:path>
                <a:path w="5494" h="5116">
                  <a:moveTo>
                    <a:pt x="2711" y="98"/>
                  </a:moveTo>
                  <a:lnTo>
                    <a:pt x="2716" y="99"/>
                  </a:lnTo>
                  <a:lnTo>
                    <a:pt x="2722" y="101"/>
                  </a:lnTo>
                  <a:lnTo>
                    <a:pt x="2726" y="104"/>
                  </a:lnTo>
                  <a:lnTo>
                    <a:pt x="2729" y="108"/>
                  </a:lnTo>
                  <a:lnTo>
                    <a:pt x="2731" y="113"/>
                  </a:lnTo>
                  <a:lnTo>
                    <a:pt x="2732" y="118"/>
                  </a:lnTo>
                  <a:lnTo>
                    <a:pt x="2731" y="124"/>
                  </a:lnTo>
                  <a:lnTo>
                    <a:pt x="2729" y="129"/>
                  </a:lnTo>
                  <a:lnTo>
                    <a:pt x="2726" y="133"/>
                  </a:lnTo>
                  <a:lnTo>
                    <a:pt x="2722" y="136"/>
                  </a:lnTo>
                  <a:lnTo>
                    <a:pt x="2716" y="138"/>
                  </a:lnTo>
                  <a:lnTo>
                    <a:pt x="2711" y="139"/>
                  </a:lnTo>
                  <a:lnTo>
                    <a:pt x="2696" y="140"/>
                  </a:lnTo>
                  <a:lnTo>
                    <a:pt x="2681" y="142"/>
                  </a:lnTo>
                  <a:lnTo>
                    <a:pt x="2667" y="146"/>
                  </a:lnTo>
                  <a:lnTo>
                    <a:pt x="2654" y="152"/>
                  </a:lnTo>
                  <a:lnTo>
                    <a:pt x="2641" y="159"/>
                  </a:lnTo>
                  <a:lnTo>
                    <a:pt x="2629" y="167"/>
                  </a:lnTo>
                  <a:lnTo>
                    <a:pt x="2618" y="177"/>
                  </a:lnTo>
                  <a:lnTo>
                    <a:pt x="2609" y="187"/>
                  </a:lnTo>
                  <a:lnTo>
                    <a:pt x="2600" y="199"/>
                  </a:lnTo>
                  <a:lnTo>
                    <a:pt x="2593" y="211"/>
                  </a:lnTo>
                  <a:lnTo>
                    <a:pt x="2587" y="225"/>
                  </a:lnTo>
                  <a:lnTo>
                    <a:pt x="2582" y="238"/>
                  </a:lnTo>
                  <a:lnTo>
                    <a:pt x="2579" y="253"/>
                  </a:lnTo>
                  <a:lnTo>
                    <a:pt x="2578" y="258"/>
                  </a:lnTo>
                  <a:lnTo>
                    <a:pt x="2575" y="262"/>
                  </a:lnTo>
                  <a:lnTo>
                    <a:pt x="2571" y="266"/>
                  </a:lnTo>
                  <a:lnTo>
                    <a:pt x="2567" y="269"/>
                  </a:lnTo>
                  <a:lnTo>
                    <a:pt x="2561" y="271"/>
                  </a:lnTo>
                  <a:lnTo>
                    <a:pt x="2556" y="271"/>
                  </a:lnTo>
                  <a:lnTo>
                    <a:pt x="2550" y="269"/>
                  </a:lnTo>
                  <a:lnTo>
                    <a:pt x="2546" y="266"/>
                  </a:lnTo>
                  <a:lnTo>
                    <a:pt x="2542" y="263"/>
                  </a:lnTo>
                  <a:lnTo>
                    <a:pt x="2539" y="258"/>
                  </a:lnTo>
                  <a:lnTo>
                    <a:pt x="2538" y="253"/>
                  </a:lnTo>
                  <a:lnTo>
                    <a:pt x="2538" y="247"/>
                  </a:lnTo>
                  <a:lnTo>
                    <a:pt x="2541" y="231"/>
                  </a:lnTo>
                  <a:lnTo>
                    <a:pt x="2546" y="214"/>
                  </a:lnTo>
                  <a:lnTo>
                    <a:pt x="2552" y="199"/>
                  </a:lnTo>
                  <a:lnTo>
                    <a:pt x="2560" y="185"/>
                  </a:lnTo>
                  <a:lnTo>
                    <a:pt x="2568" y="171"/>
                  </a:lnTo>
                  <a:lnTo>
                    <a:pt x="2579" y="158"/>
                  </a:lnTo>
                  <a:lnTo>
                    <a:pt x="2590" y="146"/>
                  </a:lnTo>
                  <a:lnTo>
                    <a:pt x="2602" y="136"/>
                  </a:lnTo>
                  <a:lnTo>
                    <a:pt x="2616" y="126"/>
                  </a:lnTo>
                  <a:lnTo>
                    <a:pt x="2630" y="118"/>
                  </a:lnTo>
                  <a:lnTo>
                    <a:pt x="2645" y="111"/>
                  </a:lnTo>
                  <a:lnTo>
                    <a:pt x="2661" y="105"/>
                  </a:lnTo>
                  <a:lnTo>
                    <a:pt x="2677" y="101"/>
                  </a:lnTo>
                  <a:lnTo>
                    <a:pt x="2694" y="99"/>
                  </a:lnTo>
                  <a:lnTo>
                    <a:pt x="2711" y="98"/>
                  </a:lnTo>
                </a:path>
                <a:path w="5494" h="5116">
                  <a:moveTo>
                    <a:pt x="2706" y="459"/>
                  </a:moveTo>
                  <a:lnTo>
                    <a:pt x="2712" y="460"/>
                  </a:lnTo>
                  <a:lnTo>
                    <a:pt x="2717" y="462"/>
                  </a:lnTo>
                  <a:lnTo>
                    <a:pt x="2721" y="465"/>
                  </a:lnTo>
                  <a:lnTo>
                    <a:pt x="2724" y="470"/>
                  </a:lnTo>
                  <a:lnTo>
                    <a:pt x="2726" y="475"/>
                  </a:lnTo>
                  <a:lnTo>
                    <a:pt x="2727" y="480"/>
                  </a:lnTo>
                  <a:lnTo>
                    <a:pt x="2727" y="735"/>
                  </a:lnTo>
                  <a:lnTo>
                    <a:pt x="2777" y="690"/>
                  </a:lnTo>
                  <a:lnTo>
                    <a:pt x="2782" y="687"/>
                  </a:lnTo>
                  <a:lnTo>
                    <a:pt x="2787" y="685"/>
                  </a:lnTo>
                  <a:lnTo>
                    <a:pt x="2792" y="685"/>
                  </a:lnTo>
                  <a:lnTo>
                    <a:pt x="2797" y="686"/>
                  </a:lnTo>
                  <a:lnTo>
                    <a:pt x="2802" y="688"/>
                  </a:lnTo>
                  <a:lnTo>
                    <a:pt x="2806" y="692"/>
                  </a:lnTo>
                  <a:lnTo>
                    <a:pt x="2809" y="697"/>
                  </a:lnTo>
                  <a:lnTo>
                    <a:pt x="2811" y="702"/>
                  </a:lnTo>
                  <a:lnTo>
                    <a:pt x="2811" y="707"/>
                  </a:lnTo>
                  <a:lnTo>
                    <a:pt x="2810" y="712"/>
                  </a:lnTo>
                  <a:lnTo>
                    <a:pt x="2808" y="717"/>
                  </a:lnTo>
                  <a:lnTo>
                    <a:pt x="2805" y="721"/>
                  </a:lnTo>
                  <a:lnTo>
                    <a:pt x="2729" y="788"/>
                  </a:lnTo>
                  <a:lnTo>
                    <a:pt x="2724" y="792"/>
                  </a:lnTo>
                  <a:lnTo>
                    <a:pt x="2718" y="795"/>
                  </a:lnTo>
                  <a:lnTo>
                    <a:pt x="2713" y="797"/>
                  </a:lnTo>
                  <a:lnTo>
                    <a:pt x="2706" y="797"/>
                  </a:lnTo>
                  <a:lnTo>
                    <a:pt x="2700" y="797"/>
                  </a:lnTo>
                  <a:lnTo>
                    <a:pt x="2694" y="795"/>
                  </a:lnTo>
                  <a:lnTo>
                    <a:pt x="2689" y="792"/>
                  </a:lnTo>
                  <a:lnTo>
                    <a:pt x="2684" y="788"/>
                  </a:lnTo>
                  <a:lnTo>
                    <a:pt x="2608" y="721"/>
                  </a:lnTo>
                  <a:lnTo>
                    <a:pt x="2605" y="717"/>
                  </a:lnTo>
                  <a:lnTo>
                    <a:pt x="2602" y="712"/>
                  </a:lnTo>
                  <a:lnTo>
                    <a:pt x="2601" y="707"/>
                  </a:lnTo>
                  <a:lnTo>
                    <a:pt x="2602" y="702"/>
                  </a:lnTo>
                  <a:lnTo>
                    <a:pt x="2604" y="697"/>
                  </a:lnTo>
                  <a:lnTo>
                    <a:pt x="2607" y="692"/>
                  </a:lnTo>
                  <a:lnTo>
                    <a:pt x="2611" y="688"/>
                  </a:lnTo>
                  <a:lnTo>
                    <a:pt x="2616" y="686"/>
                  </a:lnTo>
                  <a:lnTo>
                    <a:pt x="2621" y="685"/>
                  </a:lnTo>
                  <a:lnTo>
                    <a:pt x="2626" y="685"/>
                  </a:lnTo>
                  <a:lnTo>
                    <a:pt x="2631" y="687"/>
                  </a:lnTo>
                  <a:lnTo>
                    <a:pt x="2636" y="690"/>
                  </a:lnTo>
                  <a:lnTo>
                    <a:pt x="2686" y="735"/>
                  </a:lnTo>
                  <a:lnTo>
                    <a:pt x="2686" y="480"/>
                  </a:lnTo>
                  <a:lnTo>
                    <a:pt x="2686" y="475"/>
                  </a:lnTo>
                  <a:lnTo>
                    <a:pt x="2688" y="470"/>
                  </a:lnTo>
                  <a:lnTo>
                    <a:pt x="2692" y="465"/>
                  </a:lnTo>
                  <a:lnTo>
                    <a:pt x="2696" y="462"/>
                  </a:lnTo>
                  <a:lnTo>
                    <a:pt x="2701" y="460"/>
                  </a:lnTo>
                  <a:lnTo>
                    <a:pt x="2706" y="459"/>
                  </a:lnTo>
                </a:path>
              </a:pathLst>
            </a:custGeom>
            <a:solidFill>
              <a:srgbClr val="404040">
                <a:alpha val="100000"/>
              </a:srgbClr>
            </a:solidFill>
            <a:ln cap="flat">
              <a:miter lim="0"/>
            </a:ln>
          </p:spPr>
          <p:txBody>
            <a:bodyPr rtlCol="0"/>
            <a:lstStyle/>
            <a:p>
              <a:pPr algn="ctr"/>
              <a:endParaRPr lang="zh-CN" altLang="en-US"/>
            </a:p>
          </p:txBody>
        </p:sp>
      </p:grpSp>
      <p:sp>
        <p:nvSpPr>
          <p:cNvPr id="14" name="textbox 11"/>
          <p:cNvSpPr/>
          <p:nvPr/>
        </p:nvSpPr>
        <p:spPr>
          <a:xfrm>
            <a:off x="8132470" y="1962613"/>
            <a:ext cx="2726054" cy="4016375"/>
          </a:xfrm>
          <a:prstGeom prst="rect">
            <a:avLst/>
          </a:prstGeom>
        </p:spPr>
        <p:txBody>
          <a:bodyPr vert="horz" wrap="square" lIns="0" tIns="0" rIns="0" bIns="0"/>
          <a:lstStyle/>
          <a:p>
            <a:pPr algn="l" rtl="0" eaLnBrk="0">
              <a:lnSpc>
                <a:spcPct val="86000"/>
              </a:lnSpc>
            </a:pPr>
            <a:endParaRPr lang="zh-CN" altLang="en-US" sz="100" dirty="0"/>
          </a:p>
          <a:p>
            <a:pPr marL="13335" algn="l" rtl="0" eaLnBrk="0">
              <a:lnSpc>
                <a:spcPct val="96000"/>
              </a:lnSpc>
            </a:pPr>
            <a:r>
              <a:rPr lang="zh-CN" altLang="en-US" sz="1050" spc="100" dirty="0">
                <a:solidFill>
                  <a:srgbClr val="ED7D31">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人工总</a:t>
            </a:r>
            <a:r>
              <a:rPr lang="zh-CN" altLang="en-US" sz="1050" spc="70" dirty="0">
                <a:solidFill>
                  <a:srgbClr val="ED7D31">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结</a:t>
            </a:r>
            <a:endParaRPr lang="zh-CN" altLang="en-US" sz="1050" dirty="0"/>
          </a:p>
          <a:p>
            <a:pPr marL="13335" algn="l" rtl="0" eaLnBrk="0">
              <a:lnSpc>
                <a:spcPct val="90000"/>
              </a:lnSpc>
              <a:spcBef>
                <a:spcPts val="885"/>
              </a:spcBef>
            </a:pPr>
            <a:r>
              <a:rPr lang="zh-CN" altLang="en-US" sz="800" spc="1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线下审批逻辑量</a:t>
            </a:r>
            <a:r>
              <a:rPr lang="zh-CN" altLang="en-US" sz="8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化</a:t>
            </a:r>
            <a:endParaRPr lang="zh-CN" altLang="en-US" sz="800" dirty="0"/>
          </a:p>
          <a:p>
            <a:pPr marL="13970" algn="l" rtl="0" eaLnBrk="0">
              <a:lnSpc>
                <a:spcPts val="3370"/>
              </a:lnSpc>
            </a:pPr>
            <a:r>
              <a:rPr lang="zh-CN" altLang="en-US" sz="800" spc="1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欺诈骗贷模式量</a:t>
            </a:r>
            <a:r>
              <a:rPr lang="zh-CN" altLang="en-US" sz="8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化</a:t>
            </a:r>
            <a:endParaRPr lang="zh-CN" altLang="en-US" sz="800" dirty="0"/>
          </a:p>
          <a:p>
            <a:pPr marL="12700" algn="l" rtl="0" eaLnBrk="0">
              <a:lnSpc>
                <a:spcPts val="3355"/>
              </a:lnSpc>
            </a:pPr>
            <a:r>
              <a:rPr lang="zh-CN" altLang="en-US" sz="800" spc="1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定性信息量</a:t>
            </a:r>
            <a:r>
              <a:rPr lang="zh-CN" altLang="en-US" sz="80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化</a:t>
            </a:r>
            <a:endParaRPr lang="zh-CN" altLang="en-US" sz="800" dirty="0"/>
          </a:p>
          <a:p>
            <a:pPr algn="l" rtl="0" eaLnBrk="0">
              <a:lnSpc>
                <a:spcPct val="120000"/>
              </a:lnSpc>
            </a:pPr>
            <a:endParaRPr lang="zh-CN" altLang="en-US" sz="800" dirty="0"/>
          </a:p>
          <a:p>
            <a:pPr algn="l" rtl="0" eaLnBrk="0">
              <a:lnSpc>
                <a:spcPct val="121000"/>
              </a:lnSpc>
            </a:pPr>
            <a:endParaRPr lang="zh-CN" altLang="en-US" sz="800" dirty="0"/>
          </a:p>
          <a:p>
            <a:pPr marL="468630" algn="l" rtl="0" eaLnBrk="0">
              <a:lnSpc>
                <a:spcPct val="95000"/>
              </a:lnSpc>
              <a:spcBef>
                <a:spcPts val="455"/>
              </a:spcBef>
            </a:pPr>
            <a:r>
              <a:rPr lang="zh-CN" altLang="en-US" sz="1050" spc="100" dirty="0">
                <a:solidFill>
                  <a:srgbClr val="ED7D31">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三方数据接</a:t>
            </a:r>
            <a:r>
              <a:rPr lang="zh-CN" altLang="en-US" sz="1050" spc="40" dirty="0">
                <a:solidFill>
                  <a:srgbClr val="ED7D31">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入</a:t>
            </a:r>
            <a:endParaRPr lang="zh-CN" altLang="en-US" sz="1050" dirty="0"/>
          </a:p>
          <a:p>
            <a:pPr marL="467360" algn="l" rtl="0" eaLnBrk="0">
              <a:lnSpc>
                <a:spcPct val="89000"/>
              </a:lnSpc>
              <a:spcBef>
                <a:spcPts val="925"/>
              </a:spcBef>
            </a:pPr>
            <a:r>
              <a:rPr lang="zh-CN" altLang="en-US" sz="800" spc="1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多头共债 司法涉</a:t>
            </a:r>
            <a:r>
              <a:rPr lang="zh-CN" altLang="en-US" sz="800" spc="9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诉</a:t>
            </a:r>
            <a:endParaRPr lang="zh-CN" altLang="en-US" sz="800" dirty="0"/>
          </a:p>
          <a:p>
            <a:pPr marL="466090" algn="l" rtl="0" eaLnBrk="0">
              <a:lnSpc>
                <a:spcPts val="3360"/>
              </a:lnSpc>
            </a:pPr>
            <a:r>
              <a:rPr lang="zh-CN" altLang="en-US" sz="8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黑名单    三要素校</a:t>
            </a:r>
            <a:r>
              <a:rPr lang="zh-CN" altLang="en-US" sz="800" spc="5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验</a:t>
            </a:r>
            <a:endParaRPr lang="zh-CN" altLang="en-US" sz="800" dirty="0"/>
          </a:p>
          <a:p>
            <a:pPr algn="l" rtl="0" eaLnBrk="0">
              <a:lnSpc>
                <a:spcPct val="115000"/>
              </a:lnSpc>
            </a:pPr>
            <a:endParaRPr lang="zh-CN" altLang="en-US" sz="800" dirty="0"/>
          </a:p>
          <a:p>
            <a:pPr algn="l" rtl="0" eaLnBrk="0">
              <a:lnSpc>
                <a:spcPct val="115000"/>
              </a:lnSpc>
            </a:pPr>
            <a:endParaRPr lang="zh-CN" altLang="en-US" sz="800" dirty="0"/>
          </a:p>
          <a:p>
            <a:pPr marL="467360" algn="l" rtl="0" eaLnBrk="0">
              <a:lnSpc>
                <a:spcPct val="96000"/>
              </a:lnSpc>
              <a:spcBef>
                <a:spcPts val="455"/>
              </a:spcBef>
            </a:pPr>
            <a:r>
              <a:rPr lang="zh-CN" altLang="en-US" sz="1050" spc="1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主动爬</a:t>
            </a:r>
            <a:r>
              <a:rPr lang="zh-CN" altLang="en-US" sz="1050" spc="6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取</a:t>
            </a:r>
            <a:endParaRPr lang="zh-CN" altLang="en-US" sz="1050" dirty="0"/>
          </a:p>
          <a:p>
            <a:pPr marL="464820" algn="l" rtl="0" eaLnBrk="0">
              <a:lnSpc>
                <a:spcPct val="90000"/>
              </a:lnSpc>
              <a:spcBef>
                <a:spcPts val="905"/>
              </a:spcBef>
            </a:pPr>
            <a:r>
              <a:rPr lang="zh-CN" altLang="en-US" sz="8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埋点数据、  位</a:t>
            </a:r>
            <a:r>
              <a:rPr lang="zh-CN" altLang="en-US"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置信息、  旅行信息</a:t>
            </a:r>
            <a:endParaRPr lang="zh-CN" altLang="en-US" sz="800" dirty="0"/>
          </a:p>
          <a:p>
            <a:pPr marL="475615" algn="l" rtl="0" eaLnBrk="0">
              <a:lnSpc>
                <a:spcPts val="3350"/>
              </a:lnSpc>
            </a:pPr>
            <a:r>
              <a:rPr lang="en-US" altLang="zh-CN" sz="800" spc="0" dirty="0">
                <a:solidFill>
                  <a:srgbClr val="000000">
                    <a:alpha val="100000"/>
                  </a:srgbClr>
                </a:solidFill>
                <a:latin typeface="Calibri" panose="020F0502020204030204"/>
                <a:ea typeface="Calibri" panose="020F0502020204030204"/>
                <a:cs typeface="Calibri" panose="020F0502020204030204"/>
              </a:rPr>
              <a:t>IP</a:t>
            </a:r>
            <a:r>
              <a:rPr lang="zh-CN" altLang="en-US" sz="8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地址、  设备</a:t>
            </a:r>
            <a:r>
              <a:rPr lang="zh-CN" altLang="en-US"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指纹、  公开网站信息</a:t>
            </a:r>
            <a:endParaRPr lang="zh-CN" altLang="en-US" sz="800" dirty="0"/>
          </a:p>
        </p:txBody>
      </p:sp>
      <p:sp>
        <p:nvSpPr>
          <p:cNvPr id="15" name="textbox 12"/>
          <p:cNvSpPr/>
          <p:nvPr/>
        </p:nvSpPr>
        <p:spPr>
          <a:xfrm>
            <a:off x="1865706" y="2194972"/>
            <a:ext cx="1699895" cy="3804284"/>
          </a:xfrm>
          <a:prstGeom prst="rect">
            <a:avLst/>
          </a:prstGeom>
        </p:spPr>
        <p:txBody>
          <a:bodyPr vert="horz" wrap="square" lIns="0" tIns="0" rIns="0" bIns="0"/>
          <a:lstStyle/>
          <a:p>
            <a:pPr algn="l" rtl="0" eaLnBrk="0">
              <a:lnSpc>
                <a:spcPct val="76000"/>
              </a:lnSpc>
            </a:pPr>
            <a:endParaRPr lang="en-US" altLang="en-US" sz="100" dirty="0"/>
          </a:p>
          <a:p>
            <a:pPr algn="r" rtl="0" eaLnBrk="0">
              <a:lnSpc>
                <a:spcPct val="96000"/>
              </a:lnSpc>
            </a:pPr>
            <a:r>
              <a:rPr lang="zh-CN" altLang="en-US" sz="1500" spc="100" dirty="0">
                <a:solidFill>
                  <a:srgbClr val="5B9BD5">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客户行</a:t>
            </a:r>
            <a:r>
              <a:rPr lang="zh-CN" altLang="en-US" sz="1500" spc="70" dirty="0">
                <a:solidFill>
                  <a:srgbClr val="5B9BD5">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为</a:t>
            </a:r>
            <a:endParaRPr lang="zh-CN" altLang="en-US" sz="1500" dirty="0"/>
          </a:p>
          <a:p>
            <a:pPr marL="12700" indent="305435" algn="l" rtl="0" eaLnBrk="0">
              <a:lnSpc>
                <a:spcPct val="199000"/>
              </a:lnSpc>
              <a:spcBef>
                <a:spcPts val="750"/>
              </a:spcBef>
            </a:pPr>
            <a:r>
              <a:rPr lang="zh-CN" altLang="en-US" sz="1100" spc="3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账户注册、  </a:t>
            </a:r>
            <a:r>
              <a:rPr lang="zh-CN" altLang="en-US" sz="11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贷</a:t>
            </a:r>
            <a:r>
              <a:rPr lang="zh-CN" altLang="en-US" sz="11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款申请 </a:t>
            </a:r>
            <a:r>
              <a:rPr lang="zh-CN" altLang="en-US" sz="1100" spc="4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历史还款、  申请基</a:t>
            </a:r>
            <a:r>
              <a:rPr lang="zh-CN" altLang="en-US" sz="1100" spc="3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本</a:t>
            </a:r>
            <a:r>
              <a:rPr lang="zh-CN" altLang="en-US" sz="11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信息</a:t>
            </a:r>
            <a:endParaRPr lang="zh-CN" altLang="en-US" sz="1100" dirty="0"/>
          </a:p>
          <a:p>
            <a:pPr algn="l" rtl="0" eaLnBrk="0">
              <a:lnSpc>
                <a:spcPct val="107000"/>
              </a:lnSpc>
            </a:pPr>
            <a:endParaRPr lang="zh-CN" altLang="en-US" sz="1000" dirty="0"/>
          </a:p>
          <a:p>
            <a:pPr algn="l" rtl="0" eaLnBrk="0">
              <a:lnSpc>
                <a:spcPct val="107000"/>
              </a:lnSpc>
            </a:pPr>
            <a:endParaRPr lang="zh-CN" altLang="en-US" sz="1000" dirty="0"/>
          </a:p>
          <a:p>
            <a:pPr algn="l" rtl="0" eaLnBrk="0">
              <a:lnSpc>
                <a:spcPct val="108000"/>
              </a:lnSpc>
            </a:pPr>
            <a:endParaRPr lang="zh-CN" altLang="en-US" sz="1000" dirty="0"/>
          </a:p>
          <a:p>
            <a:pPr algn="r" rtl="0" eaLnBrk="0">
              <a:lnSpc>
                <a:spcPct val="96000"/>
              </a:lnSpc>
              <a:spcBef>
                <a:spcPts val="450"/>
              </a:spcBef>
            </a:pPr>
            <a:r>
              <a:rPr lang="zh-CN" altLang="en-US" sz="1500" spc="100" dirty="0">
                <a:solidFill>
                  <a:srgbClr val="4472C4">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人行征</a:t>
            </a:r>
            <a:r>
              <a:rPr lang="zh-CN" altLang="en-US" sz="1500" spc="70" dirty="0">
                <a:solidFill>
                  <a:srgbClr val="4472C4">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信</a:t>
            </a:r>
            <a:endParaRPr lang="zh-CN" altLang="en-US" sz="1500" dirty="0"/>
          </a:p>
          <a:p>
            <a:pPr marL="166370" algn="l" rtl="0" eaLnBrk="0">
              <a:lnSpc>
                <a:spcPct val="90000"/>
              </a:lnSpc>
              <a:spcBef>
                <a:spcPts val="905"/>
              </a:spcBef>
            </a:pPr>
            <a:r>
              <a:rPr lang="zh-CN" altLang="en-US" sz="1100" spc="3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贷款还款、  信用卡</a:t>
            </a:r>
            <a:r>
              <a:rPr lang="zh-CN" altLang="en-US" sz="110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还</a:t>
            </a:r>
            <a:r>
              <a:rPr lang="zh-CN" altLang="en-US" sz="11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款</a:t>
            </a:r>
            <a:endParaRPr lang="zh-CN" altLang="en-US" sz="1100" dirty="0"/>
          </a:p>
          <a:p>
            <a:pPr marL="317500" algn="l" rtl="0" eaLnBrk="0">
              <a:lnSpc>
                <a:spcPts val="3350"/>
              </a:lnSpc>
            </a:pPr>
            <a:r>
              <a:rPr lang="zh-CN" altLang="en-US" sz="1100" spc="3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基本信息、  </a:t>
            </a:r>
            <a:r>
              <a:rPr lang="zh-CN" altLang="en-US" sz="110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公</a:t>
            </a:r>
            <a:r>
              <a:rPr lang="zh-CN" altLang="en-US" sz="11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共信息</a:t>
            </a:r>
            <a:endParaRPr lang="zh-CN" altLang="en-US" sz="1100" dirty="0"/>
          </a:p>
          <a:p>
            <a:pPr algn="l" rtl="0" eaLnBrk="0">
              <a:lnSpc>
                <a:spcPct val="111000"/>
              </a:lnSpc>
            </a:pPr>
            <a:endParaRPr lang="zh-CN" altLang="en-US" sz="1000" dirty="0"/>
          </a:p>
          <a:p>
            <a:pPr algn="l" rtl="0" eaLnBrk="0">
              <a:lnSpc>
                <a:spcPct val="111000"/>
              </a:lnSpc>
            </a:pPr>
            <a:endParaRPr lang="zh-CN" altLang="en-US" sz="1000" dirty="0"/>
          </a:p>
          <a:p>
            <a:pPr marL="62865" algn="l" rtl="0" eaLnBrk="0">
              <a:lnSpc>
                <a:spcPct val="95000"/>
              </a:lnSpc>
              <a:spcBef>
                <a:spcPts val="460"/>
              </a:spcBef>
            </a:pPr>
            <a:r>
              <a:rPr lang="zh-CN" altLang="en-US" sz="1500" spc="100" dirty="0">
                <a:solidFill>
                  <a:srgbClr val="FFC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金融机构内部数</a:t>
            </a:r>
            <a:r>
              <a:rPr lang="zh-CN" altLang="en-US" sz="1500" spc="80" dirty="0">
                <a:solidFill>
                  <a:srgbClr val="FFC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据</a:t>
            </a:r>
            <a:endParaRPr lang="zh-CN" altLang="en-US" sz="1500" dirty="0"/>
          </a:p>
          <a:p>
            <a:pPr marL="317500" algn="l" rtl="0" eaLnBrk="0">
              <a:lnSpc>
                <a:spcPct val="90000"/>
              </a:lnSpc>
              <a:spcBef>
                <a:spcPts val="910"/>
              </a:spcBef>
            </a:pPr>
            <a:r>
              <a:rPr lang="zh-CN" altLang="en-US" sz="1100" spc="3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存量贷款、  </a:t>
            </a:r>
            <a:r>
              <a:rPr lang="zh-CN" altLang="en-US" sz="110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代</a:t>
            </a:r>
            <a:r>
              <a:rPr lang="zh-CN" altLang="en-US" sz="11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发工资</a:t>
            </a:r>
            <a:endParaRPr lang="zh-CN" altLang="en-US" sz="1100" dirty="0"/>
          </a:p>
          <a:p>
            <a:pPr marL="272415" algn="l" rtl="0" eaLnBrk="0">
              <a:lnSpc>
                <a:spcPts val="3615"/>
              </a:lnSpc>
            </a:pPr>
            <a:r>
              <a:rPr lang="zh-CN" altLang="en-US" sz="110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大额存单、  投资理财</a:t>
            </a:r>
            <a:r>
              <a:rPr lang="en-US" altLang="zh-CN" sz="1400" spc="10" dirty="0">
                <a:solidFill>
                  <a:srgbClr val="A6A6A6">
                    <a:alpha val="100000"/>
                  </a:srgbClr>
                </a:solidFill>
                <a:latin typeface="Calibri" panose="020F0502020204030204"/>
                <a:ea typeface="Calibri" panose="020F0502020204030204"/>
                <a:cs typeface="Calibri" panose="020F0502020204030204"/>
              </a:rPr>
              <a:t>.</a:t>
            </a:r>
            <a:endParaRPr lang="zh-CN" altLang="en-US" sz="1400" dirty="0"/>
          </a:p>
        </p:txBody>
      </p:sp>
    </p:spTree>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特征变换</a:t>
            </a:r>
          </a:p>
        </p:txBody>
      </p:sp>
      <p:sp>
        <p:nvSpPr>
          <p:cNvPr id="6" name="文本框 5"/>
          <p:cNvSpPr txBox="1"/>
          <p:nvPr/>
        </p:nvSpPr>
        <p:spPr>
          <a:xfrm>
            <a:off x="890016" y="1524542"/>
            <a:ext cx="2146742"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使用</a:t>
            </a:r>
            <a:r>
              <a:rPr lang="en-GB" altLang="zh-CN" sz="1600" dirty="0">
                <a:latin typeface="Alibaba PuHuiTi R" pitchFamily="18" charset="-122"/>
                <a:ea typeface="Alibaba PuHuiTi R" pitchFamily="18" charset="-122"/>
                <a:cs typeface="Alibaba PuHuiTi R" pitchFamily="18" charset="-122"/>
              </a:rPr>
              <a:t>toad</a:t>
            </a:r>
            <a:r>
              <a:rPr lang="zh-CN" altLang="en-US" sz="1600" dirty="0">
                <a:latin typeface="Alibaba PuHuiTi R" pitchFamily="18" charset="-122"/>
                <a:ea typeface="Alibaba PuHuiTi R" pitchFamily="18" charset="-122"/>
                <a:cs typeface="Alibaba PuHuiTi R" pitchFamily="18" charset="-122"/>
              </a:rPr>
              <a:t>计算</a:t>
            </a:r>
            <a:r>
              <a:rPr lang="en-GB" altLang="zh-CN" sz="1600" dirty="0">
                <a:latin typeface="Alibaba PuHuiTi R" pitchFamily="18" charset="-122"/>
                <a:ea typeface="Alibaba PuHuiTi R" pitchFamily="18" charset="-122"/>
                <a:cs typeface="Alibaba PuHuiTi R" pitchFamily="18" charset="-122"/>
              </a:rPr>
              <a:t>woe</a:t>
            </a:r>
          </a:p>
        </p:txBody>
      </p:sp>
      <p:sp>
        <p:nvSpPr>
          <p:cNvPr id="7" name="Rectangle 1"/>
          <p:cNvSpPr>
            <a:spLocks noChangeArrowheads="1"/>
          </p:cNvSpPr>
          <p:nvPr/>
        </p:nvSpPr>
        <p:spPr bwMode="auto">
          <a:xfrm>
            <a:off x="1647825" y="25606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11" name="图片 10"/>
          <p:cNvPicPr>
            <a:picLocks noChangeAspect="1"/>
          </p:cNvPicPr>
          <p:nvPr/>
        </p:nvPicPr>
        <p:blipFill>
          <a:blip r:embed="rId4"/>
          <a:stretch>
            <a:fillRect/>
          </a:stretch>
        </p:blipFill>
        <p:spPr>
          <a:xfrm>
            <a:off x="937669" y="3542639"/>
            <a:ext cx="7009990" cy="3051407"/>
          </a:xfrm>
          <a:prstGeom prst="rect">
            <a:avLst/>
          </a:prstGeom>
          <a:ln>
            <a:solidFill>
              <a:schemeClr val="tx1"/>
            </a:solidFill>
          </a:ln>
        </p:spPr>
      </p:pic>
      <p:sp>
        <p:nvSpPr>
          <p:cNvPr id="12" name="矩形 11"/>
          <p:cNvSpPr/>
          <p:nvPr/>
        </p:nvSpPr>
        <p:spPr>
          <a:xfrm>
            <a:off x="937669" y="1930367"/>
            <a:ext cx="8544232" cy="1384995"/>
          </a:xfrm>
          <a:prstGeom prst="rect">
            <a:avLst/>
          </a:prstGeom>
          <a:solidFill>
            <a:srgbClr val="FFFFE4"/>
          </a:solidFill>
          <a:ln>
            <a:solidFill>
              <a:schemeClr val="tx1"/>
            </a:solidFill>
          </a:ln>
        </p:spPr>
        <p:txBody>
          <a:bodyPr wrap="square">
            <a:spAutoFit/>
          </a:bodyPr>
          <a:lstStyle/>
          <a:p>
            <a:r>
              <a:rPr lang="en-US"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假定将第一箱、第二箱合并</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adj_bin</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duration.in.month</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98658"/>
                </a:solidFill>
                <a:latin typeface="Alibaba PuHuiTi R" pitchFamily="18" charset="-122"/>
                <a:ea typeface="Alibaba PuHuiTi R" pitchFamily="18" charset="-122"/>
                <a:cs typeface="Alibaba PuHuiTi R" pitchFamily="18" charset="-122"/>
              </a:rPr>
              <a:t>9</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18</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33</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c2.set_rules(</a:t>
            </a:r>
            <a:r>
              <a:rPr lang="en-GB" altLang="zh-CN" sz="1400" dirty="0" err="1">
                <a:solidFill>
                  <a:srgbClr val="000000"/>
                </a:solidFill>
                <a:latin typeface="Alibaba PuHuiTi R" pitchFamily="18" charset="-122"/>
                <a:ea typeface="Alibaba PuHuiTi R" pitchFamily="18" charset="-122"/>
                <a:cs typeface="Alibaba PuHuiTi R" pitchFamily="18" charset="-122"/>
              </a:rPr>
              <a:t>adj_bin</a:t>
            </a:r>
            <a:r>
              <a:rPr lang="en-GB" altLang="zh-CN" sz="1400" dirty="0">
                <a:solidFill>
                  <a:srgbClr val="000000"/>
                </a:solidFill>
                <a:latin typeface="Alibaba PuHuiTi R" pitchFamily="18" charset="-122"/>
                <a:ea typeface="Alibaba PuHuiTi R" pitchFamily="18" charset="-122"/>
                <a:cs typeface="Alibaba PuHuiTi R" pitchFamily="18" charset="-122"/>
              </a:rPr>
              <a:t>)</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err="1">
                <a:solidFill>
                  <a:srgbClr val="000000"/>
                </a:solidFill>
                <a:latin typeface="Alibaba PuHuiTi R" pitchFamily="18" charset="-122"/>
                <a:ea typeface="Alibaba PuHuiTi R" pitchFamily="18" charset="-122"/>
                <a:cs typeface="Alibaba PuHuiTi R" pitchFamily="18" charset="-122"/>
              </a:rPr>
              <a:t>temp_data</a:t>
            </a:r>
            <a:r>
              <a:rPr lang="en-GB" altLang="zh-CN" sz="1400" dirty="0">
                <a:solidFill>
                  <a:srgbClr val="000000"/>
                </a:solidFill>
                <a:latin typeface="Alibaba PuHuiTi R" pitchFamily="18" charset="-122"/>
                <a:ea typeface="Alibaba PuHuiTi R" pitchFamily="18" charset="-122"/>
                <a:cs typeface="Alibaba PuHuiTi R" pitchFamily="18" charset="-122"/>
              </a:rPr>
              <a:t> = c2.transform(data_[[</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duration.in.month'</a:t>
            </a:r>
            <a:r>
              <a:rPr lang="en-GB" altLang="zh-CN" sz="1400" dirty="0" err="1">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'creditability'</a:t>
            </a:r>
            <a:r>
              <a:rPr lang="en-GB" altLang="zh-CN" sz="1400" dirty="0" err="1">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'type</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badrate_plot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temp_data</a:t>
            </a:r>
            <a:r>
              <a:rPr lang="en-GB" altLang="zh-CN" sz="1400" dirty="0">
                <a:solidFill>
                  <a:srgbClr val="000000"/>
                </a:solidFill>
                <a:latin typeface="Alibaba PuHuiTi R" pitchFamily="18" charset="-122"/>
                <a:ea typeface="Alibaba PuHuiTi R" pitchFamily="18" charset="-122"/>
                <a:cs typeface="Alibaba PuHuiTi R" pitchFamily="18" charset="-122"/>
              </a:rPr>
              <a:t>, target = </a:t>
            </a:r>
            <a:r>
              <a:rPr lang="en-GB" altLang="zh-CN" sz="1400" dirty="0">
                <a:solidFill>
                  <a:srgbClr val="A31515"/>
                </a:solidFill>
                <a:latin typeface="Alibaba PuHuiTi R" pitchFamily="18" charset="-122"/>
                <a:ea typeface="Alibaba PuHuiTi R" pitchFamily="18" charset="-122"/>
                <a:cs typeface="Alibaba PuHuiTi R" pitchFamily="18" charset="-122"/>
              </a:rPr>
              <a:t>'creditability'</a:t>
            </a:r>
            <a:r>
              <a:rPr lang="en-GB" altLang="zh-CN" sz="1400" dirty="0">
                <a:solidFill>
                  <a:srgbClr val="000000"/>
                </a:solidFill>
                <a:latin typeface="Alibaba PuHuiTi R" pitchFamily="18" charset="-122"/>
                <a:ea typeface="Alibaba PuHuiTi R" pitchFamily="18" charset="-122"/>
                <a:cs typeface="Alibaba PuHuiTi R" pitchFamily="18" charset="-122"/>
              </a:rPr>
              <a:t>, x = </a:t>
            </a:r>
            <a:r>
              <a:rPr lang="en-GB" altLang="zh-CN" sz="1400" dirty="0">
                <a:solidFill>
                  <a:srgbClr val="A31515"/>
                </a:solidFill>
                <a:latin typeface="Alibaba PuHuiTi R" pitchFamily="18" charset="-122"/>
                <a:ea typeface="Alibaba PuHuiTi R" pitchFamily="18" charset="-122"/>
                <a:cs typeface="Alibaba PuHuiTi R" pitchFamily="18" charset="-122"/>
              </a:rPr>
              <a:t>'type'</a:t>
            </a:r>
            <a:r>
              <a:rPr lang="en-GB" altLang="zh-CN" sz="1400" dirty="0">
                <a:solidFill>
                  <a:srgbClr val="000000"/>
                </a:solidFill>
                <a:latin typeface="Alibaba PuHuiTi R" pitchFamily="18" charset="-122"/>
                <a:ea typeface="Alibaba PuHuiTi R" pitchFamily="18" charset="-122"/>
                <a:cs typeface="Alibaba PuHuiTi R" pitchFamily="18" charset="-122"/>
              </a:rPr>
              <a:t>, by =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duration.in.month</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特征变换</a:t>
            </a:r>
          </a:p>
        </p:txBody>
      </p:sp>
      <p:sp>
        <p:nvSpPr>
          <p:cNvPr id="6" name="文本框 5"/>
          <p:cNvSpPr txBox="1"/>
          <p:nvPr/>
        </p:nvSpPr>
        <p:spPr>
          <a:xfrm>
            <a:off x="890016" y="1524542"/>
            <a:ext cx="2146742"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使用</a:t>
            </a:r>
            <a:r>
              <a:rPr lang="en-GB" altLang="zh-CN" sz="1600" dirty="0">
                <a:latin typeface="Alibaba PuHuiTi R" pitchFamily="18" charset="-122"/>
                <a:ea typeface="Alibaba PuHuiTi R" pitchFamily="18" charset="-122"/>
                <a:cs typeface="Alibaba PuHuiTi R" pitchFamily="18" charset="-122"/>
              </a:rPr>
              <a:t>toad</a:t>
            </a:r>
            <a:r>
              <a:rPr lang="zh-CN" altLang="en-US" sz="1600" dirty="0">
                <a:latin typeface="Alibaba PuHuiTi R" pitchFamily="18" charset="-122"/>
                <a:ea typeface="Alibaba PuHuiTi R" pitchFamily="18" charset="-122"/>
                <a:cs typeface="Alibaba PuHuiTi R" pitchFamily="18" charset="-122"/>
              </a:rPr>
              <a:t>计算</a:t>
            </a:r>
            <a:r>
              <a:rPr lang="en-GB" altLang="zh-CN" sz="1600" dirty="0">
                <a:latin typeface="Alibaba PuHuiTi R" pitchFamily="18" charset="-122"/>
                <a:ea typeface="Alibaba PuHuiTi R" pitchFamily="18" charset="-122"/>
                <a:cs typeface="Alibaba PuHuiTi R" pitchFamily="18" charset="-122"/>
              </a:rPr>
              <a:t>woe</a:t>
            </a:r>
          </a:p>
        </p:txBody>
      </p:sp>
      <p:sp>
        <p:nvSpPr>
          <p:cNvPr id="7" name="Rectangle 1"/>
          <p:cNvSpPr>
            <a:spLocks noChangeArrowheads="1"/>
          </p:cNvSpPr>
          <p:nvPr/>
        </p:nvSpPr>
        <p:spPr bwMode="auto">
          <a:xfrm>
            <a:off x="1647825" y="25606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矩形 1"/>
          <p:cNvSpPr/>
          <p:nvPr/>
        </p:nvSpPr>
        <p:spPr>
          <a:xfrm>
            <a:off x="1042220" y="1867895"/>
            <a:ext cx="10225548" cy="1600438"/>
          </a:xfrm>
          <a:prstGeom prst="rect">
            <a:avLst/>
          </a:prstGeom>
          <a:solidFill>
            <a:srgbClr val="FFFFE4"/>
          </a:solidFill>
          <a:ln>
            <a:solidFill>
              <a:schemeClr val="tx1"/>
            </a:solidFill>
          </a:ln>
        </p:spPr>
        <p:txBody>
          <a:bodyPr wrap="square">
            <a:spAutoFit/>
          </a:bodyPr>
          <a:lstStyle/>
          <a:p>
            <a:r>
              <a:rPr lang="en-US"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将特征的值转化为分箱的箱号。</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binned_data</a:t>
            </a:r>
            <a:r>
              <a:rPr lang="en-GB" altLang="zh-CN" sz="1400" dirty="0">
                <a:solidFill>
                  <a:srgbClr val="000000"/>
                </a:solidFill>
                <a:latin typeface="Alibaba PuHuiTi R" pitchFamily="18" charset="-122"/>
                <a:ea typeface="Alibaba PuHuiTi R" pitchFamily="18" charset="-122"/>
                <a:cs typeface="Alibaba PuHuiTi R" pitchFamily="18" charset="-122"/>
              </a:rPr>
              <a:t> = c2.transform(</a:t>
            </a:r>
            <a:r>
              <a:rPr lang="en-GB" altLang="zh-CN" sz="1400" dirty="0" err="1">
                <a:solidFill>
                  <a:srgbClr val="000000"/>
                </a:solidFill>
                <a:latin typeface="Alibaba PuHuiTi R" pitchFamily="18" charset="-122"/>
                <a:ea typeface="Alibaba PuHuiTi R" pitchFamily="18" charset="-122"/>
                <a:cs typeface="Alibaba PuHuiTi R" pitchFamily="18" charset="-122"/>
              </a:rPr>
              <a:t>data_train</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计算</a:t>
            </a:r>
            <a:r>
              <a:rPr lang="en-GB" altLang="zh-CN" sz="1400" dirty="0">
                <a:solidFill>
                  <a:srgbClr val="008000"/>
                </a:solidFill>
                <a:latin typeface="Alibaba PuHuiTi R" pitchFamily="18" charset="-122"/>
                <a:ea typeface="Alibaba PuHuiTi R" pitchFamily="18" charset="-122"/>
                <a:cs typeface="Alibaba PuHuiTi R" pitchFamily="18" charset="-122"/>
              </a:rPr>
              <a:t>WOE</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transer</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toad.transform.WOETransformer</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对</a:t>
            </a:r>
            <a:r>
              <a:rPr lang="en-GB" altLang="zh-CN" sz="1400" dirty="0">
                <a:solidFill>
                  <a:srgbClr val="008000"/>
                </a:solidFill>
                <a:latin typeface="Alibaba PuHuiTi R" pitchFamily="18" charset="-122"/>
                <a:ea typeface="Alibaba PuHuiTi R" pitchFamily="18" charset="-122"/>
                <a:cs typeface="Alibaba PuHuiTi R" pitchFamily="18" charset="-122"/>
              </a:rPr>
              <a:t>WOE</a:t>
            </a:r>
            <a:r>
              <a:rPr lang="zh-CN" altLang="en-US" sz="1400" dirty="0">
                <a:solidFill>
                  <a:srgbClr val="008000"/>
                </a:solidFill>
                <a:latin typeface="Alibaba PuHuiTi R" pitchFamily="18" charset="-122"/>
                <a:ea typeface="Alibaba PuHuiTi R" pitchFamily="18" charset="-122"/>
                <a:cs typeface="Alibaba PuHuiTi R" pitchFamily="18" charset="-122"/>
              </a:rPr>
              <a:t>的值进行转化，映射到原数据集上。对训练集用</a:t>
            </a:r>
            <a:r>
              <a:rPr lang="en-GB" altLang="zh-CN" sz="1400" dirty="0" err="1">
                <a:solidFill>
                  <a:srgbClr val="008000"/>
                </a:solidFill>
                <a:latin typeface="Alibaba PuHuiTi R" pitchFamily="18" charset="-122"/>
                <a:ea typeface="Alibaba PuHuiTi R" pitchFamily="18" charset="-122"/>
                <a:cs typeface="Alibaba PuHuiTi R" pitchFamily="18" charset="-122"/>
              </a:rPr>
              <a:t>fit_transform</a:t>
            </a:r>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测试集用</a:t>
            </a:r>
            <a:r>
              <a:rPr lang="en-GB" altLang="zh-CN" sz="1400" dirty="0">
                <a:solidFill>
                  <a:srgbClr val="008000"/>
                </a:solidFill>
                <a:latin typeface="Alibaba PuHuiTi R" pitchFamily="18" charset="-122"/>
                <a:ea typeface="Alibaba PuHuiTi R" pitchFamily="18" charset="-122"/>
                <a:cs typeface="Alibaba PuHuiTi R" pitchFamily="18" charset="-122"/>
              </a:rPr>
              <a:t>transform.</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data_tr_woe</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transer.fit_transform</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binned_data</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binned_data</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'creditability'</a:t>
            </a:r>
            <a:r>
              <a:rPr lang="en-GB" altLang="zh-CN" sz="1400" dirty="0">
                <a:solidFill>
                  <a:srgbClr val="000000"/>
                </a:solidFill>
                <a:latin typeface="Alibaba PuHuiTi R" pitchFamily="18" charset="-122"/>
                <a:ea typeface="Alibaba PuHuiTi R" pitchFamily="18" charset="-122"/>
                <a:cs typeface="Alibaba PuHuiTi R" pitchFamily="18" charset="-122"/>
              </a:rPr>
              <a:t>], exclude=[</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creditability'</a:t>
            </a:r>
            <a:r>
              <a:rPr lang="en-GB" altLang="zh-CN" sz="1400" dirty="0" err="1">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'type</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data_tr_woe.head</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8" name="图片 7"/>
          <p:cNvPicPr>
            <a:picLocks noChangeAspect="1"/>
          </p:cNvPicPr>
          <p:nvPr/>
        </p:nvPicPr>
        <p:blipFill>
          <a:blip r:embed="rId4"/>
          <a:stretch>
            <a:fillRect/>
          </a:stretch>
        </p:blipFill>
        <p:spPr>
          <a:xfrm>
            <a:off x="1042220" y="3738270"/>
            <a:ext cx="10058399" cy="2106471"/>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特征变换</a:t>
            </a:r>
          </a:p>
        </p:txBody>
      </p:sp>
      <p:sp>
        <p:nvSpPr>
          <p:cNvPr id="6" name="文本框 5"/>
          <p:cNvSpPr txBox="1"/>
          <p:nvPr/>
        </p:nvSpPr>
        <p:spPr>
          <a:xfrm>
            <a:off x="890016" y="1524542"/>
            <a:ext cx="10416634" cy="2062103"/>
          </a:xfrm>
          <a:prstGeom prst="rect">
            <a:avLst/>
          </a:prstGeom>
          <a:noFill/>
        </p:spPr>
        <p:txBody>
          <a:bodyPr wrap="none" rtlCol="0">
            <a:spAutoFit/>
          </a:bodyPr>
          <a:lstStyle/>
          <a:p>
            <a:pPr marL="285750" indent="-285750">
              <a:buFont typeface="Wingdings" panose="05000000000000000000" pitchFamily="2" charset="2"/>
              <a:buChar char="l"/>
            </a:pPr>
            <a:r>
              <a:rPr lang="en-GB" altLang="zh-CN" sz="1600" dirty="0">
                <a:latin typeface="Alibaba PuHuiTi R" pitchFamily="18" charset="-122"/>
                <a:ea typeface="Alibaba PuHuiTi R" pitchFamily="18" charset="-122"/>
                <a:cs typeface="Alibaba PuHuiTi R" pitchFamily="18" charset="-122"/>
              </a:rPr>
              <a:t>WOE</a:t>
            </a:r>
            <a:r>
              <a:rPr lang="zh-CN" altLang="en-US" sz="1600" dirty="0">
                <a:latin typeface="Alibaba PuHuiTi R" pitchFamily="18" charset="-122"/>
                <a:ea typeface="Alibaba PuHuiTi R" pitchFamily="18" charset="-122"/>
                <a:cs typeface="Alibaba PuHuiTi R" pitchFamily="18" charset="-122"/>
              </a:rPr>
              <a:t>理解：当前组中好用户和坏用户的比值与所有样本中这个比值的差异。差异通过对这两个比值取对数来表示</a:t>
            </a: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WOE</a:t>
            </a:r>
            <a:r>
              <a:rPr lang="zh-CN" altLang="en-US" sz="1600" dirty="0">
                <a:latin typeface="Alibaba PuHuiTi R" pitchFamily="18" charset="-122"/>
                <a:ea typeface="Alibaba PuHuiTi R" pitchFamily="18" charset="-122"/>
                <a:cs typeface="Alibaba PuHuiTi R" pitchFamily="18" charset="-122"/>
              </a:rPr>
              <a:t>越大，差异越大，这个分组里的好用户的可能性就越大</a:t>
            </a: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WOE</a:t>
            </a:r>
            <a:r>
              <a:rPr lang="zh-CN" altLang="en-US" sz="1600" dirty="0">
                <a:latin typeface="Alibaba PuHuiTi R" pitchFamily="18" charset="-122"/>
                <a:ea typeface="Alibaba PuHuiTi R" pitchFamily="18" charset="-122"/>
                <a:cs typeface="Alibaba PuHuiTi R" pitchFamily="18" charset="-122"/>
              </a:rPr>
              <a:t>越小，差异越小，这个分组里的好用户的可能性也就越小</a:t>
            </a:r>
            <a:endParaRPr lang="en-US" altLang="zh-CN" sz="1600" dirty="0">
              <a:latin typeface="Alibaba PuHuiTi R" pitchFamily="18" charset="-122"/>
              <a:ea typeface="Alibaba PuHuiTi R" pitchFamily="18" charset="-122"/>
              <a:cs typeface="Alibaba PuHuiTi R" pitchFamily="18" charset="-122"/>
            </a:endParaRPr>
          </a:p>
          <a:p>
            <a:pPr lvl="1"/>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分箱结果对</a:t>
            </a:r>
            <a:r>
              <a:rPr lang="en-GB" altLang="zh-CN" sz="1600" dirty="0">
                <a:latin typeface="Alibaba PuHuiTi R" pitchFamily="18" charset="-122"/>
                <a:ea typeface="Alibaba PuHuiTi R" pitchFamily="18" charset="-122"/>
                <a:cs typeface="Alibaba PuHuiTi R" pitchFamily="18" charset="-122"/>
              </a:rPr>
              <a:t>WOE</a:t>
            </a:r>
            <a:r>
              <a:rPr lang="zh-CN" altLang="en-US" sz="1600" dirty="0">
                <a:latin typeface="Alibaba PuHuiTi R" pitchFamily="18" charset="-122"/>
                <a:ea typeface="Alibaba PuHuiTi R" pitchFamily="18" charset="-122"/>
                <a:cs typeface="Alibaba PuHuiTi R" pitchFamily="18" charset="-122"/>
              </a:rPr>
              <a:t>结果有直接影响，分箱不同，</a:t>
            </a:r>
            <a:r>
              <a:rPr lang="en-GB" altLang="zh-CN" sz="1600" dirty="0">
                <a:latin typeface="Alibaba PuHuiTi R" pitchFamily="18" charset="-122"/>
                <a:ea typeface="Alibaba PuHuiTi R" pitchFamily="18" charset="-122"/>
                <a:cs typeface="Alibaba PuHuiTi R" pitchFamily="18" charset="-122"/>
              </a:rPr>
              <a:t>WOE</a:t>
            </a:r>
            <a:r>
              <a:rPr lang="zh-CN" altLang="en-US" sz="1600" dirty="0">
                <a:latin typeface="Alibaba PuHuiTi R" pitchFamily="18" charset="-122"/>
                <a:ea typeface="Alibaba PuHuiTi R" pitchFamily="18" charset="-122"/>
                <a:cs typeface="Alibaba PuHuiTi R" pitchFamily="18" charset="-122"/>
              </a:rPr>
              <a:t>映射值也会有很大的不同</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箱的总数在</a:t>
            </a:r>
            <a:r>
              <a:rPr lang="en-US" altLang="zh-CN" sz="1600" dirty="0">
                <a:latin typeface="Alibaba PuHuiTi R" pitchFamily="18" charset="-122"/>
                <a:ea typeface="Alibaba PuHuiTi R" pitchFamily="18" charset="-122"/>
                <a:cs typeface="Alibaba PuHuiTi R" pitchFamily="18" charset="-122"/>
              </a:rPr>
              <a:t>5</a:t>
            </a:r>
            <a:r>
              <a:rPr lang="zh-CN" altLang="en-US" sz="1600" dirty="0">
                <a:latin typeface="Alibaba PuHuiTi R" pitchFamily="18" charset="-122"/>
                <a:ea typeface="Alibaba PuHuiTi R" pitchFamily="18" charset="-122"/>
                <a:cs typeface="Alibaba PuHuiTi R" pitchFamily="18" charset="-122"/>
              </a:rPr>
              <a:t>～</a:t>
            </a:r>
            <a:r>
              <a:rPr lang="en-US" altLang="zh-CN" sz="1600" dirty="0">
                <a:latin typeface="Alibaba PuHuiTi R" pitchFamily="18" charset="-122"/>
                <a:ea typeface="Alibaba PuHuiTi R" pitchFamily="18" charset="-122"/>
                <a:cs typeface="Alibaba PuHuiTi R" pitchFamily="18" charset="-122"/>
              </a:rPr>
              <a:t>10</a:t>
            </a:r>
            <a:r>
              <a:rPr lang="zh-CN" altLang="en-US" sz="1600" dirty="0">
                <a:latin typeface="Alibaba PuHuiTi R" pitchFamily="18" charset="-122"/>
                <a:ea typeface="Alibaba PuHuiTi R" pitchFamily="18" charset="-122"/>
                <a:cs typeface="Alibaba PuHuiTi R" pitchFamily="18" charset="-122"/>
              </a:rPr>
              <a:t>箱（可以适当调整，通常不超过</a:t>
            </a:r>
            <a:r>
              <a:rPr lang="en-US" altLang="zh-CN" sz="1600" dirty="0">
                <a:latin typeface="Alibaba PuHuiTi R" pitchFamily="18" charset="-122"/>
                <a:ea typeface="Alibaba PuHuiTi R" pitchFamily="18" charset="-122"/>
                <a:cs typeface="Alibaba PuHuiTi R" pitchFamily="18" charset="-122"/>
              </a:rPr>
              <a:t>10</a:t>
            </a:r>
            <a:r>
              <a:rPr lang="zh-CN" altLang="en-US" sz="1600" dirty="0">
                <a:latin typeface="Alibaba PuHuiTi R" pitchFamily="18" charset="-122"/>
                <a:ea typeface="Alibaba PuHuiTi R" pitchFamily="18" charset="-122"/>
                <a:cs typeface="Alibaba PuHuiTi R" pitchFamily="18" charset="-122"/>
              </a:rPr>
              <a:t>箱）</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并且将每一箱之间的负样本占比差值尽可能大作为箱合并的基本原则</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每一箱的样本量不能小于整体样本的</a:t>
            </a:r>
            <a:r>
              <a:rPr lang="en-US" altLang="zh-CN" sz="1600" dirty="0">
                <a:latin typeface="Alibaba PuHuiTi R" pitchFamily="18" charset="-122"/>
                <a:ea typeface="Alibaba PuHuiTi R" pitchFamily="18" charset="-122"/>
                <a:cs typeface="Alibaba PuHuiTi R" pitchFamily="18" charset="-122"/>
              </a:rPr>
              <a:t>5%</a:t>
            </a:r>
            <a:r>
              <a:rPr lang="zh-CN" altLang="en-US" sz="1600" dirty="0">
                <a:latin typeface="Alibaba PuHuiTi R" pitchFamily="18" charset="-122"/>
                <a:ea typeface="Alibaba PuHuiTi R" pitchFamily="18" charset="-122"/>
                <a:cs typeface="Alibaba PuHuiTi R" pitchFamily="18" charset="-122"/>
              </a:rPr>
              <a:t>，原则是每一箱的频数需要具有统计意义</a:t>
            </a:r>
            <a:endParaRPr lang="en-US" altLang="zh-CN" sz="1600" dirty="0">
              <a:latin typeface="Alibaba PuHuiTi R" pitchFamily="18" charset="-122"/>
              <a:ea typeface="Alibaba PuHuiTi R" pitchFamily="18" charset="-122"/>
              <a:cs typeface="Alibaba PuHuiTi R" pitchFamily="18" charset="-122"/>
            </a:endParaRPr>
          </a:p>
        </p:txBody>
      </p:sp>
      <p:sp>
        <p:nvSpPr>
          <p:cNvPr id="7" name="Rectangle 1"/>
          <p:cNvSpPr>
            <a:spLocks noChangeArrowheads="1"/>
          </p:cNvSpPr>
          <p:nvPr/>
        </p:nvSpPr>
        <p:spPr bwMode="auto">
          <a:xfrm>
            <a:off x="1647825" y="25606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文本框 8"/>
          <p:cNvSpPr txBox="1"/>
          <p:nvPr/>
        </p:nvSpPr>
        <p:spPr>
          <a:xfrm>
            <a:off x="890016" y="3664006"/>
            <a:ext cx="2398413"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三种</a:t>
            </a:r>
            <a:r>
              <a:rPr lang="en-GB" altLang="zh-CN" sz="1600" dirty="0">
                <a:latin typeface="Alibaba PuHuiTi R" pitchFamily="18" charset="-122"/>
                <a:ea typeface="Alibaba PuHuiTi R" pitchFamily="18" charset="-122"/>
                <a:cs typeface="Alibaba PuHuiTi R" pitchFamily="18" charset="-122"/>
              </a:rPr>
              <a:t>encoding</a:t>
            </a:r>
            <a:r>
              <a:rPr lang="zh-CN" altLang="en-US" sz="1600" dirty="0">
                <a:latin typeface="Alibaba PuHuiTi R" pitchFamily="18" charset="-122"/>
                <a:ea typeface="Alibaba PuHuiTi R" pitchFamily="18" charset="-122"/>
                <a:cs typeface="Alibaba PuHuiTi R" pitchFamily="18" charset="-122"/>
              </a:rPr>
              <a:t>的利弊</a:t>
            </a:r>
            <a:endParaRPr lang="en-US" altLang="zh-CN" sz="1600" dirty="0">
              <a:latin typeface="Alibaba PuHuiTi R" pitchFamily="18" charset="-122"/>
              <a:ea typeface="Alibaba PuHuiTi R" pitchFamily="18" charset="-122"/>
              <a:cs typeface="Alibaba PuHuiTi R" pitchFamily="18" charset="-122"/>
            </a:endParaRPr>
          </a:p>
        </p:txBody>
      </p:sp>
      <p:graphicFrame>
        <p:nvGraphicFramePr>
          <p:cNvPr id="5" name="表格 4"/>
          <p:cNvGraphicFramePr>
            <a:graphicFrameLocks noGrp="1"/>
          </p:cNvGraphicFramePr>
          <p:nvPr/>
        </p:nvGraphicFramePr>
        <p:xfrm>
          <a:off x="1072330" y="4170207"/>
          <a:ext cx="10834534" cy="1554480"/>
        </p:xfrm>
        <a:graphic>
          <a:graphicData uri="http://schemas.openxmlformats.org/drawingml/2006/table">
            <a:tbl>
              <a:tblPr/>
              <a:tblGrid>
                <a:gridCol w="1995335">
                  <a:extLst>
                    <a:ext uri="{9D8B030D-6E8A-4147-A177-3AD203B41FA5}">
                      <a16:colId xmlns:a16="http://schemas.microsoft.com/office/drawing/2014/main" val="20000"/>
                    </a:ext>
                  </a:extLst>
                </a:gridCol>
                <a:gridCol w="4817806">
                  <a:extLst>
                    <a:ext uri="{9D8B030D-6E8A-4147-A177-3AD203B41FA5}">
                      <a16:colId xmlns:a16="http://schemas.microsoft.com/office/drawing/2014/main" val="20001"/>
                    </a:ext>
                  </a:extLst>
                </a:gridCol>
                <a:gridCol w="4021393">
                  <a:extLst>
                    <a:ext uri="{9D8B030D-6E8A-4147-A177-3AD203B41FA5}">
                      <a16:colId xmlns:a16="http://schemas.microsoft.com/office/drawing/2014/main" val="20002"/>
                    </a:ext>
                  </a:extLst>
                </a:gridCol>
              </a:tblGrid>
              <a:tr h="0">
                <a:tc>
                  <a:txBody>
                    <a:bodyPr/>
                    <a:lstStyle/>
                    <a:p>
                      <a:endParaRPr lang="zh-CN" altLang="en-US" b="1" dirty="0">
                        <a:solidFill>
                          <a:schemeClr val="bg1"/>
                        </a:solidFill>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优势</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劣势</a:t>
                      </a:r>
                    </a:p>
                  </a:txBody>
                  <a:tcPr marL="123825" marR="123825" marT="57150" marB="57150" anchor="ctr">
                    <a:lnL w="9525" cap="flat" cmpd="sng" algn="ctr">
                      <a:solidFill>
                        <a:srgbClr val="DFE2E5"/>
                      </a:solidFill>
                      <a:prstDash val="solid"/>
                      <a:round/>
                      <a:headEnd type="none" w="med" len="med"/>
                      <a:tailEnd type="none" w="med" len="med"/>
                    </a:lnL>
                    <a:lnB w="9525" cap="flat" cmpd="sng" algn="ctr">
                      <a:solidFill>
                        <a:srgbClr val="DFE2E5"/>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0">
                <a:tc>
                  <a:txBody>
                    <a:bodyPr/>
                    <a:lstStyle/>
                    <a:p>
                      <a:r>
                        <a:rPr lang="en-GB" sz="1600" b="0" i="0" dirty="0" err="1">
                          <a:effectLst/>
                          <a:latin typeface="Alibaba PuHuiTi R" pitchFamily="18" charset="-122"/>
                          <a:ea typeface="Alibaba PuHuiTi R" pitchFamily="18" charset="-122"/>
                          <a:cs typeface="Alibaba PuHuiTi R" pitchFamily="18" charset="-122"/>
                        </a:rPr>
                        <a:t>Onehot</a:t>
                      </a:r>
                      <a:r>
                        <a:rPr lang="en-GB" sz="1600" b="0" i="0" dirty="0">
                          <a:effectLst/>
                          <a:latin typeface="Alibaba PuHuiTi R" pitchFamily="18" charset="-122"/>
                          <a:ea typeface="Alibaba PuHuiTi R" pitchFamily="18" charset="-122"/>
                          <a:cs typeface="Alibaba PuHuiTi R" pitchFamily="18" charset="-122"/>
                        </a:rPr>
                        <a:t> Encoding</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dirty="0">
                          <a:effectLst/>
                          <a:latin typeface="Alibaba PuHuiTi R" pitchFamily="18" charset="-122"/>
                          <a:ea typeface="Alibaba PuHuiTi R" pitchFamily="18" charset="-122"/>
                          <a:cs typeface="Alibaba PuHuiTi R" pitchFamily="18" charset="-122"/>
                        </a:rPr>
                        <a:t>简单易处理、稳定、无需归一化、不依赖历史数据</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dirty="0">
                          <a:effectLst/>
                          <a:latin typeface="Alibaba PuHuiTi R" pitchFamily="18" charset="-122"/>
                          <a:ea typeface="Alibaba PuHuiTi R" pitchFamily="18" charset="-122"/>
                          <a:cs typeface="Alibaba PuHuiTi R" pitchFamily="18" charset="-122"/>
                        </a:rPr>
                        <a:t>数据过于稀疏</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GB" sz="1600" b="0" i="0" dirty="0">
                          <a:effectLst/>
                          <a:latin typeface="Alibaba PuHuiTi R" pitchFamily="18" charset="-122"/>
                          <a:ea typeface="Alibaba PuHuiTi R" pitchFamily="18" charset="-122"/>
                          <a:cs typeface="Alibaba PuHuiTi R" pitchFamily="18" charset="-122"/>
                        </a:rPr>
                        <a:t>Label Encoding</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dirty="0">
                          <a:effectLst/>
                          <a:latin typeface="Alibaba PuHuiTi R" pitchFamily="18" charset="-122"/>
                          <a:ea typeface="Alibaba PuHuiTi R" pitchFamily="18" charset="-122"/>
                          <a:cs typeface="Alibaba PuHuiTi R" pitchFamily="18" charset="-122"/>
                        </a:rPr>
                        <a:t>区分效果好，维度小</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dirty="0">
                          <a:effectLst/>
                          <a:latin typeface="Alibaba PuHuiTi R" pitchFamily="18" charset="-122"/>
                          <a:ea typeface="Alibaba PuHuiTi R" pitchFamily="18" charset="-122"/>
                          <a:cs typeface="Alibaba PuHuiTi R" pitchFamily="18" charset="-122"/>
                        </a:rPr>
                        <a:t>需统计历史数据、不稳定、需要归一化</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0">
                <a:tc>
                  <a:txBody>
                    <a:bodyPr/>
                    <a:lstStyle/>
                    <a:p>
                      <a:r>
                        <a:rPr lang="en-GB" sz="1600" b="0" i="0" dirty="0">
                          <a:effectLst/>
                          <a:latin typeface="Alibaba PuHuiTi R" pitchFamily="18" charset="-122"/>
                          <a:ea typeface="Alibaba PuHuiTi R" pitchFamily="18" charset="-122"/>
                          <a:cs typeface="Alibaba PuHuiTi R" pitchFamily="18" charset="-122"/>
                        </a:rPr>
                        <a:t>WOE Encoding</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dirty="0">
                          <a:effectLst/>
                          <a:latin typeface="Alibaba PuHuiTi R" pitchFamily="18" charset="-122"/>
                          <a:ea typeface="Alibaba PuHuiTi R" pitchFamily="18" charset="-122"/>
                          <a:cs typeface="Alibaba PuHuiTi R" pitchFamily="18" charset="-122"/>
                        </a:rPr>
                        <a:t>区分效果好，维度小，不需要归一化</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dirty="0">
                          <a:effectLst/>
                          <a:latin typeface="Alibaba PuHuiTi R" pitchFamily="18" charset="-122"/>
                          <a:ea typeface="Alibaba PuHuiTi R" pitchFamily="18" charset="-122"/>
                          <a:cs typeface="Alibaba PuHuiTi R" pitchFamily="18" charset="-122"/>
                        </a:rPr>
                        <a:t>需统计历史数据、不稳定</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特征变换</a:t>
            </a:r>
          </a:p>
        </p:txBody>
      </p:sp>
      <p:sp>
        <p:nvSpPr>
          <p:cNvPr id="6" name="文本框 5"/>
          <p:cNvSpPr txBox="1"/>
          <p:nvPr/>
        </p:nvSpPr>
        <p:spPr>
          <a:xfrm>
            <a:off x="890016" y="1524542"/>
            <a:ext cx="6994222" cy="1569660"/>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多值有序类别型特征</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学历：高中以下，大专，本科，硕士，博士</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一定程度上学历高低能直接对应用户的信用风险，可以当做有序特征</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可以把多值有序特征转换为</a:t>
            </a:r>
            <a:r>
              <a:rPr lang="en-US" altLang="zh-CN" sz="1600" dirty="0">
                <a:latin typeface="Alibaba PuHuiTi R" pitchFamily="18" charset="-122"/>
                <a:ea typeface="Alibaba PuHuiTi R" pitchFamily="18" charset="-122"/>
                <a:cs typeface="Alibaba PuHuiTi R" pitchFamily="18" charset="-122"/>
              </a:rPr>
              <a:t>1</a:t>
            </a:r>
            <a:r>
              <a:rPr lang="zh-CN" altLang="en-US" sz="1600" dirty="0">
                <a:latin typeface="Alibaba PuHuiTi R" pitchFamily="18" charset="-122"/>
                <a:ea typeface="Alibaba PuHuiTi R" pitchFamily="18" charset="-122"/>
                <a:cs typeface="Alibaba PuHuiTi R" pitchFamily="18" charset="-122"/>
              </a:rPr>
              <a:t>，</a:t>
            </a:r>
            <a:r>
              <a:rPr lang="en-US" altLang="zh-CN" sz="1600" dirty="0">
                <a:latin typeface="Alibaba PuHuiTi R" pitchFamily="18" charset="-122"/>
                <a:ea typeface="Alibaba PuHuiTi R" pitchFamily="18" charset="-122"/>
                <a:cs typeface="Alibaba PuHuiTi R" pitchFamily="18" charset="-122"/>
              </a:rPr>
              <a:t>2</a:t>
            </a:r>
            <a:r>
              <a:rPr lang="zh-CN" altLang="en-US" sz="1600" dirty="0">
                <a:latin typeface="Alibaba PuHuiTi R" pitchFamily="18" charset="-122"/>
                <a:ea typeface="Alibaba PuHuiTi R" pitchFamily="18" charset="-122"/>
                <a:cs typeface="Alibaba PuHuiTi R" pitchFamily="18" charset="-122"/>
              </a:rPr>
              <a:t>，</a:t>
            </a:r>
            <a:r>
              <a:rPr lang="en-US" altLang="zh-CN" sz="1600" dirty="0">
                <a:latin typeface="Alibaba PuHuiTi R" pitchFamily="18" charset="-122"/>
                <a:ea typeface="Alibaba PuHuiTi R" pitchFamily="18" charset="-122"/>
                <a:cs typeface="Alibaba PuHuiTi R" pitchFamily="18" charset="-122"/>
              </a:rPr>
              <a:t>3...</a:t>
            </a:r>
            <a:r>
              <a:rPr lang="zh-CN" altLang="en-US" sz="1600" dirty="0">
                <a:latin typeface="Alibaba PuHuiTi R" pitchFamily="18" charset="-122"/>
                <a:ea typeface="Alibaba PuHuiTi R" pitchFamily="18" charset="-122"/>
                <a:cs typeface="Alibaba PuHuiTi R" pitchFamily="18" charset="-122"/>
              </a:rPr>
              <a:t>的数值</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高中以下 → </a:t>
            </a:r>
            <a:r>
              <a:rPr lang="en-US" altLang="zh-CN" sz="1600" dirty="0">
                <a:latin typeface="Alibaba PuHuiTi R" pitchFamily="18" charset="-122"/>
                <a:ea typeface="Alibaba PuHuiTi R" pitchFamily="18" charset="-122"/>
                <a:cs typeface="Alibaba PuHuiTi R" pitchFamily="18" charset="-122"/>
              </a:rPr>
              <a:t>1</a:t>
            </a:r>
            <a:r>
              <a:rPr lang="zh-CN" altLang="en-US" sz="1600" dirty="0">
                <a:latin typeface="Alibaba PuHuiTi R" pitchFamily="18" charset="-122"/>
                <a:ea typeface="Alibaba PuHuiTi R" pitchFamily="18" charset="-122"/>
                <a:cs typeface="Alibaba PuHuiTi R" pitchFamily="18" charset="-122"/>
              </a:rPr>
              <a:t>， 大专 → </a:t>
            </a:r>
            <a:r>
              <a:rPr lang="en-US" altLang="zh-CN" sz="1600" dirty="0">
                <a:latin typeface="Alibaba PuHuiTi R" pitchFamily="18" charset="-122"/>
                <a:ea typeface="Alibaba PuHuiTi R" pitchFamily="18" charset="-122"/>
                <a:cs typeface="Alibaba PuHuiTi R" pitchFamily="18" charset="-122"/>
              </a:rPr>
              <a:t>2 </a:t>
            </a:r>
            <a:r>
              <a:rPr lang="zh-CN" altLang="en-US" sz="1600" dirty="0">
                <a:latin typeface="Alibaba PuHuiTi R" pitchFamily="18" charset="-122"/>
                <a:ea typeface="Alibaba PuHuiTi R" pitchFamily="18" charset="-122"/>
                <a:cs typeface="Alibaba PuHuiTi R" pitchFamily="18" charset="-122"/>
              </a:rPr>
              <a:t>，本科 → </a:t>
            </a:r>
            <a:r>
              <a:rPr lang="en-US" altLang="zh-CN" sz="1600" dirty="0">
                <a:latin typeface="Alibaba PuHuiTi R" pitchFamily="18" charset="-122"/>
                <a:ea typeface="Alibaba PuHuiTi R" pitchFamily="18" charset="-122"/>
                <a:cs typeface="Alibaba PuHuiTi R" pitchFamily="18" charset="-122"/>
              </a:rPr>
              <a:t>3</a:t>
            </a:r>
            <a:r>
              <a:rPr lang="zh-CN" altLang="en-US" sz="1600" dirty="0">
                <a:latin typeface="Alibaba PuHuiTi R" pitchFamily="18" charset="-122"/>
                <a:ea typeface="Alibaba PuHuiTi R" pitchFamily="18" charset="-122"/>
                <a:cs typeface="Alibaba PuHuiTi R" pitchFamily="18" charset="-122"/>
              </a:rPr>
              <a:t>，硕士→</a:t>
            </a:r>
            <a:r>
              <a:rPr lang="en-US" altLang="zh-CN" sz="1600" dirty="0">
                <a:latin typeface="Alibaba PuHuiTi R" pitchFamily="18" charset="-122"/>
                <a:ea typeface="Alibaba PuHuiTi R" pitchFamily="18" charset="-122"/>
                <a:cs typeface="Alibaba PuHuiTi R" pitchFamily="18" charset="-122"/>
              </a:rPr>
              <a:t>4</a:t>
            </a:r>
            <a:r>
              <a:rPr lang="zh-CN" altLang="en-US" sz="1600" dirty="0">
                <a:latin typeface="Alibaba PuHuiTi R" pitchFamily="18" charset="-122"/>
                <a:ea typeface="Alibaba PuHuiTi R" pitchFamily="18" charset="-122"/>
                <a:cs typeface="Alibaba PuHuiTi R" pitchFamily="18" charset="-122"/>
              </a:rPr>
              <a:t>，博士→</a:t>
            </a:r>
            <a:r>
              <a:rPr lang="en-US" altLang="zh-CN" sz="1600" dirty="0">
                <a:latin typeface="Alibaba PuHuiTi R" pitchFamily="18" charset="-122"/>
                <a:ea typeface="Alibaba PuHuiTi R" pitchFamily="18" charset="-122"/>
                <a:cs typeface="Alibaba PuHuiTi R" pitchFamily="18" charset="-122"/>
              </a:rPr>
              <a:t>5</a:t>
            </a: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p:txBody>
      </p:sp>
      <p:sp>
        <p:nvSpPr>
          <p:cNvPr id="7" name="Rectangle 1"/>
          <p:cNvSpPr>
            <a:spLocks noChangeArrowheads="1"/>
          </p:cNvSpPr>
          <p:nvPr/>
        </p:nvSpPr>
        <p:spPr bwMode="auto">
          <a:xfrm>
            <a:off x="1647825" y="25606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5096390" y="1896177"/>
            <a:ext cx="6086848" cy="4511040"/>
          </a:xfrm>
        </p:spPr>
        <p:txBody>
          <a:bodyPr/>
          <a:lstStyle/>
          <a:p>
            <a:r>
              <a:rPr kumimoji="1" lang="zh-CN" altLang="en-US" dirty="0"/>
              <a:t>特征分箱</a:t>
            </a:r>
            <a:r>
              <a:rPr kumimoji="1" lang="en-US" altLang="zh-CN" dirty="0"/>
              <a:t> : </a:t>
            </a:r>
            <a:r>
              <a:rPr kumimoji="1" lang="zh-CN" altLang="en-US" dirty="0"/>
              <a:t>卡方分箱</a:t>
            </a:r>
            <a:endParaRPr kumimoji="1" lang="en-US" altLang="zh-CN" dirty="0"/>
          </a:p>
          <a:p>
            <a:r>
              <a:rPr kumimoji="1" lang="zh-CN" altLang="en-US" dirty="0"/>
              <a:t>特征变换</a:t>
            </a:r>
            <a:r>
              <a:rPr kumimoji="1" lang="en-US" altLang="zh-CN" dirty="0"/>
              <a:t>: WOE</a:t>
            </a:r>
            <a:r>
              <a:rPr kumimoji="1" lang="zh-CN" altLang="en-US" dirty="0"/>
              <a:t>变换</a:t>
            </a:r>
            <a:endParaRPr kumimoji="1" lang="en-US" altLang="zh-CN" dirty="0"/>
          </a:p>
          <a:p>
            <a:endParaRPr kumimoji="1" lang="zh-CN" altLang="en-US" dirty="0"/>
          </a:p>
          <a:p>
            <a:pPr lvl="1"/>
            <a:endParaRPr lang="en-US" altLang="zh-CN" dirty="0"/>
          </a:p>
          <a:p>
            <a:endParaRPr lang="zh-CN" altLang="en-US" dirty="0"/>
          </a:p>
        </p:txBody>
      </p:sp>
    </p:spTree>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在进行特征编码时，哪种编码方法需要依赖历史数据进行转换？</a:t>
            </a:r>
          </a:p>
        </p:txBody>
      </p:sp>
      <p:sp>
        <p:nvSpPr>
          <p:cNvPr id="5" name="文本占位符 4"/>
          <p:cNvSpPr>
            <a:spLocks noGrp="1"/>
          </p:cNvSpPr>
          <p:nvPr>
            <p:ph type="body" sz="quarter" idx="11"/>
          </p:nvPr>
        </p:nvSpPr>
        <p:spPr/>
        <p:txBody>
          <a:bodyPr/>
          <a:lstStyle/>
          <a:p>
            <a:pPr algn="l"/>
            <a:r>
              <a:rPr lang="en-US" altLang="zh-CN" b="0" i="0" dirty="0">
                <a:solidFill>
                  <a:srgbClr val="374151"/>
                </a:solidFill>
                <a:effectLst/>
                <a:latin typeface="Söhne"/>
              </a:rPr>
              <a:t>A. </a:t>
            </a:r>
            <a:r>
              <a:rPr lang="en-US" altLang="zh-CN" b="0" i="0" dirty="0" err="1">
                <a:solidFill>
                  <a:srgbClr val="374151"/>
                </a:solidFill>
                <a:effectLst/>
                <a:latin typeface="Söhne"/>
              </a:rPr>
              <a:t>Onehot</a:t>
            </a:r>
            <a:r>
              <a:rPr lang="en-US" altLang="zh-CN" b="0" i="0" dirty="0">
                <a:solidFill>
                  <a:srgbClr val="374151"/>
                </a:solidFill>
                <a:effectLst/>
                <a:latin typeface="Söhne"/>
              </a:rPr>
              <a:t> Encoding</a:t>
            </a:r>
          </a:p>
          <a:p>
            <a:pPr algn="l"/>
            <a:r>
              <a:rPr lang="en-US" altLang="zh-CN" b="0" i="0" dirty="0">
                <a:solidFill>
                  <a:srgbClr val="374151"/>
                </a:solidFill>
                <a:effectLst/>
                <a:latin typeface="Söhne"/>
              </a:rPr>
              <a:t>B. Label Encoding</a:t>
            </a:r>
          </a:p>
          <a:p>
            <a:pPr algn="l"/>
            <a:r>
              <a:rPr lang="en-US" altLang="zh-CN" b="0" i="0" dirty="0">
                <a:solidFill>
                  <a:srgbClr val="374151"/>
                </a:solidFill>
                <a:effectLst/>
                <a:latin typeface="Söhne"/>
              </a:rPr>
              <a:t>C. WOE Encoding</a:t>
            </a:r>
          </a:p>
          <a:p>
            <a:pPr algn="l"/>
            <a:r>
              <a:rPr lang="en-US" altLang="zh-CN" b="0" i="0" dirty="0">
                <a:solidFill>
                  <a:srgbClr val="374151"/>
                </a:solidFill>
                <a:effectLst/>
                <a:latin typeface="Söhne"/>
              </a:rPr>
              <a:t>D. Binary Encoding</a:t>
            </a:r>
          </a:p>
          <a:p>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defRPr/>
            </a:pPr>
            <a:r>
              <a:rPr kumimoji="1" lang="zh-CN" altLang="en-US" b="1" dirty="0">
                <a:solidFill>
                  <a:srgbClr val="404040"/>
                </a:solidFill>
                <a:ea typeface="阿里巴巴普惠体" panose="00020600040101010101" pitchFamily="18" charset="-122"/>
                <a:sym typeface="+mn-ea"/>
              </a:rPr>
              <a:t>缺失值处理</a:t>
            </a:r>
          </a:p>
        </p:txBody>
      </p:sp>
      <p:sp>
        <p:nvSpPr>
          <p:cNvPr id="3" name="文本占位符 2"/>
          <p:cNvSpPr>
            <a:spLocks noGrp="1"/>
          </p:cNvSpPr>
          <p:nvPr>
            <p:ph type="body" sz="quarter" idx="10"/>
          </p:nvPr>
        </p:nvSpPr>
        <p:spPr/>
        <p:txBody>
          <a:bodyPr/>
          <a:lstStyle/>
          <a:p>
            <a:r>
              <a:rPr kumimoji="1" lang="en-US" altLang="zh-CN" dirty="0"/>
              <a:t>05</a:t>
            </a:r>
            <a:endParaRPr kumimoji="1"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用户时间序列缺失值处理</a:t>
            </a:r>
          </a:p>
        </p:txBody>
      </p:sp>
      <p:sp>
        <p:nvSpPr>
          <p:cNvPr id="6" name="文本框 5"/>
          <p:cNvSpPr txBox="1"/>
          <p:nvPr/>
        </p:nvSpPr>
        <p:spPr>
          <a:xfrm>
            <a:off x="890016" y="1524542"/>
            <a:ext cx="9289723" cy="4339650"/>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优先考虑补零：大多数特征都是计数，缺失用</a:t>
            </a:r>
            <a:r>
              <a:rPr lang="en-US" altLang="zh-CN" sz="1600" dirty="0">
                <a:latin typeface="Alibaba PuHuiTi R" pitchFamily="18" charset="-122"/>
                <a:ea typeface="Alibaba PuHuiTi R" pitchFamily="18" charset="-122"/>
                <a:cs typeface="Alibaba PuHuiTi R" pitchFamily="18" charset="-122"/>
              </a:rPr>
              <a:t>0</a:t>
            </a:r>
            <a:r>
              <a:rPr lang="zh-CN" altLang="en-US" sz="1600" dirty="0">
                <a:latin typeface="Alibaba PuHuiTi R" pitchFamily="18" charset="-122"/>
                <a:ea typeface="Alibaba PuHuiTi R" pitchFamily="18" charset="-122"/>
                <a:cs typeface="Alibaba PuHuiTi R" pitchFamily="18" charset="-122"/>
              </a:rPr>
              <a:t>补充</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用户没有历史购物记录</a:t>
            </a:r>
            <a:r>
              <a:rPr lang="en-US" altLang="zh-CN" sz="1600" dirty="0">
                <a:latin typeface="Alibaba PuHuiTi R" pitchFamily="18" charset="-122"/>
                <a:ea typeface="Alibaba PuHuiTi R" pitchFamily="18" charset="-122"/>
                <a:cs typeface="Alibaba PuHuiTi R" pitchFamily="18" charset="-122"/>
              </a:rPr>
              <a:t>: </a:t>
            </a:r>
            <a:r>
              <a:rPr lang="en-GB" altLang="zh-CN" sz="1600" dirty="0" err="1">
                <a:latin typeface="Alibaba PuHuiTi R" pitchFamily="18" charset="-122"/>
                <a:ea typeface="Alibaba PuHuiTi R" pitchFamily="18" charset="-122"/>
                <a:cs typeface="Alibaba PuHuiTi R" pitchFamily="18" charset="-122"/>
              </a:rPr>
              <a:t>max_gmv</a:t>
            </a:r>
            <a:r>
              <a:rPr lang="en-GB" altLang="zh-CN" sz="1600" dirty="0">
                <a:latin typeface="Alibaba PuHuiTi R" pitchFamily="18" charset="-122"/>
                <a:ea typeface="Alibaba PuHuiTi R" pitchFamily="18" charset="-122"/>
                <a:cs typeface="Alibaba PuHuiTi R" pitchFamily="18" charset="-122"/>
              </a:rPr>
              <a:t> </a:t>
            </a:r>
            <a:r>
              <a:rPr lang="en-GB" altLang="zh-CN" sz="1600" dirty="0" err="1">
                <a:latin typeface="Alibaba PuHuiTi R" pitchFamily="18" charset="-122"/>
                <a:ea typeface="Alibaba PuHuiTi R" pitchFamily="18" charset="-122"/>
                <a:cs typeface="Alibaba PuHuiTi R" pitchFamily="18" charset="-122"/>
              </a:rPr>
              <a:t>min_gmv</a:t>
            </a:r>
            <a:r>
              <a:rPr lang="en-GB"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都可以用</a:t>
            </a:r>
            <a:r>
              <a:rPr lang="en-US" altLang="zh-CN" sz="1600" dirty="0">
                <a:latin typeface="Alibaba PuHuiTi R" pitchFamily="18" charset="-122"/>
                <a:ea typeface="Alibaba PuHuiTi R" pitchFamily="18" charset="-122"/>
                <a:cs typeface="Alibaba PuHuiTi R" pitchFamily="18" charset="-122"/>
              </a:rPr>
              <a:t>0</a:t>
            </a:r>
            <a:r>
              <a:rPr lang="zh-CN" altLang="en-US" sz="1600" dirty="0">
                <a:latin typeface="Alibaba PuHuiTi R" pitchFamily="18" charset="-122"/>
                <a:ea typeface="Alibaba PuHuiTi R" pitchFamily="18" charset="-122"/>
                <a:cs typeface="Alibaba PuHuiTi R" pitchFamily="18" charset="-122"/>
              </a:rPr>
              <a:t>补充</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用</a:t>
            </a:r>
            <a:r>
              <a:rPr lang="en-US" altLang="zh-CN" sz="1600" dirty="0">
                <a:latin typeface="Alibaba PuHuiTi R" pitchFamily="18" charset="-122"/>
                <a:ea typeface="Alibaba PuHuiTi R" pitchFamily="18" charset="-122"/>
                <a:cs typeface="Alibaba PuHuiTi R" pitchFamily="18" charset="-122"/>
              </a:rPr>
              <a:t>0</a:t>
            </a:r>
            <a:r>
              <a:rPr lang="zh-CN" altLang="en-US" sz="1600" dirty="0">
                <a:latin typeface="Alibaba PuHuiTi R" pitchFamily="18" charset="-122"/>
                <a:ea typeface="Alibaba PuHuiTi R" pitchFamily="18" charset="-122"/>
                <a:cs typeface="Alibaba PuHuiTi R" pitchFamily="18" charset="-122"/>
              </a:rPr>
              <a:t>填充缺失值带来的问题</a:t>
            </a: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cur/</a:t>
            </a:r>
            <a:r>
              <a:rPr lang="en-GB" altLang="zh-CN" sz="1600" dirty="0" err="1">
                <a:latin typeface="Alibaba PuHuiTi R" pitchFamily="18" charset="-122"/>
                <a:ea typeface="Alibaba PuHuiTi R" pitchFamily="18" charset="-122"/>
                <a:cs typeface="Alibaba PuHuiTi R" pitchFamily="18" charset="-122"/>
              </a:rPr>
              <a:t>history_avg</a:t>
            </a:r>
            <a:r>
              <a:rPr lang="en-GB" altLang="zh-CN" sz="1600" dirty="0">
                <a:latin typeface="Alibaba PuHuiTi R" pitchFamily="18" charset="-122"/>
                <a:ea typeface="Alibaba PuHuiTi R" pitchFamily="18" charset="-122"/>
                <a:cs typeface="Alibaba PuHuiTi R" pitchFamily="18" charset="-122"/>
              </a:rPr>
              <a:t>: 0/0 cur/history_avg:1/0</a:t>
            </a:r>
          </a:p>
          <a:p>
            <a:pPr marL="742950" lvl="1" indent="-285750">
              <a:buFont typeface="Wingdings" panose="05000000000000000000" pitchFamily="2" charset="2"/>
              <a:buChar char="n"/>
            </a:pPr>
            <a:endParaRPr lang="en-GB"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根据风险趋势填补缺失值 （违约概率大小 无历史购物记录违约概率</a:t>
            </a:r>
            <a:r>
              <a:rPr lang="en-US" altLang="zh-CN" sz="1600" dirty="0">
                <a:latin typeface="Alibaba PuHuiTi R" pitchFamily="18" charset="-122"/>
                <a:ea typeface="Alibaba PuHuiTi R" pitchFamily="18" charset="-122"/>
                <a:cs typeface="Alibaba PuHuiTi R" pitchFamily="18" charset="-122"/>
              </a:rPr>
              <a:t>&gt;</a:t>
            </a:r>
            <a:r>
              <a:rPr lang="zh-CN" altLang="en-US" sz="1600" dirty="0">
                <a:latin typeface="Alibaba PuHuiTi R" pitchFamily="18" charset="-122"/>
                <a:ea typeface="Alibaba PuHuiTi R" pitchFamily="18" charset="-122"/>
                <a:cs typeface="Alibaba PuHuiTi R" pitchFamily="18" charset="-122"/>
              </a:rPr>
              <a:t>有一单历史购物记录</a:t>
            </a:r>
            <a:r>
              <a:rPr lang="en-US" altLang="zh-CN" sz="1600" dirty="0">
                <a:latin typeface="Alibaba PuHuiTi R" pitchFamily="18" charset="-122"/>
                <a:ea typeface="Alibaba PuHuiTi R" pitchFamily="18" charset="-122"/>
                <a:cs typeface="Alibaba PuHuiTi R" pitchFamily="18" charset="-122"/>
              </a:rPr>
              <a:t>&gt;</a:t>
            </a:r>
            <a:r>
              <a:rPr lang="zh-CN" altLang="en-US" sz="1600" dirty="0">
                <a:latin typeface="Alibaba PuHuiTi R" pitchFamily="18" charset="-122"/>
                <a:ea typeface="Alibaba PuHuiTi R" pitchFamily="18" charset="-122"/>
                <a:cs typeface="Alibaba PuHuiTi R" pitchFamily="18" charset="-122"/>
              </a:rPr>
              <a:t>有两单）</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用户没有历史购物记录 </a:t>
            </a:r>
            <a:r>
              <a:rPr lang="en-GB" altLang="zh-CN" sz="1600" dirty="0">
                <a:latin typeface="Alibaba PuHuiTi R" pitchFamily="18" charset="-122"/>
                <a:ea typeface="Alibaba PuHuiTi R" pitchFamily="18" charset="-122"/>
                <a:cs typeface="Alibaba PuHuiTi R" pitchFamily="18" charset="-122"/>
              </a:rPr>
              <a:t>cur/</a:t>
            </a:r>
            <a:r>
              <a:rPr lang="en-GB" altLang="zh-CN" sz="1600" dirty="0" err="1">
                <a:latin typeface="Alibaba PuHuiTi R" pitchFamily="18" charset="-122"/>
                <a:ea typeface="Alibaba PuHuiTi R" pitchFamily="18" charset="-122"/>
                <a:cs typeface="Alibaba PuHuiTi R" pitchFamily="18" charset="-122"/>
              </a:rPr>
              <a:t>history_avg</a:t>
            </a:r>
            <a:r>
              <a:rPr lang="en-GB" altLang="zh-CN" sz="1600" dirty="0">
                <a:latin typeface="Alibaba PuHuiTi R" pitchFamily="18" charset="-122"/>
                <a:ea typeface="Alibaba PuHuiTi R" pitchFamily="18" charset="-122"/>
                <a:cs typeface="Alibaba PuHuiTi R" pitchFamily="18" charset="-122"/>
              </a:rPr>
              <a:t> : 0/0? </a:t>
            </a:r>
            <a:r>
              <a:rPr lang="zh-CN" altLang="en-US" sz="1600" dirty="0">
                <a:latin typeface="Alibaba PuHuiTi R" pitchFamily="18" charset="-122"/>
                <a:ea typeface="Alibaba PuHuiTi R" pitchFamily="18" charset="-122"/>
                <a:cs typeface="Alibaba PuHuiTi R" pitchFamily="18" charset="-122"/>
              </a:rPr>
              <a:t>可以填充</a:t>
            </a:r>
            <a:r>
              <a:rPr lang="en-US" altLang="zh-CN" sz="1600" dirty="0">
                <a:latin typeface="Alibaba PuHuiTi R" pitchFamily="18" charset="-122"/>
                <a:ea typeface="Alibaba PuHuiTi R" pitchFamily="18" charset="-122"/>
                <a:cs typeface="Alibaba PuHuiTi R" pitchFamily="18" charset="-122"/>
              </a:rPr>
              <a:t>-2 </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用户有一单历史购物记录 </a:t>
            </a:r>
            <a:r>
              <a:rPr lang="en-GB" altLang="zh-CN" sz="1600" dirty="0">
                <a:latin typeface="Alibaba PuHuiTi R" pitchFamily="18" charset="-122"/>
                <a:ea typeface="Alibaba PuHuiTi R" pitchFamily="18" charset="-122"/>
                <a:cs typeface="Alibaba PuHuiTi R" pitchFamily="18" charset="-122"/>
              </a:rPr>
              <a:t>cur/</a:t>
            </a:r>
            <a:r>
              <a:rPr lang="en-GB" altLang="zh-CN" sz="1600" dirty="0" err="1">
                <a:latin typeface="Alibaba PuHuiTi R" pitchFamily="18" charset="-122"/>
                <a:ea typeface="Alibaba PuHuiTi R" pitchFamily="18" charset="-122"/>
                <a:cs typeface="Alibaba PuHuiTi R" pitchFamily="18" charset="-122"/>
              </a:rPr>
              <a:t>history_avg</a:t>
            </a:r>
            <a:r>
              <a:rPr lang="en-GB" altLang="zh-CN" sz="1600" dirty="0">
                <a:latin typeface="Alibaba PuHuiTi R" pitchFamily="18" charset="-122"/>
                <a:ea typeface="Alibaba PuHuiTi R" pitchFamily="18" charset="-122"/>
                <a:cs typeface="Alibaba PuHuiTi R" pitchFamily="18" charset="-122"/>
              </a:rPr>
              <a:t> : 1/0? </a:t>
            </a:r>
            <a:r>
              <a:rPr lang="zh-CN" altLang="en-US" sz="1600" dirty="0">
                <a:latin typeface="Alibaba PuHuiTi R" pitchFamily="18" charset="-122"/>
                <a:ea typeface="Alibaba PuHuiTi R" pitchFamily="18" charset="-122"/>
                <a:cs typeface="Alibaba PuHuiTi R" pitchFamily="18" charset="-122"/>
              </a:rPr>
              <a:t>可以填充</a:t>
            </a:r>
            <a:r>
              <a:rPr lang="en-US" altLang="zh-CN" sz="1600" dirty="0">
                <a:latin typeface="Alibaba PuHuiTi R" pitchFamily="18" charset="-122"/>
                <a:ea typeface="Alibaba PuHuiTi R" pitchFamily="18" charset="-122"/>
                <a:cs typeface="Alibaba PuHuiTi R" pitchFamily="18" charset="-122"/>
              </a:rPr>
              <a:t>-1 </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用户有两单历史购物记录 </a:t>
            </a:r>
            <a:r>
              <a:rPr lang="en-GB" altLang="zh-CN" sz="1600" dirty="0">
                <a:latin typeface="Alibaba PuHuiTi R" pitchFamily="18" charset="-122"/>
                <a:ea typeface="Alibaba PuHuiTi R" pitchFamily="18" charset="-122"/>
                <a:cs typeface="Alibaba PuHuiTi R" pitchFamily="18" charset="-122"/>
              </a:rPr>
              <a:t>cur/</a:t>
            </a:r>
            <a:r>
              <a:rPr lang="en-GB" altLang="zh-CN" sz="1600" dirty="0" err="1">
                <a:latin typeface="Alibaba PuHuiTi R" pitchFamily="18" charset="-122"/>
                <a:ea typeface="Alibaba PuHuiTi R" pitchFamily="18" charset="-122"/>
                <a:cs typeface="Alibaba PuHuiTi R" pitchFamily="18" charset="-122"/>
              </a:rPr>
              <a:t>history_avg</a:t>
            </a:r>
            <a:r>
              <a:rPr lang="en-GB" altLang="zh-CN" sz="1600" dirty="0">
                <a:latin typeface="Alibaba PuHuiTi R" pitchFamily="18" charset="-122"/>
                <a:ea typeface="Alibaba PuHuiTi R" pitchFamily="18" charset="-122"/>
                <a:cs typeface="Alibaba PuHuiTi R" pitchFamily="18" charset="-122"/>
              </a:rPr>
              <a:t> : 1/1 </a:t>
            </a:r>
            <a:r>
              <a:rPr lang="zh-CN" altLang="en-US" sz="1600" dirty="0">
                <a:latin typeface="Alibaba PuHuiTi R" pitchFamily="18" charset="-122"/>
                <a:ea typeface="Alibaba PuHuiTi R" pitchFamily="18" charset="-122"/>
                <a:cs typeface="Alibaba PuHuiTi R" pitchFamily="18" charset="-122"/>
              </a:rPr>
              <a:t>可以计算出</a:t>
            </a:r>
            <a:r>
              <a:rPr lang="en-US" altLang="zh-CN" sz="1600" dirty="0">
                <a:latin typeface="Alibaba PuHuiTi R" pitchFamily="18" charset="-122"/>
                <a:ea typeface="Alibaba PuHuiTi R" pitchFamily="18" charset="-122"/>
                <a:cs typeface="Alibaba PuHuiTi R" pitchFamily="18" charset="-122"/>
              </a:rPr>
              <a:t>&gt;0</a:t>
            </a:r>
            <a:r>
              <a:rPr lang="zh-CN" altLang="en-US" sz="1600" dirty="0">
                <a:latin typeface="Alibaba PuHuiTi R" pitchFamily="18" charset="-122"/>
                <a:ea typeface="Alibaba PuHuiTi R" pitchFamily="18" charset="-122"/>
                <a:cs typeface="Alibaba PuHuiTi R" pitchFamily="18" charset="-122"/>
              </a:rPr>
              <a:t>的值 </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如果缺失值比较多的时候，考虑单独做成特征</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举例：用户授权</a:t>
            </a:r>
            <a:r>
              <a:rPr lang="en-GB" altLang="zh-CN" sz="1600" dirty="0">
                <a:latin typeface="Alibaba PuHuiTi R" pitchFamily="18" charset="-122"/>
                <a:ea typeface="Alibaba PuHuiTi R" pitchFamily="18" charset="-122"/>
                <a:cs typeface="Alibaba PuHuiTi R" pitchFamily="18" charset="-122"/>
              </a:rPr>
              <a:t>GPS</a:t>
            </a:r>
            <a:r>
              <a:rPr lang="zh-CN" altLang="en-US" sz="1600" dirty="0">
                <a:latin typeface="Alibaba PuHuiTi R" pitchFamily="18" charset="-122"/>
                <a:ea typeface="Alibaba PuHuiTi R" pitchFamily="18" charset="-122"/>
                <a:cs typeface="Alibaba PuHuiTi R" pitchFamily="18" charset="-122"/>
              </a:rPr>
              <a:t>序列特征 </a:t>
            </a:r>
            <a:r>
              <a:rPr lang="en-GB" altLang="zh-CN" sz="1600" dirty="0">
                <a:latin typeface="Alibaba PuHuiTi R" pitchFamily="18" charset="-122"/>
                <a:ea typeface="Alibaba PuHuiTi R" pitchFamily="18" charset="-122"/>
                <a:cs typeface="Alibaba PuHuiTi R" pitchFamily="18" charset="-122"/>
              </a:rPr>
              <a:t>gps_count_last_3month</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缺失意味着用户未授权</a:t>
            </a:r>
            <a:r>
              <a:rPr lang="en-GB" altLang="zh-CN" sz="1600" dirty="0">
                <a:latin typeface="Alibaba PuHuiTi R" pitchFamily="18" charset="-122"/>
                <a:ea typeface="Alibaba PuHuiTi R" pitchFamily="18" charset="-122"/>
                <a:cs typeface="Alibaba PuHuiTi R" pitchFamily="18" charset="-122"/>
              </a:rPr>
              <a:t>GPS</a:t>
            </a:r>
            <a:r>
              <a:rPr lang="zh-CN" altLang="en-US" sz="1600" dirty="0">
                <a:latin typeface="Alibaba PuHuiTi R" pitchFamily="18" charset="-122"/>
                <a:ea typeface="Alibaba PuHuiTi R" pitchFamily="18" charset="-122"/>
                <a:cs typeface="Alibaba PuHuiTi R" pitchFamily="18" charset="-122"/>
              </a:rPr>
              <a:t>权限</a:t>
            </a: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缺失有明显业务含义，可以填补业务默认值</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授信额度（用初始额度）</a:t>
            </a:r>
          </a:p>
          <a:p>
            <a:pPr marL="742950" lvl="1"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用户时间序列缺失值处理</a:t>
            </a:r>
          </a:p>
        </p:txBody>
      </p:sp>
      <p:sp>
        <p:nvSpPr>
          <p:cNvPr id="6" name="文本框 5"/>
          <p:cNvSpPr txBox="1"/>
          <p:nvPr/>
        </p:nvSpPr>
        <p:spPr>
          <a:xfrm>
            <a:off x="890016" y="1524542"/>
            <a:ext cx="1620957" cy="830997"/>
          </a:xfrm>
          <a:prstGeom prst="rect">
            <a:avLst/>
          </a:prstGeom>
          <a:noFill/>
        </p:spPr>
        <p:txBody>
          <a:bodyPr wrap="none" rtlCol="0">
            <a:spAutoFit/>
          </a:bodyPr>
          <a:lstStyle/>
          <a:p>
            <a:r>
              <a:rPr lang="zh-CN" altLang="en-US" sz="1600" dirty="0">
                <a:latin typeface="Alibaba PuHuiTi R" pitchFamily="18" charset="-122"/>
                <a:ea typeface="Alibaba PuHuiTi R" pitchFamily="18" charset="-122"/>
                <a:cs typeface="Alibaba PuHuiTi R" pitchFamily="18" charset="-122"/>
              </a:rPr>
              <a:t>缺失值处理小结</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lvl="1"/>
            <a:endParaRPr lang="zh-CN" altLang="en-US" sz="1600" dirty="0">
              <a:latin typeface="Alibaba PuHuiTi R" pitchFamily="18" charset="-122"/>
              <a:ea typeface="Alibaba PuHuiTi R" pitchFamily="18" charset="-122"/>
              <a:cs typeface="Alibaba PuHuiTi R" pitchFamily="18" charset="-122"/>
            </a:endParaRPr>
          </a:p>
        </p:txBody>
      </p:sp>
      <p:graphicFrame>
        <p:nvGraphicFramePr>
          <p:cNvPr id="2" name="表格 1"/>
          <p:cNvGraphicFramePr>
            <a:graphicFrameLocks noGrp="1"/>
          </p:cNvGraphicFramePr>
          <p:nvPr/>
        </p:nvGraphicFramePr>
        <p:xfrm>
          <a:off x="1261931" y="1940040"/>
          <a:ext cx="8896350" cy="1821180"/>
        </p:xfrm>
        <a:graphic>
          <a:graphicData uri="http://schemas.openxmlformats.org/drawingml/2006/table">
            <a:tbl>
              <a:tblPr/>
              <a:tblGrid>
                <a:gridCol w="2194333">
                  <a:extLst>
                    <a:ext uri="{9D8B030D-6E8A-4147-A177-3AD203B41FA5}">
                      <a16:colId xmlns:a16="http://schemas.microsoft.com/office/drawing/2014/main" val="20000"/>
                    </a:ext>
                  </a:extLst>
                </a:gridCol>
                <a:gridCol w="6702017">
                  <a:extLst>
                    <a:ext uri="{9D8B030D-6E8A-4147-A177-3AD203B41FA5}">
                      <a16:colId xmlns:a16="http://schemas.microsoft.com/office/drawing/2014/main" val="20001"/>
                    </a:ext>
                  </a:extLst>
                </a:gridCol>
              </a:tblGrid>
              <a:tr h="0">
                <a:tc>
                  <a:txBody>
                    <a:bodyPr/>
                    <a:lstStyle/>
                    <a:p>
                      <a:r>
                        <a:rPr lang="zh-CN" altLang="en-US" sz="1800" b="0" i="0" dirty="0">
                          <a:solidFill>
                            <a:schemeClr val="bg1"/>
                          </a:solidFill>
                          <a:effectLst/>
                          <a:latin typeface="Alibaba PuHuiTi R" pitchFamily="18" charset="-122"/>
                          <a:ea typeface="Alibaba PuHuiTi R" pitchFamily="18" charset="-122"/>
                          <a:cs typeface="Alibaba PuHuiTi R" pitchFamily="18" charset="-122"/>
                        </a:rPr>
                        <a:t>缺失值</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0" i="0" dirty="0">
                          <a:solidFill>
                            <a:schemeClr val="bg1"/>
                          </a:solidFill>
                          <a:effectLst/>
                          <a:latin typeface="Alibaba PuHuiTi R" pitchFamily="18" charset="-122"/>
                          <a:ea typeface="Alibaba PuHuiTi R" pitchFamily="18" charset="-122"/>
                          <a:cs typeface="Alibaba PuHuiTi R" pitchFamily="18" charset="-122"/>
                        </a:rPr>
                        <a:t>处理</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0">
                <a:tc>
                  <a:txBody>
                    <a:bodyPr/>
                    <a:lstStyle/>
                    <a:p>
                      <a:r>
                        <a:rPr lang="zh-CN" altLang="en-US" sz="1600" b="0" i="0" dirty="0">
                          <a:effectLst/>
                          <a:latin typeface="Alibaba PuHuiTi R" pitchFamily="18" charset="-122"/>
                          <a:ea typeface="Alibaba PuHuiTi R" pitchFamily="18" charset="-122"/>
                          <a:cs typeface="Alibaba PuHuiTi R" pitchFamily="18" charset="-122"/>
                        </a:rPr>
                        <a:t>一般计数类特征</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优先考虑用</a:t>
                      </a:r>
                      <a:r>
                        <a:rPr lang="en-US" altLang="zh-CN" sz="1600" b="0" i="0">
                          <a:effectLst/>
                          <a:latin typeface="Alibaba PuHuiTi R" pitchFamily="18" charset="-122"/>
                          <a:ea typeface="Alibaba PuHuiTi R" pitchFamily="18" charset="-122"/>
                          <a:cs typeface="Alibaba PuHuiTi R" pitchFamily="18" charset="-122"/>
                        </a:rPr>
                        <a:t>0</a:t>
                      </a:r>
                      <a:r>
                        <a:rPr lang="zh-CN" altLang="en-US" sz="1600" b="0" i="0">
                          <a:effectLst/>
                          <a:latin typeface="Alibaba PuHuiTi R" pitchFamily="18" charset="-122"/>
                          <a:ea typeface="Alibaba PuHuiTi R" pitchFamily="18" charset="-122"/>
                          <a:cs typeface="Alibaba PuHuiTi R" pitchFamily="18" charset="-122"/>
                        </a:rPr>
                        <a:t>填充</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zh-CN" altLang="en-US" sz="1600" b="0" i="0" dirty="0">
                          <a:effectLst/>
                          <a:latin typeface="Alibaba PuHuiTi R" pitchFamily="18" charset="-122"/>
                          <a:ea typeface="Alibaba PuHuiTi R" pitchFamily="18" charset="-122"/>
                          <a:cs typeface="Alibaba PuHuiTi R" pitchFamily="18" charset="-122"/>
                        </a:rPr>
                        <a:t>有风险趋势</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a:effectLst/>
                          <a:latin typeface="Alibaba PuHuiTi R" pitchFamily="18" charset="-122"/>
                          <a:ea typeface="Alibaba PuHuiTi R" pitchFamily="18" charset="-122"/>
                          <a:cs typeface="Alibaba PuHuiTi R" pitchFamily="18" charset="-122"/>
                        </a:rPr>
                        <a:t>按风险趋势填补</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0">
                <a:tc>
                  <a:txBody>
                    <a:bodyPr/>
                    <a:lstStyle/>
                    <a:p>
                      <a:r>
                        <a:rPr lang="zh-CN" altLang="en-US" sz="1600" b="0" i="0" dirty="0">
                          <a:effectLst/>
                          <a:latin typeface="Alibaba PuHuiTi R" pitchFamily="18" charset="-122"/>
                          <a:ea typeface="Alibaba PuHuiTi R" pitchFamily="18" charset="-122"/>
                          <a:cs typeface="Alibaba PuHuiTi R" pitchFamily="18" charset="-122"/>
                        </a:rPr>
                        <a:t>缺失数值过多</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考虑新增是否缺失的特征列</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r>
                        <a:rPr lang="zh-CN" altLang="en-US" sz="1600" b="0" i="0">
                          <a:effectLst/>
                          <a:latin typeface="Alibaba PuHuiTi R" pitchFamily="18" charset="-122"/>
                          <a:ea typeface="Alibaba PuHuiTi R" pitchFamily="18" charset="-122"/>
                          <a:cs typeface="Alibaba PuHuiTi R" pitchFamily="18" charset="-122"/>
                        </a:rPr>
                        <a:t>有业务含义</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dirty="0">
                          <a:effectLst/>
                          <a:latin typeface="Alibaba PuHuiTi R" pitchFamily="18" charset="-122"/>
                          <a:ea typeface="Alibaba PuHuiTi R" pitchFamily="18" charset="-122"/>
                          <a:cs typeface="Alibaba PuHuiTi R" pitchFamily="18" charset="-122"/>
                        </a:rPr>
                        <a:t>填补业务默认值</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5096390" y="1896177"/>
            <a:ext cx="6086848" cy="4511040"/>
          </a:xfrm>
        </p:spPr>
        <p:txBody>
          <a:bodyPr/>
          <a:lstStyle/>
          <a:p>
            <a:r>
              <a:rPr kumimoji="1" lang="zh-CN" altLang="en-US" dirty="0"/>
              <a:t>掌握缺失值处理的方法</a:t>
            </a:r>
            <a:endParaRPr kumimoji="1" lang="en-US" altLang="zh-CN" dirty="0"/>
          </a:p>
          <a:p>
            <a:pPr lvl="1"/>
            <a:r>
              <a:rPr kumimoji="1" lang="zh-CN" altLang="en-US" b="0" dirty="0">
                <a:latin typeface="Alibaba PuHuiTi R" pitchFamily="18" charset="-122"/>
                <a:ea typeface="Alibaba PuHuiTi R" pitchFamily="18" charset="-122"/>
                <a:cs typeface="Alibaba PuHuiTi R" pitchFamily="18" charset="-122"/>
              </a:rPr>
              <a:t>补零</a:t>
            </a:r>
          </a:p>
          <a:p>
            <a:pPr lvl="1"/>
            <a:r>
              <a:rPr kumimoji="1" lang="zh-CN" altLang="en-US" b="0" dirty="0">
                <a:latin typeface="Alibaba PuHuiTi R" pitchFamily="18" charset="-122"/>
                <a:ea typeface="Alibaba PuHuiTi R" pitchFamily="18" charset="-122"/>
                <a:cs typeface="Alibaba PuHuiTi R" pitchFamily="18" charset="-122"/>
              </a:rPr>
              <a:t>风险趋势</a:t>
            </a:r>
          </a:p>
          <a:p>
            <a:pPr lvl="1"/>
            <a:r>
              <a:rPr kumimoji="1" lang="zh-CN" altLang="en-US" b="0" dirty="0">
                <a:latin typeface="Alibaba PuHuiTi R" pitchFamily="18" charset="-122"/>
                <a:ea typeface="Alibaba PuHuiTi R" pitchFamily="18" charset="-122"/>
                <a:cs typeface="Alibaba PuHuiTi R" pitchFamily="18" charset="-122"/>
              </a:rPr>
              <a:t>增加缺失特征</a:t>
            </a:r>
          </a:p>
          <a:p>
            <a:pPr lvl="1"/>
            <a:r>
              <a:rPr kumimoji="1" lang="zh-CN" altLang="en-US" b="0" dirty="0">
                <a:latin typeface="Alibaba PuHuiTi R" pitchFamily="18" charset="-122"/>
                <a:ea typeface="Alibaba PuHuiTi R" pitchFamily="18" charset="-122"/>
                <a:cs typeface="Alibaba PuHuiTi R" pitchFamily="18" charset="-122"/>
              </a:rPr>
              <a:t>业务默认值</a:t>
            </a:r>
          </a:p>
          <a:p>
            <a:pPr lvl="1"/>
            <a:endParaRPr kumimoji="1" lang="zh-CN" altLang="en-US" dirty="0"/>
          </a:p>
          <a:p>
            <a:pPr lvl="1"/>
            <a:endParaRPr lang="en-US" altLang="zh-CN" dirty="0"/>
          </a:p>
          <a:p>
            <a:endParaRPr lang="zh-CN" altLang="en-US" dirty="0"/>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人行征信数据</a:t>
            </a:r>
          </a:p>
        </p:txBody>
      </p:sp>
      <p:pic>
        <p:nvPicPr>
          <p:cNvPr id="16" name="picture 1"/>
          <p:cNvPicPr>
            <a:picLocks noChangeAspect="1"/>
          </p:cNvPicPr>
          <p:nvPr/>
        </p:nvPicPr>
        <p:blipFill>
          <a:blip r:embed="rId3"/>
          <a:stretch>
            <a:fillRect/>
          </a:stretch>
        </p:blipFill>
        <p:spPr>
          <a:xfrm rot="21600000">
            <a:off x="2002052" y="1457271"/>
            <a:ext cx="6420052" cy="5152269"/>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针对以下情况，哪种缺失值填充策略可能是最合适的？</a:t>
            </a:r>
          </a:p>
        </p:txBody>
      </p:sp>
      <p:sp>
        <p:nvSpPr>
          <p:cNvPr id="5" name="文本占位符 4"/>
          <p:cNvSpPr>
            <a:spLocks noGrp="1"/>
          </p:cNvSpPr>
          <p:nvPr>
            <p:ph type="body" sz="quarter" idx="11"/>
          </p:nvPr>
        </p:nvSpPr>
        <p:spPr/>
        <p:txBody>
          <a:bodyPr/>
          <a:lstStyle/>
          <a:p>
            <a:pPr marL="285750" indent="-285750">
              <a:buFont typeface="Wingdings" panose="05000000000000000000" pitchFamily="2" charset="2"/>
              <a:buChar char="l"/>
            </a:pPr>
            <a:r>
              <a:rPr lang="en-US" altLang="zh-CN" dirty="0"/>
              <a:t>Cur(</a:t>
            </a:r>
            <a:r>
              <a:rPr lang="zh-CN" altLang="en-US" dirty="0"/>
              <a:t>当前月份购物次数</a:t>
            </a:r>
            <a:r>
              <a:rPr lang="en-US" altLang="zh-CN" dirty="0"/>
              <a:t>)/</a:t>
            </a:r>
            <a:r>
              <a:rPr lang="en-US" altLang="zh-CN" dirty="0" err="1"/>
              <a:t>history_avg</a:t>
            </a:r>
            <a:r>
              <a:rPr lang="en-US" altLang="zh-CN" dirty="0"/>
              <a:t>(</a:t>
            </a:r>
            <a:r>
              <a:rPr lang="zh-CN" altLang="en-US" dirty="0"/>
              <a:t>历史平均购物次数</a:t>
            </a:r>
            <a:r>
              <a:rPr lang="en-US" altLang="zh-CN" dirty="0"/>
              <a:t>) </a:t>
            </a:r>
            <a:r>
              <a:rPr lang="zh-CN" altLang="en-US" dirty="0"/>
              <a:t>当用户没有历史购物记录。</a:t>
            </a:r>
          </a:p>
          <a:p>
            <a:pPr marL="285750" indent="-285750">
              <a:buFont typeface="Wingdings" panose="05000000000000000000" pitchFamily="2" charset="2"/>
              <a:buChar char="l"/>
            </a:pPr>
            <a:r>
              <a:rPr lang="en-US" altLang="zh-CN" dirty="0"/>
              <a:t>gps_count_last_3month </a:t>
            </a:r>
            <a:r>
              <a:rPr lang="zh-CN" altLang="en-US" dirty="0"/>
              <a:t>当用户未授权</a:t>
            </a:r>
            <a:r>
              <a:rPr lang="en-US" altLang="zh-CN" dirty="0"/>
              <a:t>GPS</a:t>
            </a:r>
            <a:r>
              <a:rPr lang="zh-CN" altLang="en-US" dirty="0"/>
              <a:t>权限。</a:t>
            </a:r>
          </a:p>
          <a:p>
            <a:r>
              <a:rPr lang="en-US" altLang="zh-CN" dirty="0"/>
              <a:t>A) </a:t>
            </a:r>
            <a:r>
              <a:rPr lang="zh-CN" altLang="en-US" dirty="0"/>
              <a:t>对于 </a:t>
            </a:r>
            <a:r>
              <a:rPr lang="en-US" altLang="zh-CN" dirty="0"/>
              <a:t>cur/</a:t>
            </a:r>
            <a:r>
              <a:rPr lang="en-US" altLang="zh-CN" dirty="0" err="1"/>
              <a:t>history_avg</a:t>
            </a:r>
            <a:r>
              <a:rPr lang="zh-CN" altLang="en-US" dirty="0"/>
              <a:t>，用</a:t>
            </a:r>
            <a:r>
              <a:rPr lang="en-US" altLang="zh-CN" dirty="0"/>
              <a:t>0</a:t>
            </a:r>
            <a:r>
              <a:rPr lang="zh-CN" altLang="en-US" dirty="0"/>
              <a:t>填充；对于 </a:t>
            </a:r>
            <a:r>
              <a:rPr lang="en-US" altLang="zh-CN" dirty="0"/>
              <a:t>gps_count_last_3month</a:t>
            </a:r>
            <a:r>
              <a:rPr lang="zh-CN" altLang="en-US" dirty="0"/>
              <a:t>，也用</a:t>
            </a:r>
            <a:r>
              <a:rPr lang="en-US" altLang="zh-CN" dirty="0"/>
              <a:t>0</a:t>
            </a:r>
            <a:r>
              <a:rPr lang="zh-CN" altLang="en-US" dirty="0"/>
              <a:t>填充。</a:t>
            </a:r>
          </a:p>
          <a:p>
            <a:r>
              <a:rPr lang="en-US" altLang="zh-CN" dirty="0"/>
              <a:t>B) </a:t>
            </a:r>
            <a:r>
              <a:rPr lang="zh-CN" altLang="en-US" dirty="0"/>
              <a:t>对于 </a:t>
            </a:r>
            <a:r>
              <a:rPr lang="en-US" altLang="zh-CN" dirty="0"/>
              <a:t>cur/</a:t>
            </a:r>
            <a:r>
              <a:rPr lang="en-US" altLang="zh-CN" dirty="0" err="1"/>
              <a:t>history_avg</a:t>
            </a:r>
            <a:r>
              <a:rPr lang="zh-CN" altLang="en-US" dirty="0"/>
              <a:t>，根据风险趋势用</a:t>
            </a:r>
            <a:r>
              <a:rPr lang="en-US" altLang="zh-CN" dirty="0"/>
              <a:t>-2</a:t>
            </a:r>
            <a:r>
              <a:rPr lang="zh-CN" altLang="en-US" dirty="0"/>
              <a:t>填充；对于 </a:t>
            </a:r>
            <a:r>
              <a:rPr lang="en-US" altLang="zh-CN" dirty="0"/>
              <a:t>gps_count_last_3month</a:t>
            </a:r>
            <a:r>
              <a:rPr lang="zh-CN" altLang="en-US" dirty="0"/>
              <a:t>，用一个特殊标记如“未授权”来填充</a:t>
            </a:r>
          </a:p>
          <a:p>
            <a:r>
              <a:rPr lang="en-US" altLang="zh-CN" dirty="0"/>
              <a:t>C) </a:t>
            </a:r>
            <a:r>
              <a:rPr lang="zh-CN" altLang="en-US" dirty="0"/>
              <a:t>对于 </a:t>
            </a:r>
            <a:r>
              <a:rPr lang="en-US" altLang="zh-CN" dirty="0"/>
              <a:t>cur/</a:t>
            </a:r>
            <a:r>
              <a:rPr lang="en-US" altLang="zh-CN" dirty="0" err="1"/>
              <a:t>history_avg</a:t>
            </a:r>
            <a:r>
              <a:rPr lang="zh-CN" altLang="en-US" dirty="0"/>
              <a:t>，用数据集中所有用户的平均值填充；对于 </a:t>
            </a:r>
            <a:r>
              <a:rPr lang="en-US" altLang="zh-CN" dirty="0"/>
              <a:t>gps_count_last_3month</a:t>
            </a:r>
            <a:r>
              <a:rPr lang="zh-CN" altLang="en-US" dirty="0"/>
              <a:t>，忽略这些缺失值。</a:t>
            </a:r>
          </a:p>
          <a:p>
            <a:r>
              <a:rPr lang="en-US" altLang="zh-CN" dirty="0"/>
              <a:t>D) </a:t>
            </a:r>
            <a:r>
              <a:rPr lang="zh-CN" altLang="en-US" dirty="0"/>
              <a:t>对于 </a:t>
            </a:r>
            <a:r>
              <a:rPr lang="en-US" altLang="zh-CN" dirty="0"/>
              <a:t>cur/</a:t>
            </a:r>
            <a:r>
              <a:rPr lang="en-US" altLang="zh-CN" dirty="0" err="1"/>
              <a:t>history_avg</a:t>
            </a:r>
            <a:r>
              <a:rPr lang="zh-CN" altLang="en-US" dirty="0"/>
              <a:t>，生成一个新的特征如 </a:t>
            </a:r>
            <a:r>
              <a:rPr lang="en-US" altLang="zh-CN" dirty="0" err="1"/>
              <a:t>is_new_user_and_no_shopping_history</a:t>
            </a:r>
            <a:r>
              <a:rPr lang="zh-CN" altLang="en-US" dirty="0"/>
              <a:t>，并用</a:t>
            </a:r>
            <a:r>
              <a:rPr lang="en-US" altLang="zh-CN" dirty="0"/>
              <a:t>1</a:t>
            </a:r>
            <a:r>
              <a:rPr lang="zh-CN" altLang="en-US" dirty="0"/>
              <a:t>来标记这些用户；对于 </a:t>
            </a:r>
            <a:r>
              <a:rPr lang="en-US" altLang="zh-CN" dirty="0"/>
              <a:t>gps_count_last_3month</a:t>
            </a:r>
            <a:r>
              <a:rPr lang="zh-CN" altLang="en-US" dirty="0"/>
              <a:t>，用默认值来填充</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金融风控相关业务介绍</a:t>
            </a:r>
            <a:endParaRPr lang="en-US" altLang="zh-CN" dirty="0"/>
          </a:p>
          <a:p>
            <a:r>
              <a:rPr lang="zh-CN" altLang="en-US" dirty="0"/>
              <a:t> 风控业务报表</a:t>
            </a:r>
            <a:endParaRPr lang="en-US" altLang="zh-CN" dirty="0"/>
          </a:p>
          <a:p>
            <a:r>
              <a:rPr lang="zh-CN" altLang="en-US" dirty="0"/>
              <a:t> 风控建模概述</a:t>
            </a:r>
          </a:p>
          <a:p>
            <a:r>
              <a:rPr lang="zh-CN" altLang="en-US" dirty="0"/>
              <a:t>金融风控特征工程</a:t>
            </a:r>
            <a:r>
              <a:rPr lang="en-US" altLang="zh-CN" dirty="0"/>
              <a:t>_</a:t>
            </a:r>
            <a:r>
              <a:rPr lang="zh-CN" altLang="en-US" dirty="0"/>
              <a:t>特征构造</a:t>
            </a:r>
          </a:p>
          <a:p>
            <a:r>
              <a:rPr lang="zh-CN" altLang="en-US" dirty="0">
                <a:solidFill>
                  <a:srgbClr val="AD2B26"/>
                </a:solidFill>
              </a:rPr>
              <a:t>金融风控特征工程</a:t>
            </a:r>
            <a:r>
              <a:rPr lang="en-US" altLang="zh-CN" dirty="0">
                <a:solidFill>
                  <a:srgbClr val="AD2B26"/>
                </a:solidFill>
              </a:rPr>
              <a:t>_</a:t>
            </a:r>
            <a:r>
              <a:rPr lang="zh-CN" altLang="en-US" dirty="0">
                <a:solidFill>
                  <a:srgbClr val="AD2B26"/>
                </a:solidFill>
              </a:rPr>
              <a:t>特征评估与筛选</a:t>
            </a:r>
          </a:p>
          <a:p>
            <a:r>
              <a:rPr lang="zh-CN" altLang="en-US" dirty="0"/>
              <a:t>机器学习评分卡</a:t>
            </a:r>
          </a:p>
          <a:p>
            <a:r>
              <a:rPr lang="zh-CN" altLang="en-US" dirty="0"/>
              <a:t>不均衡学习和异常检测</a:t>
            </a:r>
            <a:endParaRPr lang="en-US" altLang="zh-CN" dirty="0"/>
          </a:p>
          <a:p>
            <a:r>
              <a:rPr lang="zh-CN" altLang="en-US" dirty="0"/>
              <a:t>模型可解释性</a:t>
            </a:r>
            <a:endParaRPr lang="en-US" altLang="zh-CN" dirty="0"/>
          </a:p>
          <a:p>
            <a:r>
              <a:rPr lang="zh-CN" altLang="en-US" dirty="0"/>
              <a:t>拒绝推断</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976686" y="1286256"/>
            <a:ext cx="6298881" cy="3188208"/>
          </a:xfrm>
        </p:spPr>
        <p:txBody>
          <a:bodyPr/>
          <a:lstStyle/>
          <a:p>
            <a:endParaRPr lang="en-US" altLang="zh-CN" dirty="0">
              <a:solidFill>
                <a:srgbClr val="AD2B26"/>
              </a:solidFill>
            </a:endParaRPr>
          </a:p>
          <a:p>
            <a:r>
              <a:rPr kumimoji="1" lang="zh-CN" altLang="en-US" dirty="0"/>
              <a:t>掌握单特征分析的衡量指标</a:t>
            </a:r>
          </a:p>
          <a:p>
            <a:r>
              <a:rPr kumimoji="1" lang="zh-CN" altLang="en-US" dirty="0"/>
              <a:t>知道 </a:t>
            </a:r>
            <a:r>
              <a:rPr kumimoji="1" lang="en-GB" altLang="zh-CN" dirty="0"/>
              <a:t>IV</a:t>
            </a:r>
            <a:r>
              <a:rPr kumimoji="1" lang="zh-CN" altLang="en-GB" dirty="0"/>
              <a:t>，</a:t>
            </a:r>
            <a:r>
              <a:rPr kumimoji="1" lang="en-GB" altLang="zh-CN" dirty="0"/>
              <a:t>PSI</a:t>
            </a:r>
            <a:r>
              <a:rPr kumimoji="1" lang="zh-CN" altLang="en-US" dirty="0"/>
              <a:t>等指标含义</a:t>
            </a:r>
          </a:p>
          <a:p>
            <a:r>
              <a:rPr kumimoji="1" lang="zh-CN" altLang="en-US" dirty="0"/>
              <a:t>知道多特征筛选的常用方法</a:t>
            </a:r>
          </a:p>
          <a:p>
            <a:r>
              <a:rPr kumimoji="1" lang="zh-CN" altLang="en-US" dirty="0"/>
              <a:t>掌握</a:t>
            </a:r>
            <a:r>
              <a:rPr kumimoji="1" lang="en-GB" altLang="zh-CN" dirty="0"/>
              <a:t>Boruta,VIF,RFE,L1</a:t>
            </a:r>
            <a:r>
              <a:rPr kumimoji="1" lang="zh-CN" altLang="en-US" dirty="0"/>
              <a:t>等特征筛选的使用方法</a:t>
            </a:r>
          </a:p>
          <a:p>
            <a:endParaRPr lang="zh-CN"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defRPr/>
            </a:pPr>
            <a:r>
              <a:rPr kumimoji="1" lang="zh-CN" altLang="en-US" b="1" dirty="0">
                <a:solidFill>
                  <a:srgbClr val="404040"/>
                </a:solidFill>
                <a:ea typeface="阿里巴巴普惠体" panose="00020600040101010101" pitchFamily="18" charset="-122"/>
                <a:sym typeface="+mn-ea"/>
              </a:rPr>
              <a:t>单特征分析</a:t>
            </a:r>
          </a:p>
        </p:txBody>
      </p:sp>
      <p:sp>
        <p:nvSpPr>
          <p:cNvPr id="3" name="文本占位符 2"/>
          <p:cNvSpPr>
            <a:spLocks noGrp="1"/>
          </p:cNvSpPr>
          <p:nvPr>
            <p:ph type="body" sz="quarter" idx="10"/>
          </p:nvPr>
        </p:nvSpPr>
        <p:spPr/>
        <p:txBody>
          <a:bodyPr/>
          <a:lstStyle/>
          <a:p>
            <a:r>
              <a:rPr kumimoji="1" lang="en-US" altLang="zh-CN" dirty="0"/>
              <a:t>01</a:t>
            </a:r>
            <a:endParaRPr kumimoji="1"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什么是好特征？</a:t>
            </a:r>
          </a:p>
        </p:txBody>
      </p:sp>
      <p:sp>
        <p:nvSpPr>
          <p:cNvPr id="6" name="文本框 5"/>
          <p:cNvSpPr txBox="1"/>
          <p:nvPr/>
        </p:nvSpPr>
        <p:spPr>
          <a:xfrm>
            <a:off x="890016" y="1524542"/>
            <a:ext cx="7654660" cy="394723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从几个角度衡量：覆盖度，区分度，相关性，稳定性</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覆盖度</a:t>
            </a:r>
          </a:p>
          <a:p>
            <a:pPr lvl="1"/>
            <a:r>
              <a:rPr lang="zh-CN" altLang="en-US" sz="1600" dirty="0">
                <a:latin typeface="Alibaba PuHuiTi R" pitchFamily="18" charset="-122"/>
                <a:ea typeface="Alibaba PuHuiTi R" pitchFamily="18" charset="-122"/>
                <a:cs typeface="Alibaba PuHuiTi R" pitchFamily="18" charset="-122"/>
              </a:rPr>
              <a:t>采集类，授权类，第三方数据在使用前都会分析覆盖度</a:t>
            </a:r>
          </a:p>
          <a:p>
            <a:pPr lvl="2"/>
            <a:r>
              <a:rPr lang="zh-CN" altLang="en-US" sz="1600" dirty="0">
                <a:latin typeface="Alibaba PuHuiTi R" pitchFamily="18" charset="-122"/>
                <a:ea typeface="Alibaba PuHuiTi R" pitchFamily="18" charset="-122"/>
                <a:cs typeface="Alibaba PuHuiTi R" pitchFamily="18" charset="-122"/>
              </a:rPr>
              <a:t>采集类 ：如</a:t>
            </a:r>
            <a:r>
              <a:rPr lang="en-GB" altLang="zh-CN" sz="1600" dirty="0">
                <a:latin typeface="Alibaba PuHuiTi R" pitchFamily="18" charset="-122"/>
                <a:ea typeface="Alibaba PuHuiTi R" pitchFamily="18" charset="-122"/>
                <a:cs typeface="Alibaba PuHuiTi R" pitchFamily="18" charset="-122"/>
              </a:rPr>
              <a:t>APP list </a:t>
            </a:r>
            <a:r>
              <a:rPr lang="zh-CN" altLang="en-GB" sz="1600" dirty="0">
                <a:latin typeface="Alibaba PuHuiTi R" pitchFamily="18" charset="-122"/>
                <a:ea typeface="Alibaba PuHuiTi R" pitchFamily="18" charset="-122"/>
                <a:cs typeface="Alibaba PuHuiTi R" pitchFamily="18" charset="-122"/>
              </a:rPr>
              <a:t>（</a:t>
            </a:r>
            <a:r>
              <a:rPr lang="en-GB" altLang="zh-CN" sz="1600" dirty="0">
                <a:latin typeface="Alibaba PuHuiTi R" pitchFamily="18" charset="-122"/>
                <a:ea typeface="Alibaba PuHuiTi R" pitchFamily="18" charset="-122"/>
                <a:cs typeface="Alibaba PuHuiTi R" pitchFamily="18" charset="-122"/>
              </a:rPr>
              <a:t>Android </a:t>
            </a:r>
            <a:r>
              <a:rPr lang="zh-CN" altLang="en-US" sz="1600" dirty="0">
                <a:latin typeface="Alibaba PuHuiTi R" pitchFamily="18" charset="-122"/>
                <a:ea typeface="Alibaba PuHuiTi R" pitchFamily="18" charset="-122"/>
                <a:cs typeface="Alibaba PuHuiTi R" pitchFamily="18" charset="-122"/>
              </a:rPr>
              <a:t>手机 </a:t>
            </a:r>
            <a:r>
              <a:rPr lang="en-US" altLang="zh-CN" sz="1600" dirty="0">
                <a:latin typeface="Alibaba PuHuiTi R" pitchFamily="18" charset="-122"/>
                <a:ea typeface="Alibaba PuHuiTi R" pitchFamily="18" charset="-122"/>
                <a:cs typeface="Alibaba PuHuiTi R" pitchFamily="18" charset="-122"/>
              </a:rPr>
              <a:t>90%</a:t>
            </a:r>
            <a:r>
              <a:rPr lang="zh-CN" altLang="en-US" sz="1600" dirty="0">
                <a:latin typeface="Alibaba PuHuiTi R" pitchFamily="18" charset="-122"/>
                <a:ea typeface="Alibaba PuHuiTi R" pitchFamily="18" charset="-122"/>
                <a:cs typeface="Alibaba PuHuiTi R" pitchFamily="18" charset="-122"/>
              </a:rPr>
              <a:t>）</a:t>
            </a:r>
          </a:p>
          <a:p>
            <a:pPr lvl="2"/>
            <a:r>
              <a:rPr lang="zh-CN" altLang="en-US" sz="1600" dirty="0">
                <a:latin typeface="Alibaba PuHuiTi R" pitchFamily="18" charset="-122"/>
                <a:ea typeface="Alibaba PuHuiTi R" pitchFamily="18" charset="-122"/>
                <a:cs typeface="Alibaba PuHuiTi R" pitchFamily="18" charset="-122"/>
              </a:rPr>
              <a:t>授权类：如爬虫数据（</a:t>
            </a:r>
            <a:r>
              <a:rPr lang="en-US" altLang="zh-CN" sz="1600" dirty="0">
                <a:latin typeface="Alibaba PuHuiTi R" pitchFamily="18" charset="-122"/>
                <a:ea typeface="Alibaba PuHuiTi R" pitchFamily="18" charset="-122"/>
                <a:cs typeface="Alibaba PuHuiTi R" pitchFamily="18" charset="-122"/>
              </a:rPr>
              <a:t>20% 30%</a:t>
            </a:r>
            <a:r>
              <a:rPr lang="zh-CN" altLang="en-US" sz="1600" dirty="0">
                <a:latin typeface="Alibaba PuHuiTi R" pitchFamily="18" charset="-122"/>
                <a:ea typeface="Alibaba PuHuiTi R" pitchFamily="18" charset="-122"/>
                <a:cs typeface="Alibaba PuHuiTi R" pitchFamily="18" charset="-122"/>
              </a:rPr>
              <a:t>覆盖度）</a:t>
            </a:r>
            <a:r>
              <a:rPr lang="en-GB" altLang="zh-CN" sz="1600" dirty="0">
                <a:latin typeface="Alibaba PuHuiTi R" pitchFamily="18" charset="-122"/>
                <a:ea typeface="Alibaba PuHuiTi R" pitchFamily="18" charset="-122"/>
                <a:cs typeface="Alibaba PuHuiTi R" pitchFamily="18" charset="-122"/>
              </a:rPr>
              <a:t>GPS </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有些产品要求必须授权）</a:t>
            </a:r>
          </a:p>
          <a:p>
            <a:pPr lvl="1"/>
            <a:r>
              <a:rPr lang="zh-CN" altLang="en-US" sz="1600" dirty="0">
                <a:latin typeface="Alibaba PuHuiTi R" pitchFamily="18" charset="-122"/>
                <a:ea typeface="Alibaba PuHuiTi R" pitchFamily="18" charset="-122"/>
                <a:cs typeface="Alibaba PuHuiTi R" pitchFamily="18" charset="-122"/>
              </a:rPr>
              <a:t>一般会在两个层面上计算覆盖度（覆盖度 </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有数据的用户数</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全体用户数）</a:t>
            </a:r>
          </a:p>
          <a:p>
            <a:pPr lvl="2"/>
            <a:r>
              <a:rPr lang="zh-CN" altLang="en-US" sz="1600" dirty="0">
                <a:latin typeface="Alibaba PuHuiTi R" pitchFamily="18" charset="-122"/>
                <a:ea typeface="Alibaba PuHuiTi R" pitchFamily="18" charset="-122"/>
                <a:cs typeface="Alibaba PuHuiTi R" pitchFamily="18" charset="-122"/>
              </a:rPr>
              <a:t>全体存量客户</a:t>
            </a:r>
          </a:p>
          <a:p>
            <a:pPr lvl="2"/>
            <a:r>
              <a:rPr lang="zh-CN" altLang="en-US" sz="1600" dirty="0">
                <a:latin typeface="Alibaba PuHuiTi R" pitchFamily="18" charset="-122"/>
                <a:ea typeface="Alibaba PuHuiTi R" pitchFamily="18" charset="-122"/>
                <a:cs typeface="Alibaba PuHuiTi R" pitchFamily="18" charset="-122"/>
              </a:rPr>
              <a:t>全体有信贷标签客户</a:t>
            </a:r>
          </a:p>
          <a:p>
            <a:pPr lvl="1"/>
            <a:r>
              <a:rPr lang="zh-CN" altLang="en-US" sz="1600" dirty="0">
                <a:latin typeface="Alibaba PuHuiTi R" pitchFamily="18" charset="-122"/>
                <a:ea typeface="Alibaba PuHuiTi R" pitchFamily="18" charset="-122"/>
                <a:cs typeface="Alibaba PuHuiTi R" pitchFamily="18" charset="-122"/>
              </a:rPr>
              <a:t>覆盖度可以衍生两个指标：缺失率，零值率</a:t>
            </a:r>
          </a:p>
          <a:p>
            <a:pPr lvl="2"/>
            <a:r>
              <a:rPr lang="zh-CN" altLang="en-US" sz="1600" dirty="0">
                <a:latin typeface="Alibaba PuHuiTi R" pitchFamily="18" charset="-122"/>
                <a:ea typeface="Alibaba PuHuiTi R" pitchFamily="18" charset="-122"/>
                <a:cs typeface="Alibaba PuHuiTi R" pitchFamily="18" charset="-122"/>
              </a:rPr>
              <a:t>缺失率：一般就是指在全体有标签用户上的覆盖度</a:t>
            </a:r>
          </a:p>
          <a:p>
            <a:pPr lvl="2"/>
            <a:r>
              <a:rPr lang="zh-CN" altLang="en-US" sz="1600" dirty="0">
                <a:latin typeface="Alibaba PuHuiTi R" pitchFamily="18" charset="-122"/>
                <a:ea typeface="Alibaba PuHuiTi R" pitchFamily="18" charset="-122"/>
                <a:cs typeface="Alibaba PuHuiTi R" pitchFamily="18" charset="-122"/>
              </a:rPr>
              <a:t>零值率：很多信贷类数据在数据缺失时会补零，所以需要统计零值率</a:t>
            </a:r>
          </a:p>
          <a:p>
            <a:pPr lvl="1"/>
            <a:r>
              <a:rPr lang="zh-CN" altLang="en-US" sz="1600" dirty="0">
                <a:latin typeface="Alibaba PuHuiTi R" pitchFamily="18" charset="-122"/>
                <a:ea typeface="Alibaba PuHuiTi R" pitchFamily="18" charset="-122"/>
                <a:cs typeface="Alibaba PuHuiTi R" pitchFamily="18" charset="-122"/>
              </a:rPr>
              <a:t>业务越来越成熟，覆盖度可能会越来愈好，可以通过运营策略提升覆盖度</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什么是好特征？</a:t>
            </a:r>
          </a:p>
        </p:txBody>
      </p:sp>
      <p:sp>
        <p:nvSpPr>
          <p:cNvPr id="6" name="文本框 5"/>
          <p:cNvSpPr txBox="1"/>
          <p:nvPr/>
        </p:nvSpPr>
        <p:spPr>
          <a:xfrm>
            <a:off x="890016" y="1524542"/>
            <a:ext cx="7454285" cy="3978012"/>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从几个角度衡量：覆盖度，区分度，相关性，稳定性</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区分度：是评估一个特征对好坏用户的区分性能的指标</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可以把单特征当做模型，使用</a:t>
            </a:r>
            <a:r>
              <a:rPr lang="en-GB" altLang="zh-CN" sz="1600" dirty="0">
                <a:latin typeface="Alibaba PuHuiTi R" pitchFamily="18" charset="-122"/>
                <a:ea typeface="Alibaba PuHuiTi R" pitchFamily="18" charset="-122"/>
                <a:cs typeface="Alibaba PuHuiTi R" pitchFamily="18" charset="-122"/>
              </a:rPr>
              <a:t>AUC, KS</a:t>
            </a:r>
            <a:r>
              <a:rPr lang="zh-CN" altLang="en-US" sz="1600" dirty="0">
                <a:latin typeface="Alibaba PuHuiTi R" pitchFamily="18" charset="-122"/>
                <a:ea typeface="Alibaba PuHuiTi R" pitchFamily="18" charset="-122"/>
                <a:cs typeface="Alibaba PuHuiTi R" pitchFamily="18" charset="-122"/>
              </a:rPr>
              <a:t>来评估特征区分度</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在信贷领域，常用</a:t>
            </a:r>
            <a:r>
              <a:rPr lang="en-GB" altLang="zh-CN" sz="1600" dirty="0">
                <a:latin typeface="Alibaba PuHuiTi R" pitchFamily="18" charset="-122"/>
                <a:ea typeface="Alibaba PuHuiTi R" pitchFamily="18" charset="-122"/>
                <a:cs typeface="Alibaba PuHuiTi R" pitchFamily="18" charset="-122"/>
              </a:rPr>
              <a:t>Information Value (IV)</a:t>
            </a:r>
            <a:r>
              <a:rPr lang="zh-CN" altLang="en-US" sz="1600" dirty="0">
                <a:latin typeface="Alibaba PuHuiTi R" pitchFamily="18" charset="-122"/>
                <a:ea typeface="Alibaba PuHuiTi R" pitchFamily="18" charset="-122"/>
                <a:cs typeface="Alibaba PuHuiTi R" pitchFamily="18" charset="-122"/>
              </a:rPr>
              <a:t>来评估单特征的区分度</a:t>
            </a:r>
          </a:p>
          <a:p>
            <a:pPr marL="1657350" lvl="3"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Information Value</a:t>
            </a:r>
            <a:r>
              <a:rPr lang="zh-CN" altLang="en-US" sz="1600" dirty="0">
                <a:latin typeface="Alibaba PuHuiTi R" pitchFamily="18" charset="-122"/>
                <a:ea typeface="Alibaba PuHuiTi R" pitchFamily="18" charset="-122"/>
                <a:cs typeface="Alibaba PuHuiTi R" pitchFamily="18" charset="-122"/>
              </a:rPr>
              <a:t>刻画了一个特征对好坏用户分布的区分程度</a:t>
            </a:r>
          </a:p>
          <a:p>
            <a:pPr marL="2114550" lvl="4"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IV</a:t>
            </a:r>
            <a:r>
              <a:rPr lang="zh-CN" altLang="en-US" sz="1600" dirty="0">
                <a:latin typeface="Alibaba PuHuiTi R" pitchFamily="18" charset="-122"/>
                <a:ea typeface="Alibaba PuHuiTi R" pitchFamily="18" charset="-122"/>
                <a:cs typeface="Alibaba PuHuiTi R" pitchFamily="18" charset="-122"/>
              </a:rPr>
              <a:t>值越大 区分程度越大</a:t>
            </a:r>
          </a:p>
          <a:p>
            <a:pPr marL="2114550" lvl="4"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IV</a:t>
            </a:r>
            <a:r>
              <a:rPr lang="zh-CN" altLang="en-US" sz="1600" dirty="0">
                <a:latin typeface="Alibaba PuHuiTi R" pitchFamily="18" charset="-122"/>
                <a:ea typeface="Alibaba PuHuiTi R" pitchFamily="18" charset="-122"/>
                <a:cs typeface="Alibaba PuHuiTi R" pitchFamily="18" charset="-122"/>
              </a:rPr>
              <a:t>值越小 区分程度越小</a:t>
            </a:r>
            <a:endParaRPr lang="en-US" altLang="zh-CN" sz="1600" dirty="0">
              <a:latin typeface="Alibaba PuHuiTi R" pitchFamily="18" charset="-122"/>
              <a:ea typeface="Alibaba PuHuiTi R" pitchFamily="18" charset="-122"/>
              <a:cs typeface="Alibaba PuHuiTi R" pitchFamily="18" charset="-122"/>
            </a:endParaRPr>
          </a:p>
          <a:p>
            <a:pPr marL="2114550" lvl="4" indent="-285750">
              <a:buFont typeface="Wingdings" panose="05000000000000000000" pitchFamily="2" charset="2"/>
              <a:buChar char="n"/>
            </a:pPr>
            <a:r>
              <a:rPr lang="en-US" altLang="zh-CN" sz="1600" dirty="0">
                <a:latin typeface="Alibaba PuHuiTi R" pitchFamily="18" charset="-122"/>
                <a:ea typeface="Alibaba PuHuiTi R" pitchFamily="18" charset="-122"/>
                <a:cs typeface="Alibaba PuHuiTi R" pitchFamily="18" charset="-122"/>
              </a:rPr>
              <a:t>IV</a:t>
            </a:r>
            <a:r>
              <a:rPr lang="zh-CN" altLang="en-US" sz="1600" dirty="0">
                <a:latin typeface="Alibaba PuHuiTi R" pitchFamily="18" charset="-122"/>
                <a:ea typeface="Alibaba PuHuiTi R" pitchFamily="18" charset="-122"/>
                <a:cs typeface="Alibaba PuHuiTi R" pitchFamily="18" charset="-122"/>
              </a:rPr>
              <a:t>值并不是越大越好，具体取值范围后面讨论</a:t>
            </a:r>
            <a:endParaRPr lang="en-US" altLang="zh-CN" sz="1600" dirty="0">
              <a:latin typeface="Alibaba PuHuiTi R" pitchFamily="18" charset="-122"/>
              <a:ea typeface="Alibaba PuHuiTi R" pitchFamily="18" charset="-122"/>
              <a:cs typeface="Alibaba PuHuiTi R" pitchFamily="18" charset="-122"/>
            </a:endParaRPr>
          </a:p>
          <a:p>
            <a:pPr marL="2114550" lvl="4"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2114550" lvl="4"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2114550" lvl="4"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2114550" lvl="4"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2114550" lvl="4"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2114550" lvl="4" indent="-285750">
              <a:buFont typeface="Wingdings" panose="05000000000000000000" pitchFamily="2" charset="2"/>
              <a:buChar char="n"/>
            </a:pPr>
            <a:r>
              <a:rPr lang="en-GB" altLang="zh-CN" dirty="0"/>
              <a:t>IV</a:t>
            </a:r>
            <a:r>
              <a:rPr lang="zh-CN" altLang="en-US" dirty="0"/>
              <a:t>值最后</a:t>
            </a:r>
            <a:r>
              <a:rPr lang="en-GB" altLang="zh-CN" dirty="0"/>
              <a:t>ln</a:t>
            </a:r>
            <a:r>
              <a:rPr lang="zh-CN" altLang="en-US" dirty="0"/>
              <a:t>的部分跟</a:t>
            </a:r>
            <a:r>
              <a:rPr lang="en-GB" altLang="zh-CN" dirty="0"/>
              <a:t>WOE</a:t>
            </a:r>
            <a:r>
              <a:rPr lang="zh-CN" altLang="en-US" dirty="0"/>
              <a:t>是一样的</a:t>
            </a: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506" y="3870632"/>
            <a:ext cx="3949700" cy="965200"/>
          </a:xfrm>
          <a:prstGeom prst="rect">
            <a:avLst/>
          </a:prstGeom>
          <a:ln>
            <a:solidFill>
              <a:schemeClr val="tx1"/>
            </a:solidFill>
          </a:ln>
        </p:spPr>
      </p:pic>
      <p:pic>
        <p:nvPicPr>
          <p:cNvPr id="8" name="图片 7" descr="图片包含 徽标&#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0506" y="5569825"/>
            <a:ext cx="3619500" cy="64770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什么是好特征？</a:t>
            </a:r>
          </a:p>
        </p:txBody>
      </p:sp>
      <p:sp>
        <p:nvSpPr>
          <p:cNvPr id="6" name="文本框 5"/>
          <p:cNvSpPr txBox="1"/>
          <p:nvPr/>
        </p:nvSpPr>
        <p:spPr>
          <a:xfrm>
            <a:off x="890016" y="1524542"/>
            <a:ext cx="5503430" cy="338554"/>
          </a:xfrm>
          <a:prstGeom prst="rect">
            <a:avLst/>
          </a:prstGeom>
          <a:noFill/>
        </p:spPr>
        <p:txBody>
          <a:bodyPr wrap="none" rtlCol="0">
            <a:spAutoFit/>
          </a:bodyPr>
          <a:lstStyle/>
          <a:p>
            <a:pPr marL="285750" indent="-285750">
              <a:buFont typeface="Wingdings" panose="05000000000000000000" pitchFamily="2" charset="2"/>
              <a:buChar char="l"/>
            </a:pPr>
            <a:r>
              <a:rPr lang="en-GB" altLang="zh-CN" sz="1600" dirty="0">
                <a:latin typeface="Alibaba PuHuiTi R" pitchFamily="18" charset="-122"/>
                <a:ea typeface="Alibaba PuHuiTi R" pitchFamily="18" charset="-122"/>
                <a:cs typeface="Alibaba PuHuiTi R" pitchFamily="18" charset="-122"/>
              </a:rPr>
              <a:t>IV</a:t>
            </a:r>
            <a:r>
              <a:rPr lang="zh-CN" altLang="en-US" sz="1600" dirty="0">
                <a:latin typeface="Alibaba PuHuiTi R" pitchFamily="18" charset="-122"/>
                <a:ea typeface="Alibaba PuHuiTi R" pitchFamily="18" charset="-122"/>
                <a:cs typeface="Alibaba PuHuiTi R" pitchFamily="18" charset="-122"/>
              </a:rPr>
              <a:t>计算举例（数据为了方便计算填充，不代表实际业务）</a:t>
            </a:r>
          </a:p>
        </p:txBody>
      </p:sp>
      <p:graphicFrame>
        <p:nvGraphicFramePr>
          <p:cNvPr id="2" name="表格 1"/>
          <p:cNvGraphicFramePr>
            <a:graphicFrameLocks noGrp="1"/>
          </p:cNvGraphicFramePr>
          <p:nvPr/>
        </p:nvGraphicFramePr>
        <p:xfrm>
          <a:off x="994899" y="2054579"/>
          <a:ext cx="10911968" cy="1821180"/>
        </p:xfrm>
        <a:graphic>
          <a:graphicData uri="http://schemas.openxmlformats.org/drawingml/2006/table">
            <a:tbl>
              <a:tblPr/>
              <a:tblGrid>
                <a:gridCol w="1363996">
                  <a:extLst>
                    <a:ext uri="{9D8B030D-6E8A-4147-A177-3AD203B41FA5}">
                      <a16:colId xmlns:a16="http://schemas.microsoft.com/office/drawing/2014/main" val="20000"/>
                    </a:ext>
                  </a:extLst>
                </a:gridCol>
                <a:gridCol w="846421">
                  <a:extLst>
                    <a:ext uri="{9D8B030D-6E8A-4147-A177-3AD203B41FA5}">
                      <a16:colId xmlns:a16="http://schemas.microsoft.com/office/drawing/2014/main" val="20001"/>
                    </a:ext>
                  </a:extLst>
                </a:gridCol>
                <a:gridCol w="806245">
                  <a:extLst>
                    <a:ext uri="{9D8B030D-6E8A-4147-A177-3AD203B41FA5}">
                      <a16:colId xmlns:a16="http://schemas.microsoft.com/office/drawing/2014/main" val="20002"/>
                    </a:ext>
                  </a:extLst>
                </a:gridCol>
                <a:gridCol w="1209368">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gridCol w="2192594">
                  <a:extLst>
                    <a:ext uri="{9D8B030D-6E8A-4147-A177-3AD203B41FA5}">
                      <a16:colId xmlns:a16="http://schemas.microsoft.com/office/drawing/2014/main" val="20005"/>
                    </a:ext>
                  </a:extLst>
                </a:gridCol>
                <a:gridCol w="1910148">
                  <a:extLst>
                    <a:ext uri="{9D8B030D-6E8A-4147-A177-3AD203B41FA5}">
                      <a16:colId xmlns:a16="http://schemas.microsoft.com/office/drawing/2014/main" val="20006"/>
                    </a:ext>
                  </a:extLst>
                </a:gridCol>
                <a:gridCol w="1363996">
                  <a:extLst>
                    <a:ext uri="{9D8B030D-6E8A-4147-A177-3AD203B41FA5}">
                      <a16:colId xmlns:a16="http://schemas.microsoft.com/office/drawing/2014/main" val="20007"/>
                    </a:ext>
                  </a:extLst>
                </a:gridCol>
              </a:tblGrid>
              <a:tr h="0">
                <a:tc>
                  <a:txBody>
                    <a:bodyPr/>
                    <a:lstStyle/>
                    <a:p>
                      <a:r>
                        <a:rPr lang="zh-CN" altLang="en-US" sz="1800" b="0" i="0" dirty="0">
                          <a:solidFill>
                            <a:schemeClr val="bg1"/>
                          </a:solidFill>
                          <a:effectLst/>
                          <a:latin typeface="Alibaba PuHuiTi R" pitchFamily="18" charset="-122"/>
                          <a:ea typeface="Alibaba PuHuiTi R" pitchFamily="18" charset="-122"/>
                          <a:cs typeface="Alibaba PuHuiTi R" pitchFamily="18" charset="-122"/>
                        </a:rPr>
                        <a:t>婚配</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GB" sz="1800" b="0" i="0" dirty="0">
                          <a:solidFill>
                            <a:schemeClr val="bg1"/>
                          </a:solidFill>
                          <a:effectLst/>
                          <a:latin typeface="Alibaba PuHuiTi R" pitchFamily="18" charset="-122"/>
                          <a:ea typeface="Alibaba PuHuiTi R" pitchFamily="18" charset="-122"/>
                          <a:cs typeface="Alibaba PuHuiTi R" pitchFamily="18" charset="-122"/>
                        </a:rPr>
                        <a:t>good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GB" sz="1800" b="0" i="0" dirty="0">
                          <a:solidFill>
                            <a:schemeClr val="bg1"/>
                          </a:solidFill>
                          <a:effectLst/>
                          <a:latin typeface="Alibaba PuHuiTi R" pitchFamily="18" charset="-122"/>
                          <a:ea typeface="Alibaba PuHuiTi R" pitchFamily="18" charset="-122"/>
                          <a:cs typeface="Alibaba PuHuiTi R" pitchFamily="18" charset="-122"/>
                        </a:rPr>
                        <a:t>bad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GB" sz="1800" b="0" i="0" dirty="0" err="1">
                          <a:solidFill>
                            <a:schemeClr val="bg1"/>
                          </a:solidFill>
                          <a:effectLst/>
                          <a:latin typeface="Alibaba PuHuiTi R" pitchFamily="18" charset="-122"/>
                          <a:ea typeface="Alibaba PuHuiTi R" pitchFamily="18" charset="-122"/>
                          <a:cs typeface="Alibaba PuHuiTi R" pitchFamily="18" charset="-122"/>
                        </a:rPr>
                        <a:t>p_good</a:t>
                      </a:r>
                      <a:endParaRPr lang="en-GB" sz="1800" b="0" i="0" dirty="0">
                        <a:solidFill>
                          <a:schemeClr val="bg1"/>
                        </a:solidFill>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GB" sz="1800" b="0" i="0" dirty="0" err="1">
                          <a:solidFill>
                            <a:schemeClr val="bg1"/>
                          </a:solidFill>
                          <a:effectLst/>
                          <a:latin typeface="Alibaba PuHuiTi R" pitchFamily="18" charset="-122"/>
                          <a:ea typeface="Alibaba PuHuiTi R" pitchFamily="18" charset="-122"/>
                          <a:cs typeface="Alibaba PuHuiTi R" pitchFamily="18" charset="-122"/>
                        </a:rPr>
                        <a:t>p_bad</a:t>
                      </a:r>
                      <a:endParaRPr lang="en-GB" sz="1800" b="0" i="0" dirty="0">
                        <a:solidFill>
                          <a:schemeClr val="bg1"/>
                        </a:solidFill>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GB" sz="1800" b="0" i="0" dirty="0" err="1">
                          <a:solidFill>
                            <a:schemeClr val="bg1"/>
                          </a:solidFill>
                          <a:effectLst/>
                          <a:latin typeface="Alibaba PuHuiTi R" pitchFamily="18" charset="-122"/>
                          <a:ea typeface="Alibaba PuHuiTi R" pitchFamily="18" charset="-122"/>
                          <a:cs typeface="Alibaba PuHuiTi R" pitchFamily="18" charset="-122"/>
                        </a:rPr>
                        <a:t>p_good-p_bad</a:t>
                      </a:r>
                      <a:endParaRPr lang="en-GB" sz="1800" b="0" i="0" dirty="0">
                        <a:solidFill>
                          <a:schemeClr val="bg1"/>
                        </a:solidFill>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GB" sz="1800" b="0" i="0" dirty="0">
                          <a:solidFill>
                            <a:schemeClr val="bg1"/>
                          </a:solidFill>
                          <a:effectLst/>
                          <a:latin typeface="Alibaba PuHuiTi R" pitchFamily="18" charset="-122"/>
                          <a:ea typeface="Alibaba PuHuiTi R" pitchFamily="18" charset="-122"/>
                          <a:cs typeface="Alibaba PuHuiTi R" pitchFamily="18" charset="-122"/>
                        </a:rPr>
                        <a:t>ln(</a:t>
                      </a:r>
                      <a:r>
                        <a:rPr lang="en-GB" sz="1800" b="0" i="0" dirty="0" err="1">
                          <a:solidFill>
                            <a:schemeClr val="bg1"/>
                          </a:solidFill>
                          <a:effectLst/>
                          <a:latin typeface="Alibaba PuHuiTi R" pitchFamily="18" charset="-122"/>
                          <a:ea typeface="Alibaba PuHuiTi R" pitchFamily="18" charset="-122"/>
                          <a:cs typeface="Alibaba PuHuiTi R" pitchFamily="18" charset="-122"/>
                        </a:rPr>
                        <a:t>p_g</a:t>
                      </a:r>
                      <a:r>
                        <a:rPr lang="en-GB" sz="1800" b="0" i="0" dirty="0">
                          <a:solidFill>
                            <a:schemeClr val="bg1"/>
                          </a:solidFill>
                          <a:effectLst/>
                          <a:latin typeface="Alibaba PuHuiTi R" pitchFamily="18" charset="-122"/>
                          <a:ea typeface="Alibaba PuHuiTi R" pitchFamily="18" charset="-122"/>
                          <a:cs typeface="Alibaba PuHuiTi R" pitchFamily="18" charset="-122"/>
                        </a:rPr>
                        <a:t>/</a:t>
                      </a:r>
                      <a:r>
                        <a:rPr lang="en-GB" sz="1800" b="0" i="0" dirty="0" err="1">
                          <a:solidFill>
                            <a:schemeClr val="bg1"/>
                          </a:solidFill>
                          <a:effectLst/>
                          <a:latin typeface="Alibaba PuHuiTi R" pitchFamily="18" charset="-122"/>
                          <a:ea typeface="Alibaba PuHuiTi R" pitchFamily="18" charset="-122"/>
                          <a:cs typeface="Alibaba PuHuiTi R" pitchFamily="18" charset="-122"/>
                        </a:rPr>
                        <a:t>p_bad</a:t>
                      </a:r>
                      <a:r>
                        <a:rPr lang="en-GB" sz="1800" b="0" i="0" dirty="0">
                          <a:solidFill>
                            <a:schemeClr val="bg1"/>
                          </a:solidFill>
                          <a:effectLst/>
                          <a:latin typeface="Alibaba PuHuiTi R" pitchFamily="18" charset="-122"/>
                          <a:ea typeface="Alibaba PuHuiTi R" pitchFamily="18" charset="-122"/>
                          <a:cs typeface="Alibaba PuHuiTi R" pitchFamily="18" charset="-122"/>
                        </a:rPr>
                        <a: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GB" sz="1800" b="0" i="0" dirty="0">
                          <a:solidFill>
                            <a:schemeClr val="bg1"/>
                          </a:solidFill>
                          <a:effectLst/>
                          <a:latin typeface="Alibaba PuHuiTi R" pitchFamily="18" charset="-122"/>
                          <a:ea typeface="Alibaba PuHuiTi R" pitchFamily="18" charset="-122"/>
                          <a:cs typeface="Alibaba PuHuiTi R" pitchFamily="18" charset="-122"/>
                        </a:rPr>
                        <a:t>IV</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0">
                <a:tc>
                  <a:txBody>
                    <a:bodyPr/>
                    <a:lstStyle/>
                    <a:p>
                      <a:r>
                        <a:rPr lang="zh-CN" altLang="en-US" sz="1600" b="0" i="0" dirty="0">
                          <a:effectLst/>
                          <a:latin typeface="Alibaba PuHuiTi R" pitchFamily="18" charset="-122"/>
                          <a:ea typeface="Alibaba PuHuiTi R" pitchFamily="18" charset="-122"/>
                          <a:cs typeface="Alibaba PuHuiTi R" pitchFamily="18" charset="-122"/>
                        </a:rPr>
                        <a:t>未婚</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40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30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50%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37.5%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0.125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1.386</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0.173</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zh-CN" altLang="en-US" sz="1600" b="0" i="0">
                          <a:effectLst/>
                          <a:latin typeface="Alibaba PuHuiTi R" pitchFamily="18" charset="-122"/>
                          <a:ea typeface="Alibaba PuHuiTi R" pitchFamily="18" charset="-122"/>
                          <a:cs typeface="Alibaba PuHuiTi R" pitchFamily="18" charset="-122"/>
                        </a:rPr>
                        <a:t>已婚</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30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40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37.5%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50%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-0.125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-1.386</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0.173</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0">
                <a:tc>
                  <a:txBody>
                    <a:bodyPr/>
                    <a:lstStyle/>
                    <a:p>
                      <a:r>
                        <a:rPr lang="zh-CN" altLang="en-US" sz="1600" b="0" i="0">
                          <a:effectLst/>
                          <a:latin typeface="Alibaba PuHuiTi R" pitchFamily="18" charset="-122"/>
                          <a:ea typeface="Alibaba PuHuiTi R" pitchFamily="18" charset="-122"/>
                          <a:cs typeface="Alibaba PuHuiTi R" pitchFamily="18" charset="-122"/>
                        </a:rPr>
                        <a:t>其他</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10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10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12.5%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12.5%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r>
                        <a:rPr lang="zh-CN" altLang="en-US" sz="1600" b="0" i="0">
                          <a:effectLst/>
                          <a:latin typeface="Alibaba PuHuiTi R" pitchFamily="18" charset="-122"/>
                          <a:ea typeface="Alibaba PuHuiTi R" pitchFamily="18" charset="-122"/>
                          <a:cs typeface="Alibaba PuHuiTi R" pitchFamily="18" charset="-122"/>
                        </a:rPr>
                        <a:t>总计</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80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80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100%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100%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0.346</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bl>
          </a:graphicData>
        </a:graphic>
      </p:graphicFrame>
      <p:sp>
        <p:nvSpPr>
          <p:cNvPr id="7" name="矩形 6"/>
          <p:cNvSpPr/>
          <p:nvPr/>
        </p:nvSpPr>
        <p:spPr>
          <a:xfrm>
            <a:off x="890015" y="4179296"/>
            <a:ext cx="9984461" cy="1815882"/>
          </a:xfrm>
          <a:prstGeom prst="rect">
            <a:avLst/>
          </a:prstGeom>
        </p:spPr>
        <p:txBody>
          <a:bodyPr wrap="square">
            <a:spAutoFit/>
          </a:bodyPr>
          <a:lstStyle/>
          <a:p>
            <a:pPr marL="285750" indent="-285750">
              <a:buFont typeface="Wingdings" panose="05000000000000000000" pitchFamily="2" charset="2"/>
              <a:buChar char="l"/>
            </a:pPr>
            <a:r>
              <a:rPr lang="en-GB" altLang="zh-CN" sz="1600" dirty="0">
                <a:solidFill>
                  <a:srgbClr val="333333"/>
                </a:solidFill>
                <a:latin typeface="Alibaba PuHuiTi R" pitchFamily="18" charset="-122"/>
                <a:ea typeface="Alibaba PuHuiTi R" pitchFamily="18" charset="-122"/>
                <a:cs typeface="Alibaba PuHuiTi R" pitchFamily="18" charset="-122"/>
              </a:rPr>
              <a:t>IV&lt;0.02 </a:t>
            </a:r>
            <a:r>
              <a:rPr lang="zh-CN" altLang="en-US" sz="1600" dirty="0">
                <a:solidFill>
                  <a:srgbClr val="333333"/>
                </a:solidFill>
                <a:latin typeface="Alibaba PuHuiTi R" pitchFamily="18" charset="-122"/>
                <a:ea typeface="Alibaba PuHuiTi R" pitchFamily="18" charset="-122"/>
                <a:cs typeface="Alibaba PuHuiTi R" pitchFamily="18" charset="-122"/>
              </a:rPr>
              <a:t>区分度小 建模时不用 （</a:t>
            </a:r>
            <a:r>
              <a:rPr lang="en-GB" altLang="zh-CN" sz="1600" dirty="0" err="1">
                <a:solidFill>
                  <a:srgbClr val="333333"/>
                </a:solidFill>
                <a:latin typeface="Alibaba PuHuiTi R" pitchFamily="18" charset="-122"/>
                <a:ea typeface="Alibaba PuHuiTi R" pitchFamily="18" charset="-122"/>
                <a:cs typeface="Alibaba PuHuiTi R" pitchFamily="18" charset="-122"/>
              </a:rPr>
              <a:t>xgboost,lightGMB</a:t>
            </a:r>
            <a:r>
              <a:rPr lang="en-GB" altLang="zh-CN" sz="1600" dirty="0">
                <a:solidFill>
                  <a:srgbClr val="333333"/>
                </a:solidFill>
                <a:latin typeface="Alibaba PuHuiTi R" pitchFamily="18" charset="-122"/>
                <a:ea typeface="Alibaba PuHuiTi R" pitchFamily="18" charset="-122"/>
                <a:cs typeface="Alibaba PuHuiTi R" pitchFamily="18" charset="-122"/>
              </a:rPr>
              <a:t> </a:t>
            </a:r>
            <a:r>
              <a:rPr lang="zh-CN" altLang="en-US" sz="1600" dirty="0">
                <a:solidFill>
                  <a:srgbClr val="333333"/>
                </a:solidFill>
                <a:latin typeface="Alibaba PuHuiTi R" pitchFamily="18" charset="-122"/>
                <a:ea typeface="Alibaba PuHuiTi R" pitchFamily="18" charset="-122"/>
                <a:cs typeface="Alibaba PuHuiTi R" pitchFamily="18" charset="-122"/>
              </a:rPr>
              <a:t>对</a:t>
            </a:r>
            <a:r>
              <a:rPr lang="en-GB" altLang="zh-CN" sz="1600" dirty="0">
                <a:solidFill>
                  <a:srgbClr val="333333"/>
                </a:solidFill>
                <a:latin typeface="Alibaba PuHuiTi R" pitchFamily="18" charset="-122"/>
                <a:ea typeface="Alibaba PuHuiTi R" pitchFamily="18" charset="-122"/>
                <a:cs typeface="Alibaba PuHuiTi R" pitchFamily="18" charset="-122"/>
              </a:rPr>
              <a:t>IV</a:t>
            </a:r>
            <a:r>
              <a:rPr lang="zh-CN" altLang="en-US" sz="1600" dirty="0">
                <a:solidFill>
                  <a:srgbClr val="333333"/>
                </a:solidFill>
                <a:latin typeface="Alibaba PuHuiTi R" pitchFamily="18" charset="-122"/>
                <a:ea typeface="Alibaba PuHuiTi R" pitchFamily="18" charset="-122"/>
                <a:cs typeface="Alibaba PuHuiTi R" pitchFamily="18" charset="-122"/>
              </a:rPr>
              <a:t>值要求不高） </a:t>
            </a:r>
            <a:br>
              <a:rPr lang="en-US" altLang="zh-CN" sz="1600" dirty="0">
                <a:solidFill>
                  <a:srgbClr val="333333"/>
                </a:solidFill>
                <a:latin typeface="Alibaba PuHuiTi R" pitchFamily="18" charset="-122"/>
                <a:ea typeface="Alibaba PuHuiTi R" pitchFamily="18" charset="-122"/>
                <a:cs typeface="Alibaba PuHuiTi R" pitchFamily="18" charset="-122"/>
              </a:rPr>
            </a:br>
            <a:r>
              <a:rPr lang="en-GB" altLang="zh-CN" sz="1600" dirty="0">
                <a:solidFill>
                  <a:srgbClr val="333333"/>
                </a:solidFill>
                <a:latin typeface="Alibaba PuHuiTi R" pitchFamily="18" charset="-122"/>
                <a:ea typeface="Alibaba PuHuiTi R" pitchFamily="18" charset="-122"/>
                <a:cs typeface="Alibaba PuHuiTi R" pitchFamily="18" charset="-122"/>
              </a:rPr>
              <a:t>IV [0.02,0.5] </a:t>
            </a:r>
            <a:r>
              <a:rPr lang="zh-CN" altLang="en-US" sz="1600" dirty="0">
                <a:solidFill>
                  <a:srgbClr val="333333"/>
                </a:solidFill>
                <a:latin typeface="Alibaba PuHuiTi R" pitchFamily="18" charset="-122"/>
                <a:ea typeface="Alibaba PuHuiTi R" pitchFamily="18" charset="-122"/>
                <a:cs typeface="Alibaba PuHuiTi R" pitchFamily="18" charset="-122"/>
              </a:rPr>
              <a:t>区分度大 可以放到模型里 </a:t>
            </a:r>
            <a:r>
              <a:rPr lang="en-US" altLang="zh-CN" sz="1600" dirty="0">
                <a:solidFill>
                  <a:srgbClr val="333333"/>
                </a:solidFill>
                <a:latin typeface="Alibaba PuHuiTi R" pitchFamily="18" charset="-122"/>
                <a:ea typeface="Alibaba PuHuiTi R" pitchFamily="18" charset="-122"/>
                <a:cs typeface="Alibaba PuHuiTi R" pitchFamily="18" charset="-122"/>
              </a:rPr>
              <a:t>(</a:t>
            </a:r>
            <a:r>
              <a:rPr lang="en-GB" altLang="zh-CN" sz="1600" dirty="0">
                <a:solidFill>
                  <a:srgbClr val="333333"/>
                </a:solidFill>
                <a:latin typeface="Alibaba PuHuiTi R" pitchFamily="18" charset="-122"/>
                <a:ea typeface="Alibaba PuHuiTi R" pitchFamily="18" charset="-122"/>
                <a:cs typeface="Alibaba PuHuiTi R" pitchFamily="18" charset="-122"/>
              </a:rPr>
              <a:t>IV &gt; 0.1 </a:t>
            </a:r>
            <a:r>
              <a:rPr lang="zh-CN" altLang="en-US" sz="1600" dirty="0">
                <a:solidFill>
                  <a:srgbClr val="333333"/>
                </a:solidFill>
                <a:latin typeface="Alibaba PuHuiTi R" pitchFamily="18" charset="-122"/>
                <a:ea typeface="Alibaba PuHuiTi R" pitchFamily="18" charset="-122"/>
                <a:cs typeface="Alibaba PuHuiTi R" pitchFamily="18" charset="-122"/>
              </a:rPr>
              <a:t>考虑是否有未来信息</a:t>
            </a:r>
            <a:r>
              <a:rPr lang="en-US" altLang="zh-CN" sz="1600" dirty="0">
                <a:solidFill>
                  <a:srgbClr val="333333"/>
                </a:solidFill>
                <a:latin typeface="Alibaba PuHuiTi R" pitchFamily="18" charset="-122"/>
                <a:ea typeface="Alibaba PuHuiTi R" pitchFamily="18" charset="-122"/>
                <a:cs typeface="Alibaba PuHuiTi R" pitchFamily="18" charset="-122"/>
              </a:rPr>
              <a:t>) </a:t>
            </a:r>
          </a:p>
          <a:p>
            <a:r>
              <a:rPr lang="zh-CN" altLang="en-US" sz="1600" dirty="0">
                <a:solidFill>
                  <a:srgbClr val="333333"/>
                </a:solidFill>
                <a:latin typeface="Alibaba PuHuiTi R" pitchFamily="18" charset="-122"/>
                <a:ea typeface="Alibaba PuHuiTi R" pitchFamily="18" charset="-122"/>
                <a:cs typeface="Alibaba PuHuiTi R" pitchFamily="18" charset="-122"/>
              </a:rPr>
              <a:t>     </a:t>
            </a:r>
            <a:r>
              <a:rPr lang="en-GB" altLang="zh-CN" sz="1600" dirty="0">
                <a:solidFill>
                  <a:srgbClr val="333333"/>
                </a:solidFill>
                <a:latin typeface="Alibaba PuHuiTi R" pitchFamily="18" charset="-122"/>
                <a:ea typeface="Alibaba PuHuiTi R" pitchFamily="18" charset="-122"/>
                <a:cs typeface="Alibaba PuHuiTi R" pitchFamily="18" charset="-122"/>
              </a:rPr>
              <a:t>IV &gt; 0.5 </a:t>
            </a:r>
            <a:r>
              <a:rPr lang="zh-CN" altLang="en-US" sz="1600" dirty="0">
                <a:solidFill>
                  <a:srgbClr val="333333"/>
                </a:solidFill>
                <a:latin typeface="Alibaba PuHuiTi R" pitchFamily="18" charset="-122"/>
                <a:ea typeface="Alibaba PuHuiTi R" pitchFamily="18" charset="-122"/>
                <a:cs typeface="Alibaba PuHuiTi R" pitchFamily="18" charset="-122"/>
              </a:rPr>
              <a:t>单独取出作为一条规则使用，不参与模型训练</a:t>
            </a:r>
            <a:endParaRPr lang="en-US" altLang="zh-CN" sz="1600" dirty="0">
              <a:solidFill>
                <a:srgbClr val="333333"/>
              </a:solidFill>
              <a:latin typeface="Alibaba PuHuiTi R" pitchFamily="18" charset="-122"/>
              <a:ea typeface="Alibaba PuHuiTi R" pitchFamily="18" charset="-122"/>
              <a:cs typeface="Alibaba PuHuiTi R" pitchFamily="18" charset="-122"/>
            </a:endParaRPr>
          </a:p>
          <a:p>
            <a:endParaRPr lang="zh-CN" altLang="en-US" sz="1600" dirty="0">
              <a:solidFill>
                <a:srgbClr val="333333"/>
              </a:solidFill>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模型中尽可能使用区分度相对较弱的特征，将多个弱特征组合，得到评分卡模型</a:t>
            </a:r>
          </a:p>
          <a:p>
            <a:endParaRPr lang="en-US" altLang="zh-CN" sz="1600" dirty="0">
              <a:solidFill>
                <a:srgbClr val="333333"/>
              </a:solidFill>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连续变量的</a:t>
            </a:r>
            <a:r>
              <a:rPr lang="en-GB" altLang="zh-CN" sz="1600" dirty="0">
                <a:solidFill>
                  <a:srgbClr val="333333"/>
                </a:solidFill>
                <a:latin typeface="Alibaba PuHuiTi R" pitchFamily="18" charset="-122"/>
                <a:ea typeface="Alibaba PuHuiTi R" pitchFamily="18" charset="-122"/>
                <a:cs typeface="Alibaba PuHuiTi R" pitchFamily="18" charset="-122"/>
              </a:rPr>
              <a:t>IV</a:t>
            </a:r>
            <a:r>
              <a:rPr lang="zh-CN" altLang="en-US" sz="1600" dirty="0">
                <a:solidFill>
                  <a:srgbClr val="333333"/>
                </a:solidFill>
                <a:latin typeface="Alibaba PuHuiTi R" pitchFamily="18" charset="-122"/>
                <a:ea typeface="Alibaba PuHuiTi R" pitchFamily="18" charset="-122"/>
                <a:cs typeface="Alibaba PuHuiTi R" pitchFamily="18" charset="-122"/>
              </a:rPr>
              <a:t>值计算，先离散化再求</a:t>
            </a:r>
            <a:r>
              <a:rPr lang="en-GB" altLang="zh-CN" sz="1600" dirty="0">
                <a:solidFill>
                  <a:srgbClr val="333333"/>
                </a:solidFill>
                <a:latin typeface="Alibaba PuHuiTi R" pitchFamily="18" charset="-122"/>
                <a:ea typeface="Alibaba PuHuiTi R" pitchFamily="18" charset="-122"/>
                <a:cs typeface="Alibaba PuHuiTi R" pitchFamily="18" charset="-122"/>
              </a:rPr>
              <a:t>IV</a:t>
            </a:r>
            <a:r>
              <a:rPr lang="zh-CN" altLang="en-GB" sz="1600" dirty="0">
                <a:solidFill>
                  <a:srgbClr val="333333"/>
                </a:solidFill>
                <a:latin typeface="Alibaba PuHuiTi R" pitchFamily="18" charset="-122"/>
                <a:ea typeface="Alibaba PuHuiTi R" pitchFamily="18" charset="-122"/>
                <a:cs typeface="Alibaba PuHuiTi R" pitchFamily="18" charset="-122"/>
              </a:rPr>
              <a:t>，</a:t>
            </a:r>
            <a:r>
              <a:rPr lang="zh-CN" altLang="en-US" sz="1600" dirty="0">
                <a:solidFill>
                  <a:srgbClr val="333333"/>
                </a:solidFill>
                <a:latin typeface="Alibaba PuHuiTi R" pitchFamily="18" charset="-122"/>
                <a:ea typeface="Alibaba PuHuiTi R" pitchFamily="18" charset="-122"/>
                <a:cs typeface="Alibaba PuHuiTi R" pitchFamily="18" charset="-122"/>
              </a:rPr>
              <a:t>跟分箱结果关联很大（一般分</a:t>
            </a:r>
            <a:r>
              <a:rPr lang="en-US" altLang="zh-CN" sz="1600" dirty="0">
                <a:solidFill>
                  <a:srgbClr val="333333"/>
                </a:solidFill>
                <a:latin typeface="Alibaba PuHuiTi R" pitchFamily="18" charset="-122"/>
                <a:ea typeface="Alibaba PuHuiTi R" pitchFamily="18" charset="-122"/>
                <a:cs typeface="Alibaba PuHuiTi R" pitchFamily="18" charset="-122"/>
              </a:rPr>
              <a:t>3-5</a:t>
            </a:r>
            <a:r>
              <a:rPr lang="zh-CN" altLang="en-US" sz="1600" dirty="0">
                <a:solidFill>
                  <a:srgbClr val="333333"/>
                </a:solidFill>
                <a:latin typeface="Alibaba PuHuiTi R" pitchFamily="18" charset="-122"/>
                <a:ea typeface="Alibaba PuHuiTi R" pitchFamily="18" charset="-122"/>
                <a:cs typeface="Alibaba PuHuiTi R" pitchFamily="18" charset="-122"/>
              </a:rPr>
              <a:t>箱）</a:t>
            </a:r>
            <a:endParaRPr lang="zh-CN" altLang="en-US" sz="1600" u="none" strike="noStrike" dirty="0">
              <a:solidFill>
                <a:srgbClr val="333333"/>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什么是好特征？</a:t>
            </a:r>
          </a:p>
        </p:txBody>
      </p:sp>
      <p:sp>
        <p:nvSpPr>
          <p:cNvPr id="6" name="文本框 5"/>
          <p:cNvSpPr txBox="1"/>
          <p:nvPr/>
        </p:nvSpPr>
        <p:spPr>
          <a:xfrm>
            <a:off x="890016" y="1524542"/>
            <a:ext cx="10062370" cy="4685898"/>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从几个角度衡量：覆盖度，区分度，相关性，稳定性</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相关性：对线性回归模型，有一条基本假设是自变量</a:t>
            </a:r>
            <a:r>
              <a:rPr lang="en-GB" altLang="zh-CN" sz="1600" dirty="0">
                <a:latin typeface="Alibaba PuHuiTi R" pitchFamily="18" charset="-122"/>
                <a:ea typeface="Alibaba PuHuiTi R" pitchFamily="18" charset="-122"/>
                <a:cs typeface="Alibaba PuHuiTi R" pitchFamily="18" charset="-122"/>
              </a:rPr>
              <a:t>x1</a:t>
            </a:r>
            <a:r>
              <a:rPr lang="zh-CN" altLang="en-GB" sz="1600" dirty="0">
                <a:latin typeface="Alibaba PuHuiTi R" pitchFamily="18" charset="-122"/>
                <a:ea typeface="Alibaba PuHuiTi R" pitchFamily="18" charset="-122"/>
                <a:cs typeface="Alibaba PuHuiTi R" pitchFamily="18" charset="-122"/>
              </a:rPr>
              <a:t>，</a:t>
            </a:r>
            <a:r>
              <a:rPr lang="en-GB" altLang="zh-CN" sz="1600" dirty="0">
                <a:latin typeface="Alibaba PuHuiTi R" pitchFamily="18" charset="-122"/>
                <a:ea typeface="Alibaba PuHuiTi R" pitchFamily="18" charset="-122"/>
                <a:cs typeface="Alibaba PuHuiTi R" pitchFamily="18" charset="-122"/>
              </a:rPr>
              <a:t>x2</a:t>
            </a:r>
            <a:r>
              <a:rPr lang="zh-CN" altLang="en-GB" sz="1600" dirty="0">
                <a:latin typeface="Alibaba PuHuiTi R" pitchFamily="18" charset="-122"/>
                <a:ea typeface="Alibaba PuHuiTi R" pitchFamily="18" charset="-122"/>
                <a:cs typeface="Alibaba PuHuiTi R" pitchFamily="18" charset="-122"/>
              </a:rPr>
              <a:t>，</a:t>
            </a:r>
            <a:r>
              <a:rPr lang="en-GB" altLang="zh-CN" sz="1600" dirty="0">
                <a:latin typeface="Alibaba PuHuiTi R" pitchFamily="18" charset="-122"/>
                <a:ea typeface="Alibaba PuHuiTi R" pitchFamily="18" charset="-122"/>
                <a:cs typeface="Alibaba PuHuiTi R" pitchFamily="18" charset="-122"/>
              </a:rPr>
              <a:t>…</a:t>
            </a:r>
            <a:r>
              <a:rPr lang="zh-CN" altLang="en-GB" sz="1600" dirty="0">
                <a:latin typeface="Alibaba PuHuiTi R" pitchFamily="18" charset="-122"/>
                <a:ea typeface="Alibaba PuHuiTi R" pitchFamily="18" charset="-122"/>
                <a:cs typeface="Alibaba PuHuiTi R" pitchFamily="18" charset="-122"/>
              </a:rPr>
              <a:t>，</a:t>
            </a:r>
            <a:r>
              <a:rPr lang="en-GB" altLang="zh-CN" sz="1600" dirty="0" err="1">
                <a:latin typeface="Alibaba PuHuiTi R" pitchFamily="18" charset="-122"/>
                <a:ea typeface="Alibaba PuHuiTi R" pitchFamily="18" charset="-122"/>
                <a:cs typeface="Alibaba PuHuiTi R" pitchFamily="18" charset="-122"/>
              </a:rPr>
              <a:t>xp</a:t>
            </a:r>
            <a:r>
              <a:rPr lang="zh-CN" altLang="en-US" sz="1600" dirty="0">
                <a:latin typeface="Alibaba PuHuiTi R" pitchFamily="18" charset="-122"/>
                <a:ea typeface="Alibaba PuHuiTi R" pitchFamily="18" charset="-122"/>
                <a:cs typeface="Alibaba PuHuiTi R" pitchFamily="18" charset="-122"/>
              </a:rPr>
              <a:t>之间不存在严格的线性关系</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需要对相关系数较大的特征进行筛选，只保留其中对标签区分贡献度最大的特征，即保留</a:t>
            </a:r>
            <a:r>
              <a:rPr lang="en-GB" altLang="zh-CN" sz="1600" dirty="0">
                <a:latin typeface="Alibaba PuHuiTi R" pitchFamily="18" charset="-122"/>
                <a:ea typeface="Alibaba PuHuiTi R" pitchFamily="18" charset="-122"/>
                <a:cs typeface="Alibaba PuHuiTi R" pitchFamily="18" charset="-122"/>
              </a:rPr>
              <a:t>IV</a:t>
            </a:r>
            <a:r>
              <a:rPr lang="zh-CN" altLang="en-US" sz="1600" dirty="0">
                <a:latin typeface="Alibaba PuHuiTi R" pitchFamily="18" charset="-122"/>
                <a:ea typeface="Alibaba PuHuiTi R" pitchFamily="18" charset="-122"/>
                <a:cs typeface="Alibaba PuHuiTi R" pitchFamily="18" charset="-122"/>
              </a:rPr>
              <a:t>较大的</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皮尔逊相关系数，斯皮尔曼相关系数，肯德尔相关系数</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如何选择：</a:t>
            </a:r>
          </a:p>
          <a:p>
            <a:pPr marL="1657350" lvl="3"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考察两个变量的相关关系，首先得清楚两个变量都是什么类型的</a:t>
            </a:r>
          </a:p>
          <a:p>
            <a:pPr marL="2114550" lvl="4"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连续型数值变量，无序分类变量、有序分类变量</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连续型数值变量，如果数据具有正态性，此时首选</a:t>
            </a:r>
            <a:r>
              <a:rPr lang="en-GB" altLang="zh-CN" sz="1600" dirty="0">
                <a:latin typeface="Alibaba PuHuiTi R" pitchFamily="18" charset="-122"/>
                <a:ea typeface="Alibaba PuHuiTi R" pitchFamily="18" charset="-122"/>
                <a:cs typeface="Alibaba PuHuiTi R" pitchFamily="18" charset="-122"/>
              </a:rPr>
              <a:t>Pearson</a:t>
            </a:r>
            <a:r>
              <a:rPr lang="zh-CN" altLang="en-US" sz="1600" dirty="0">
                <a:latin typeface="Alibaba PuHuiTi R" pitchFamily="18" charset="-122"/>
                <a:ea typeface="Alibaba PuHuiTi R" pitchFamily="18" charset="-122"/>
                <a:cs typeface="Alibaba PuHuiTi R" pitchFamily="18" charset="-122"/>
              </a:rPr>
              <a:t>相关系数，</a:t>
            </a:r>
            <a:endParaRPr lang="en-US" altLang="zh-CN" sz="1600" dirty="0">
              <a:latin typeface="Alibaba PuHuiTi R" pitchFamily="18" charset="-122"/>
              <a:ea typeface="Alibaba PuHuiTi R" pitchFamily="18" charset="-122"/>
              <a:cs typeface="Alibaba PuHuiTi R" pitchFamily="18" charset="-122"/>
            </a:endParaRPr>
          </a:p>
          <a:p>
            <a:pPr lvl="2"/>
            <a:r>
              <a:rPr lang="zh-CN" altLang="en-US" sz="1600" dirty="0">
                <a:latin typeface="Alibaba PuHuiTi R" pitchFamily="18" charset="-122"/>
                <a:ea typeface="Alibaba PuHuiTi R" pitchFamily="18" charset="-122"/>
                <a:cs typeface="Alibaba PuHuiTi R" pitchFamily="18" charset="-122"/>
              </a:rPr>
              <a:t>如果数据不服从正态分布，此时可选择</a:t>
            </a:r>
            <a:r>
              <a:rPr lang="en-GB" altLang="zh-CN" sz="1600" dirty="0">
                <a:latin typeface="Alibaba PuHuiTi R" pitchFamily="18" charset="-122"/>
                <a:ea typeface="Alibaba PuHuiTi R" pitchFamily="18" charset="-122"/>
                <a:cs typeface="Alibaba PuHuiTi R" pitchFamily="18" charset="-122"/>
              </a:rPr>
              <a:t>Spearman</a:t>
            </a:r>
            <a:r>
              <a:rPr lang="zh-CN" altLang="en-US" sz="1600" dirty="0">
                <a:latin typeface="Alibaba PuHuiTi R" pitchFamily="18" charset="-122"/>
                <a:ea typeface="Alibaba PuHuiTi R" pitchFamily="18" charset="-122"/>
                <a:cs typeface="Alibaba PuHuiTi R" pitchFamily="18" charset="-122"/>
              </a:rPr>
              <a:t>和</a:t>
            </a:r>
            <a:r>
              <a:rPr lang="en-GB" altLang="zh-CN" sz="1600" dirty="0">
                <a:latin typeface="Alibaba PuHuiTi R" pitchFamily="18" charset="-122"/>
                <a:ea typeface="Alibaba PuHuiTi R" pitchFamily="18" charset="-122"/>
                <a:cs typeface="Alibaba PuHuiTi R" pitchFamily="18" charset="-122"/>
              </a:rPr>
              <a:t>Kendall</a:t>
            </a:r>
            <a:r>
              <a:rPr lang="zh-CN" altLang="en-US" sz="1600" dirty="0">
                <a:latin typeface="Alibaba PuHuiTi R" pitchFamily="18" charset="-122"/>
                <a:ea typeface="Alibaba PuHuiTi R" pitchFamily="18" charset="-122"/>
                <a:cs typeface="Alibaba PuHuiTi R" pitchFamily="18" charset="-122"/>
              </a:rPr>
              <a:t>系数</a:t>
            </a: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两个有序分类变量相关关系，可以使用</a:t>
            </a:r>
            <a:r>
              <a:rPr lang="en-GB" altLang="zh-CN" sz="1600" dirty="0">
                <a:latin typeface="Alibaba PuHuiTi R" pitchFamily="18" charset="-122"/>
                <a:ea typeface="Alibaba PuHuiTi R" pitchFamily="18" charset="-122"/>
                <a:cs typeface="Alibaba PuHuiTi R" pitchFamily="18" charset="-122"/>
              </a:rPr>
              <a:t>Spearman</a:t>
            </a:r>
            <a:r>
              <a:rPr lang="zh-CN" altLang="en-US" sz="1600" dirty="0">
                <a:latin typeface="Alibaba PuHuiTi R" pitchFamily="18" charset="-122"/>
                <a:ea typeface="Alibaba PuHuiTi R" pitchFamily="18" charset="-122"/>
                <a:cs typeface="Alibaba PuHuiTi R" pitchFamily="18" charset="-122"/>
              </a:rPr>
              <a:t>相关系数</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一个分类变量和一个连续数值变量，可以使用</a:t>
            </a:r>
            <a:r>
              <a:rPr lang="en-GB" altLang="zh-CN" sz="1600" dirty="0" err="1">
                <a:latin typeface="Alibaba PuHuiTi R" pitchFamily="18" charset="-122"/>
                <a:ea typeface="Alibaba PuHuiTi R" pitchFamily="18" charset="-122"/>
                <a:cs typeface="Alibaba PuHuiTi R" pitchFamily="18" charset="-122"/>
              </a:rPr>
              <a:t>kendall</a:t>
            </a:r>
            <a:r>
              <a:rPr lang="zh-CN" altLang="en-US" sz="1600" dirty="0">
                <a:latin typeface="Alibaba PuHuiTi R" pitchFamily="18" charset="-122"/>
                <a:ea typeface="Alibaba PuHuiTi R" pitchFamily="18" charset="-122"/>
                <a:cs typeface="Alibaba PuHuiTi R" pitchFamily="18" charset="-122"/>
              </a:rPr>
              <a:t>相关系数</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总结：就适用性来说，</a:t>
            </a:r>
            <a:r>
              <a:rPr lang="en-GB" altLang="zh-CN" sz="1600" dirty="0" err="1">
                <a:latin typeface="Alibaba PuHuiTi R" pitchFamily="18" charset="-122"/>
                <a:ea typeface="Alibaba PuHuiTi R" pitchFamily="18" charset="-122"/>
                <a:cs typeface="Alibaba PuHuiTi R" pitchFamily="18" charset="-122"/>
              </a:rPr>
              <a:t>kendall</a:t>
            </a:r>
            <a:r>
              <a:rPr lang="en-GB" altLang="zh-CN" sz="1600" dirty="0">
                <a:latin typeface="Alibaba PuHuiTi R" pitchFamily="18" charset="-122"/>
                <a:ea typeface="Alibaba PuHuiTi R" pitchFamily="18" charset="-122"/>
                <a:cs typeface="Alibaba PuHuiTi R" pitchFamily="18" charset="-122"/>
              </a:rPr>
              <a:t> &gt; spearman &gt; </a:t>
            </a:r>
            <a:r>
              <a:rPr lang="en-GB" altLang="zh-CN" sz="1600" dirty="0" err="1">
                <a:latin typeface="Alibaba PuHuiTi R" pitchFamily="18" charset="-122"/>
                <a:ea typeface="Alibaba PuHuiTi R" pitchFamily="18" charset="-122"/>
                <a:cs typeface="Alibaba PuHuiTi R" pitchFamily="18" charset="-122"/>
              </a:rPr>
              <a:t>pearson</a:t>
            </a:r>
            <a:endParaRPr lang="en-GB"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endParaRPr lang="en-GB"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相关性如何计算</a:t>
            </a: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lvl="2"/>
            <a:endParaRPr lang="en-GB" altLang="zh-CN"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矩形 1"/>
          <p:cNvSpPr/>
          <p:nvPr/>
        </p:nvSpPr>
        <p:spPr>
          <a:xfrm>
            <a:off x="1730477" y="5333458"/>
            <a:ext cx="6096000" cy="1169551"/>
          </a:xfrm>
          <a:prstGeom prst="rect">
            <a:avLst/>
          </a:prstGeom>
          <a:solidFill>
            <a:srgbClr val="FFFFE4"/>
          </a:solidFill>
          <a:ln>
            <a:solidFill>
              <a:schemeClr val="tx1"/>
            </a:solidFill>
          </a:ln>
        </p:spPr>
        <p:txBody>
          <a:bodyPr>
            <a:spAutoFit/>
          </a:bodyPr>
          <a:lstStyle/>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pandas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pd</a:t>
            </a:r>
          </a:p>
          <a:p>
            <a:r>
              <a:rPr lang="en-GB" altLang="zh-CN" sz="1400" dirty="0">
                <a:solidFill>
                  <a:srgbClr val="000000"/>
                </a:solidFill>
                <a:latin typeface="Alibaba PuHuiTi R" pitchFamily="18" charset="-122"/>
                <a:ea typeface="Alibaba PuHuiTi R" pitchFamily="18" charset="-122"/>
                <a:cs typeface="Alibaba PuHuiTi R" pitchFamily="18" charset="-122"/>
              </a:rPr>
              <a:t>df = </a:t>
            </a:r>
            <a:r>
              <a:rPr lang="en-GB" altLang="zh-CN" sz="1400" dirty="0" err="1">
                <a:solidFill>
                  <a:srgbClr val="000000"/>
                </a:solidFill>
                <a:latin typeface="Alibaba PuHuiTi R" pitchFamily="18" charset="-122"/>
                <a:ea typeface="Alibaba PuHuiTi R" pitchFamily="18" charset="-122"/>
                <a:cs typeface="Alibaba PuHuiTi R" pitchFamily="18" charset="-122"/>
              </a:rPr>
              <a:t>pd.DataFrame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5</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91</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3</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'B'</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90</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15</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66</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'C'</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93</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27</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3</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df.corr</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皮尔逊</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df.corr</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'spearman'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斯皮尔曼</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df.corr</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kendall</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肯德尔</a:t>
            </a:r>
            <a:endParaRPr lang="zh-CN" altLang="en-US" sz="1400" dirty="0">
              <a:solidFill>
                <a:srgbClr val="000000"/>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什么是好特征？</a:t>
            </a:r>
          </a:p>
        </p:txBody>
      </p:sp>
      <p:sp>
        <p:nvSpPr>
          <p:cNvPr id="6" name="文本框 5"/>
          <p:cNvSpPr txBox="1"/>
          <p:nvPr/>
        </p:nvSpPr>
        <p:spPr>
          <a:xfrm>
            <a:off x="890016" y="1524542"/>
            <a:ext cx="7952818" cy="746358"/>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可以使用</a:t>
            </a:r>
            <a:r>
              <a:rPr lang="en-GB" altLang="zh-CN" sz="1600" dirty="0">
                <a:latin typeface="Alibaba PuHuiTi R" pitchFamily="18" charset="-122"/>
                <a:ea typeface="Alibaba PuHuiTi R" pitchFamily="18" charset="-122"/>
                <a:cs typeface="Alibaba PuHuiTi R" pitchFamily="18" charset="-122"/>
              </a:rPr>
              <a:t>toad</a:t>
            </a:r>
            <a:r>
              <a:rPr lang="zh-CN" altLang="en-US" sz="1600" dirty="0">
                <a:latin typeface="Alibaba PuHuiTi R" pitchFamily="18" charset="-122"/>
                <a:ea typeface="Alibaba PuHuiTi R" pitchFamily="18" charset="-122"/>
                <a:cs typeface="Alibaba PuHuiTi R" pitchFamily="18" charset="-122"/>
              </a:rPr>
              <a:t>库来过滤大量的特征，高缺失率、低</a:t>
            </a:r>
            <a:r>
              <a:rPr lang="en-GB" altLang="zh-CN" sz="1600" dirty="0">
                <a:latin typeface="Alibaba PuHuiTi R" pitchFamily="18" charset="-122"/>
                <a:ea typeface="Alibaba PuHuiTi R" pitchFamily="18" charset="-122"/>
                <a:cs typeface="Alibaba PuHuiTi R" pitchFamily="18" charset="-122"/>
              </a:rPr>
              <a:t>iv</a:t>
            </a:r>
            <a:r>
              <a:rPr lang="zh-CN" altLang="en-US" sz="1600" dirty="0">
                <a:latin typeface="Alibaba PuHuiTi R" pitchFamily="18" charset="-122"/>
                <a:ea typeface="Alibaba PuHuiTi R" pitchFamily="18" charset="-122"/>
                <a:cs typeface="Alibaba PuHuiTi R" pitchFamily="18" charset="-122"/>
              </a:rPr>
              <a:t>和高度相关的特征一次性过滤掉</a:t>
            </a:r>
            <a:endParaRPr lang="en-US" altLang="zh-CN" sz="1600" dirty="0">
              <a:latin typeface="Alibaba PuHuiTi R" pitchFamily="18" charset="-122"/>
              <a:ea typeface="Alibaba PuHuiTi R" pitchFamily="18" charset="-122"/>
              <a:cs typeface="Alibaba PuHuiTi R" pitchFamily="18" charset="-122"/>
            </a:endParaRPr>
          </a:p>
          <a:p>
            <a:pPr lvl="2"/>
            <a:endParaRPr lang="en-GB" altLang="zh-CN"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5" name="矩形 4"/>
          <p:cNvSpPr/>
          <p:nvPr/>
        </p:nvSpPr>
        <p:spPr>
          <a:xfrm>
            <a:off x="1253809" y="2044005"/>
            <a:ext cx="6096000" cy="1384995"/>
          </a:xfrm>
          <a:prstGeom prst="rect">
            <a:avLst/>
          </a:prstGeom>
          <a:solidFill>
            <a:srgbClr val="FFFFE4"/>
          </a:solidFill>
          <a:ln>
            <a:solidFill>
              <a:schemeClr val="tx1"/>
            </a:solidFill>
          </a:ln>
        </p:spPr>
        <p:txBody>
          <a:bodyPr>
            <a:spAutoFit/>
          </a:bodyPr>
          <a:lstStyle/>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pandas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pd</a:t>
            </a:r>
          </a:p>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toad</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a:solidFill>
                  <a:srgbClr val="000000"/>
                </a:solidFill>
                <a:latin typeface="Alibaba PuHuiTi R" pitchFamily="18" charset="-122"/>
                <a:ea typeface="Alibaba PuHuiTi R" pitchFamily="18" charset="-122"/>
                <a:cs typeface="Alibaba PuHuiTi R" pitchFamily="18" charset="-122"/>
              </a:rPr>
              <a:t>data = </a:t>
            </a:r>
            <a:r>
              <a:rPr lang="en-GB" altLang="zh-CN" sz="1400" dirty="0" err="1">
                <a:solidFill>
                  <a:srgbClr val="000000"/>
                </a:solidFill>
                <a:latin typeface="Alibaba PuHuiTi R" pitchFamily="18" charset="-122"/>
                <a:ea typeface="Alibaba PuHuiTi R" pitchFamily="18" charset="-122"/>
                <a:cs typeface="Alibaba PuHuiTi R" pitchFamily="18" charset="-122"/>
              </a:rPr>
              <a:t>pd.read_csv</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'data/</a:t>
            </a:r>
            <a:r>
              <a:rPr lang="en-GB" altLang="zh-CN" sz="1400" dirty="0" err="1">
                <a:solidFill>
                  <a:srgbClr val="A31515"/>
                </a:solidFill>
                <a:latin typeface="Alibaba PuHuiTi R" pitchFamily="18" charset="-122"/>
                <a:ea typeface="Alibaba PuHuiTi R" pitchFamily="18" charset="-122"/>
                <a:cs typeface="Alibaba PuHuiTi R" pitchFamily="18" charset="-122"/>
              </a:rPr>
              <a:t>germancredit.csv</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data.replace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'good'</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'bad'</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inplace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000FF"/>
                </a:solidFill>
                <a:latin typeface="Alibaba PuHuiTi R" pitchFamily="18" charset="-122"/>
                <a:ea typeface="Alibaba PuHuiTi R" pitchFamily="18" charset="-122"/>
                <a:cs typeface="Alibaba PuHuiTi R" pitchFamily="18" charset="-122"/>
              </a:rPr>
              <a:t>True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data.shape</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7" name="图片 6"/>
          <p:cNvPicPr>
            <a:picLocks noChangeAspect="1"/>
          </p:cNvPicPr>
          <p:nvPr/>
        </p:nvPicPr>
        <p:blipFill>
          <a:blip r:embed="rId3"/>
          <a:stretch>
            <a:fillRect/>
          </a:stretch>
        </p:blipFill>
        <p:spPr>
          <a:xfrm>
            <a:off x="1253809" y="3674798"/>
            <a:ext cx="2146300" cy="330200"/>
          </a:xfrm>
          <a:prstGeom prst="rect">
            <a:avLst/>
          </a:prstGeom>
          <a:ln>
            <a:solidFill>
              <a:schemeClr val="tx1"/>
            </a:solidFill>
          </a:ln>
        </p:spPr>
      </p:pic>
      <p:sp>
        <p:nvSpPr>
          <p:cNvPr id="8" name="矩形 7"/>
          <p:cNvSpPr/>
          <p:nvPr/>
        </p:nvSpPr>
        <p:spPr>
          <a:xfrm>
            <a:off x="1253809" y="4410250"/>
            <a:ext cx="9886139" cy="1169551"/>
          </a:xfrm>
          <a:prstGeom prst="rect">
            <a:avLst/>
          </a:prstGeom>
          <a:solidFill>
            <a:srgbClr val="FFFFE4"/>
          </a:solidFill>
          <a:ln>
            <a:solidFill>
              <a:schemeClr val="tx1"/>
            </a:solidFill>
          </a:ln>
        </p:spPr>
        <p:txBody>
          <a:bodyPr wrap="square">
            <a:spAutoFit/>
          </a:bodyPr>
          <a:lstStyle/>
          <a:p>
            <a:r>
              <a:rPr lang="en-US"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缺失率大于</a:t>
            </a:r>
            <a:r>
              <a:rPr lang="en-US" altLang="zh-CN" sz="1400" dirty="0">
                <a:solidFill>
                  <a:srgbClr val="008000"/>
                </a:solidFill>
                <a:latin typeface="Alibaba PuHuiTi R" pitchFamily="18" charset="-122"/>
                <a:ea typeface="Alibaba PuHuiTi R" pitchFamily="18" charset="-122"/>
                <a:cs typeface="Alibaba PuHuiTi R" pitchFamily="18" charset="-122"/>
              </a:rPr>
              <a:t>0.5,</a:t>
            </a:r>
            <a:r>
              <a:rPr lang="en-GB" altLang="zh-CN" sz="1400" dirty="0">
                <a:solidFill>
                  <a:srgbClr val="008000"/>
                </a:solidFill>
                <a:latin typeface="Alibaba PuHuiTi R" pitchFamily="18" charset="-122"/>
                <a:ea typeface="Alibaba PuHuiTi R" pitchFamily="18" charset="-122"/>
                <a:cs typeface="Alibaba PuHuiTi R" pitchFamily="18" charset="-122"/>
              </a:rPr>
              <a:t>IV</a:t>
            </a:r>
            <a:r>
              <a:rPr lang="zh-CN" altLang="en-US" sz="1400" dirty="0">
                <a:solidFill>
                  <a:srgbClr val="008000"/>
                </a:solidFill>
                <a:latin typeface="Alibaba PuHuiTi R" pitchFamily="18" charset="-122"/>
                <a:ea typeface="Alibaba PuHuiTi R" pitchFamily="18" charset="-122"/>
                <a:cs typeface="Alibaba PuHuiTi R" pitchFamily="18" charset="-122"/>
              </a:rPr>
              <a:t>值小于</a:t>
            </a:r>
            <a:r>
              <a:rPr lang="en-US" altLang="zh-CN" sz="1400" dirty="0">
                <a:solidFill>
                  <a:srgbClr val="008000"/>
                </a:solidFill>
                <a:latin typeface="Alibaba PuHuiTi R" pitchFamily="18" charset="-122"/>
                <a:ea typeface="Alibaba PuHuiTi R" pitchFamily="18" charset="-122"/>
                <a:cs typeface="Alibaba PuHuiTi R" pitchFamily="18" charset="-122"/>
              </a:rPr>
              <a:t>0.05,</a:t>
            </a:r>
            <a:r>
              <a:rPr lang="zh-CN" altLang="en-US" sz="1400" dirty="0">
                <a:solidFill>
                  <a:srgbClr val="008000"/>
                </a:solidFill>
                <a:latin typeface="Alibaba PuHuiTi R" pitchFamily="18" charset="-122"/>
                <a:ea typeface="Alibaba PuHuiTi R" pitchFamily="18" charset="-122"/>
                <a:cs typeface="Alibaba PuHuiTi R" pitchFamily="18" charset="-122"/>
              </a:rPr>
              <a:t>相关性大于</a:t>
            </a:r>
            <a:r>
              <a:rPr lang="en-US" altLang="zh-CN" sz="1400" dirty="0">
                <a:solidFill>
                  <a:srgbClr val="008000"/>
                </a:solidFill>
                <a:latin typeface="Alibaba PuHuiTi R" pitchFamily="18" charset="-122"/>
                <a:ea typeface="Alibaba PuHuiTi R" pitchFamily="18" charset="-122"/>
                <a:cs typeface="Alibaba PuHuiTi R" pitchFamily="18" charset="-122"/>
              </a:rPr>
              <a:t>0.7</a:t>
            </a:r>
            <a:r>
              <a:rPr lang="zh-CN" altLang="en-US" sz="1400" dirty="0">
                <a:solidFill>
                  <a:srgbClr val="008000"/>
                </a:solidFill>
                <a:latin typeface="Alibaba PuHuiTi R" pitchFamily="18" charset="-122"/>
                <a:ea typeface="Alibaba PuHuiTi R" pitchFamily="18" charset="-122"/>
                <a:cs typeface="Alibaba PuHuiTi R" pitchFamily="18" charset="-122"/>
              </a:rPr>
              <a:t>来进行特征筛选</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selected_data</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drop_list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toad.selection.select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data,target</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'creditability'</a:t>
            </a:r>
            <a:r>
              <a:rPr lang="en-GB" altLang="zh-CN" sz="1400" dirty="0">
                <a:solidFill>
                  <a:srgbClr val="000000"/>
                </a:solidFill>
                <a:latin typeface="Alibaba PuHuiTi R" pitchFamily="18" charset="-122"/>
                <a:ea typeface="Alibaba PuHuiTi R" pitchFamily="18" charset="-122"/>
                <a:cs typeface="Alibaba PuHuiTi R" pitchFamily="18" charset="-122"/>
              </a:rPr>
              <a:t>, empty = </a:t>
            </a:r>
            <a:r>
              <a:rPr lang="en-GB" altLang="zh-CN" sz="1400" dirty="0">
                <a:solidFill>
                  <a:srgbClr val="098658"/>
                </a:solidFill>
                <a:latin typeface="Alibaba PuHuiTi R" pitchFamily="18" charset="-122"/>
                <a:ea typeface="Alibaba PuHuiTi R" pitchFamily="18" charset="-122"/>
                <a:cs typeface="Alibaba PuHuiTi R" pitchFamily="18" charset="-122"/>
              </a:rPr>
              <a:t>0.5</a:t>
            </a:r>
            <a:r>
              <a:rPr lang="en-GB" altLang="zh-CN" sz="1400" dirty="0">
                <a:solidFill>
                  <a:srgbClr val="000000"/>
                </a:solidFill>
                <a:latin typeface="Alibaba PuHuiTi R" pitchFamily="18" charset="-122"/>
                <a:ea typeface="Alibaba PuHuiTi R" pitchFamily="18" charset="-122"/>
                <a:cs typeface="Alibaba PuHuiTi R" pitchFamily="18" charset="-122"/>
              </a:rPr>
              <a:t>, iv = </a:t>
            </a:r>
            <a:r>
              <a:rPr lang="en-GB" altLang="zh-CN" sz="1400" dirty="0">
                <a:solidFill>
                  <a:srgbClr val="098658"/>
                </a:solidFill>
                <a:latin typeface="Alibaba PuHuiTi R" pitchFamily="18" charset="-122"/>
                <a:ea typeface="Alibaba PuHuiTi R" pitchFamily="18" charset="-122"/>
                <a:cs typeface="Alibaba PuHuiTi R" pitchFamily="18" charset="-122"/>
              </a:rPr>
              <a:t>0.05</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corr</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098658"/>
                </a:solidFill>
                <a:latin typeface="Alibaba PuHuiTi R" pitchFamily="18" charset="-122"/>
                <a:ea typeface="Alibaba PuHuiTi R" pitchFamily="18" charset="-122"/>
                <a:cs typeface="Alibaba PuHuiTi R" pitchFamily="18" charset="-122"/>
              </a:rPr>
              <a:t>0.7</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return_drop</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000FF"/>
                </a:solidFill>
                <a:latin typeface="Alibaba PuHuiTi R" pitchFamily="18" charset="-122"/>
                <a:ea typeface="Alibaba PuHuiTi R" pitchFamily="18" charset="-122"/>
                <a:cs typeface="Alibaba PuHuiTi R" pitchFamily="18" charset="-122"/>
              </a:rPr>
              <a:t>True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zh-CN" altLang="en-US" sz="1400" dirty="0">
                <a:solidFill>
                  <a:srgbClr val="A31515"/>
                </a:solidFill>
                <a:latin typeface="Alibaba PuHuiTi R" pitchFamily="18" charset="-122"/>
                <a:ea typeface="Alibaba PuHuiTi R" pitchFamily="18" charset="-122"/>
                <a:cs typeface="Alibaba PuHuiTi R" pitchFamily="18" charset="-122"/>
              </a:rPr>
              <a:t>保留特征</a:t>
            </a:r>
            <a:r>
              <a:rPr lang="en-US" altLang="zh-CN" sz="1400" dirty="0">
                <a:solidFill>
                  <a:srgbClr val="A31515"/>
                </a:solidFill>
                <a:latin typeface="Alibaba PuHuiTi R" pitchFamily="18" charset="-122"/>
                <a:ea typeface="Alibaba PuHuiTi R" pitchFamily="18" charset="-122"/>
                <a:cs typeface="Alibaba PuHuiTi R" pitchFamily="18" charset="-122"/>
              </a:rPr>
              <a:t>:'</a:t>
            </a:r>
            <a:r>
              <a:rPr lang="en-US"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selected_data.shape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zh-CN" altLang="en-US" sz="1400" dirty="0">
                <a:solidFill>
                  <a:srgbClr val="A31515"/>
                </a:solidFill>
                <a:latin typeface="Alibaba PuHuiTi R" pitchFamily="18" charset="-122"/>
                <a:ea typeface="Alibaba PuHuiTi R" pitchFamily="18" charset="-122"/>
                <a:cs typeface="Alibaba PuHuiTi R" pitchFamily="18" charset="-122"/>
              </a:rPr>
              <a:t>缺失删除</a:t>
            </a:r>
            <a:r>
              <a:rPr lang="en-US" altLang="zh-CN" sz="1400" dirty="0">
                <a:solidFill>
                  <a:srgbClr val="A31515"/>
                </a:solidFill>
                <a:latin typeface="Alibaba PuHuiTi R" pitchFamily="18" charset="-122"/>
                <a:ea typeface="Alibaba PuHuiTi R" pitchFamily="18" charset="-122"/>
                <a:cs typeface="Alibaba PuHuiTi R" pitchFamily="18" charset="-122"/>
              </a:rPr>
              <a:t>:'</a:t>
            </a:r>
            <a:r>
              <a:rPr lang="en-US"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len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drop_list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'empty'</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zh-CN" altLang="en-US" sz="1400" dirty="0">
                <a:solidFill>
                  <a:srgbClr val="A31515"/>
                </a:solidFill>
                <a:latin typeface="Alibaba PuHuiTi R" pitchFamily="18" charset="-122"/>
                <a:ea typeface="Alibaba PuHuiTi R" pitchFamily="18" charset="-122"/>
                <a:cs typeface="Alibaba PuHuiTi R" pitchFamily="18" charset="-122"/>
              </a:rPr>
              <a:t>低</a:t>
            </a:r>
            <a:r>
              <a:rPr lang="en-GB" altLang="zh-CN" sz="1400" dirty="0">
                <a:solidFill>
                  <a:srgbClr val="A31515"/>
                </a:solidFill>
                <a:latin typeface="Alibaba PuHuiTi R" pitchFamily="18" charset="-122"/>
                <a:ea typeface="Alibaba PuHuiTi R" pitchFamily="18" charset="-122"/>
                <a:cs typeface="Alibaba PuHuiTi R" pitchFamily="18" charset="-122"/>
              </a:rPr>
              <a:t>iv</a:t>
            </a:r>
            <a:r>
              <a:rPr lang="zh-CN" altLang="en-US" sz="1400" dirty="0">
                <a:solidFill>
                  <a:srgbClr val="A31515"/>
                </a:solidFill>
                <a:latin typeface="Alibaba PuHuiTi R" pitchFamily="18" charset="-122"/>
                <a:ea typeface="Alibaba PuHuiTi R" pitchFamily="18" charset="-122"/>
                <a:cs typeface="Alibaba PuHuiTi R" pitchFamily="18" charset="-122"/>
              </a:rPr>
              <a:t>删除：</a:t>
            </a:r>
            <a:r>
              <a:rPr lang="en-US" altLang="zh-CN" sz="1400" dirty="0">
                <a:solidFill>
                  <a:srgbClr val="A31515"/>
                </a:solidFill>
                <a:latin typeface="Alibaba PuHuiTi R" pitchFamily="18" charset="-122"/>
                <a:ea typeface="Alibaba PuHuiTi R" pitchFamily="18" charset="-122"/>
                <a:cs typeface="Alibaba PuHuiTi R" pitchFamily="18" charset="-122"/>
              </a:rPr>
              <a:t>'</a:t>
            </a:r>
            <a:r>
              <a:rPr lang="en-US"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len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drop_list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'iv'</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zh-CN" altLang="en-US" sz="1400" dirty="0">
                <a:solidFill>
                  <a:srgbClr val="A31515"/>
                </a:solidFill>
                <a:latin typeface="Alibaba PuHuiTi R" pitchFamily="18" charset="-122"/>
                <a:ea typeface="Alibaba PuHuiTi R" pitchFamily="18" charset="-122"/>
                <a:cs typeface="Alibaba PuHuiTi R" pitchFamily="18" charset="-122"/>
              </a:rPr>
              <a:t>高相关删除：</a:t>
            </a:r>
            <a:r>
              <a:rPr lang="en-US" altLang="zh-CN" sz="1400" dirty="0">
                <a:solidFill>
                  <a:srgbClr val="A31515"/>
                </a:solidFill>
                <a:latin typeface="Alibaba PuHuiTi R" pitchFamily="18" charset="-122"/>
                <a:ea typeface="Alibaba PuHuiTi R" pitchFamily="18" charset="-122"/>
                <a:cs typeface="Alibaba PuHuiTi R" pitchFamily="18" charset="-122"/>
              </a:rPr>
              <a:t>'</a:t>
            </a:r>
            <a:r>
              <a:rPr lang="en-US"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len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drop_list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corr</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9" name="图片 8"/>
          <p:cNvPicPr>
            <a:picLocks noChangeAspect="1"/>
          </p:cNvPicPr>
          <p:nvPr/>
        </p:nvPicPr>
        <p:blipFill>
          <a:blip r:embed="rId4"/>
          <a:stretch>
            <a:fillRect/>
          </a:stretch>
        </p:blipFill>
        <p:spPr>
          <a:xfrm>
            <a:off x="1253809" y="5765519"/>
            <a:ext cx="5080000" cy="30480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什么是好特征？</a:t>
            </a:r>
          </a:p>
        </p:txBody>
      </p:sp>
      <p:sp>
        <p:nvSpPr>
          <p:cNvPr id="6" name="文本框 5"/>
          <p:cNvSpPr txBox="1"/>
          <p:nvPr/>
        </p:nvSpPr>
        <p:spPr>
          <a:xfrm>
            <a:off x="890016" y="1524542"/>
            <a:ext cx="8408071" cy="4193456"/>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从几个角度衡量：覆盖度，区分度，相关性，稳定性</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稳定性：特征稳定性主要通过计算不同时间段内同一类用户特征的分布的差异来评估</a:t>
            </a: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常用的特征稳定性的度量有</a:t>
            </a:r>
            <a:r>
              <a:rPr lang="en-US" altLang="zh-CN" sz="1600" dirty="0">
                <a:latin typeface="Alibaba PuHuiTi R" pitchFamily="18" charset="-122"/>
                <a:ea typeface="Alibaba PuHuiTi R" pitchFamily="18" charset="-122"/>
                <a:cs typeface="Alibaba PuHuiTi R" pitchFamily="18" charset="-122"/>
              </a:rPr>
              <a:t>Population Stability Index (PSI)</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当两个时间段的特征分布差异大，则</a:t>
            </a:r>
            <a:r>
              <a:rPr lang="en-US" altLang="zh-CN" sz="1600" dirty="0">
                <a:latin typeface="Alibaba PuHuiTi R" pitchFamily="18" charset="-122"/>
                <a:ea typeface="Alibaba PuHuiTi R" pitchFamily="18" charset="-122"/>
                <a:cs typeface="Alibaba PuHuiTi R" pitchFamily="18" charset="-122"/>
              </a:rPr>
              <a:t>PSI</a:t>
            </a:r>
            <a:r>
              <a:rPr lang="zh-CN" altLang="en-US" sz="1600" dirty="0">
                <a:latin typeface="Alibaba PuHuiTi R" pitchFamily="18" charset="-122"/>
                <a:ea typeface="Alibaba PuHuiTi R" pitchFamily="18" charset="-122"/>
                <a:cs typeface="Alibaba PuHuiTi R" pitchFamily="18" charset="-122"/>
              </a:rPr>
              <a:t>大</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当两个时间段的特征分布差异小，则</a:t>
            </a:r>
            <a:r>
              <a:rPr lang="en-US" altLang="zh-CN" sz="1600" dirty="0">
                <a:latin typeface="Alibaba PuHuiTi R" pitchFamily="18" charset="-122"/>
                <a:ea typeface="Alibaba PuHuiTi R" pitchFamily="18" charset="-122"/>
                <a:cs typeface="Alibaba PuHuiTi R" pitchFamily="18" charset="-122"/>
              </a:rPr>
              <a:t>PSI</a:t>
            </a:r>
            <a:r>
              <a:rPr lang="zh-CN" altLang="en-US" sz="1600" dirty="0">
                <a:latin typeface="Alibaba PuHuiTi R" pitchFamily="18" charset="-122"/>
                <a:ea typeface="Alibaba PuHuiTi R" pitchFamily="18" charset="-122"/>
                <a:cs typeface="Alibaba PuHuiTi R" pitchFamily="18" charset="-122"/>
              </a:rPr>
              <a:t>小</a:t>
            </a: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IV</a:t>
            </a:r>
            <a:r>
              <a:rPr lang="zh-CN" altLang="en-US" sz="1600" dirty="0">
                <a:latin typeface="Alibaba PuHuiTi R" pitchFamily="18" charset="-122"/>
                <a:ea typeface="Alibaba PuHuiTi R" pitchFamily="18" charset="-122"/>
                <a:cs typeface="Alibaba PuHuiTi R" pitchFamily="18" charset="-122"/>
              </a:rPr>
              <a:t>是评估好坏用户分布差异的度量</a:t>
            </a:r>
          </a:p>
          <a:p>
            <a:pPr marL="1200150" lvl="2"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PSI</a:t>
            </a:r>
            <a:r>
              <a:rPr lang="zh-CN" altLang="en-US" sz="1600" dirty="0">
                <a:latin typeface="Alibaba PuHuiTi R" pitchFamily="18" charset="-122"/>
                <a:ea typeface="Alibaba PuHuiTi R" pitchFamily="18" charset="-122"/>
                <a:cs typeface="Alibaba PuHuiTi R" pitchFamily="18" charset="-122"/>
              </a:rPr>
              <a:t>是评估两个时间段特征分布差异的度量</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都是评估分布差异的度量，并且公式其实一模一样，只是符号换了而已</a:t>
            </a:r>
          </a:p>
          <a:p>
            <a:pPr marL="1200150" lvl="2" indent="-285750">
              <a:buFont typeface="Wingdings" panose="05000000000000000000" pitchFamily="2" charset="2"/>
              <a:buChar char="n"/>
            </a:pPr>
            <a:endParaRPr lang="zh-CN" altLang="en-US" sz="1600" dirty="0">
              <a:latin typeface="Alibaba PuHuiTi R" pitchFamily="18" charset="-122"/>
              <a:ea typeface="Alibaba PuHuiTi R" pitchFamily="18" charset="-122"/>
              <a:cs typeface="Alibaba PuHuiTi R" pitchFamily="18" charset="-122"/>
            </a:endParaRPr>
          </a:p>
          <a:p>
            <a:pPr lvl="2"/>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lvl="2"/>
            <a:endParaRPr lang="en-GB" altLang="zh-CN"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7719" y="3162300"/>
            <a:ext cx="2616200" cy="53340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人行征信数据</a:t>
            </a:r>
          </a:p>
        </p:txBody>
      </p:sp>
      <p:pic>
        <p:nvPicPr>
          <p:cNvPr id="3" name="图片 2"/>
          <p:cNvPicPr>
            <a:picLocks noChangeAspect="1"/>
          </p:cNvPicPr>
          <p:nvPr/>
        </p:nvPicPr>
        <p:blipFill>
          <a:blip r:embed="rId3"/>
          <a:stretch>
            <a:fillRect/>
          </a:stretch>
        </p:blipFill>
        <p:spPr>
          <a:xfrm>
            <a:off x="1323473" y="1457271"/>
            <a:ext cx="8881821" cy="5087644"/>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5126584" y="1463040"/>
            <a:ext cx="6086848" cy="4511040"/>
          </a:xfrm>
        </p:spPr>
        <p:txBody>
          <a:bodyPr/>
          <a:lstStyle/>
          <a:p>
            <a:r>
              <a:rPr lang="zh-CN" altLang="en-US" dirty="0"/>
              <a:t>单特征分析</a:t>
            </a:r>
            <a:endParaRPr lang="en-US" altLang="zh-CN" dirty="0"/>
          </a:p>
          <a:p>
            <a:pPr lvl="1"/>
            <a:r>
              <a:rPr lang="zh-CN" altLang="en-US" b="0" dirty="0">
                <a:latin typeface="Alibaba PuHuiTi R" pitchFamily="18" charset="-122"/>
                <a:ea typeface="Alibaba PuHuiTi R" pitchFamily="18" charset="-122"/>
                <a:cs typeface="Alibaba PuHuiTi R" pitchFamily="18" charset="-122"/>
              </a:rPr>
              <a:t>覆盖度</a:t>
            </a:r>
            <a:r>
              <a:rPr lang="en-US" altLang="zh-CN" b="0" dirty="0">
                <a:latin typeface="Alibaba PuHuiTi R" pitchFamily="18" charset="-122"/>
                <a:ea typeface="Alibaba PuHuiTi R" pitchFamily="18" charset="-122"/>
                <a:cs typeface="Alibaba PuHuiTi R" pitchFamily="18" charset="-122"/>
              </a:rPr>
              <a:t>: </a:t>
            </a:r>
            <a:r>
              <a:rPr lang="zh-CN" altLang="en-US" b="0" dirty="0">
                <a:latin typeface="Alibaba PuHuiTi R" pitchFamily="18" charset="-122"/>
                <a:ea typeface="Alibaba PuHuiTi R" pitchFamily="18" charset="-122"/>
                <a:cs typeface="Alibaba PuHuiTi R" pitchFamily="18" charset="-122"/>
              </a:rPr>
              <a:t>有数据的用户数 </a:t>
            </a:r>
            <a:r>
              <a:rPr lang="en-US" altLang="zh-CN" b="0" dirty="0">
                <a:latin typeface="Alibaba PuHuiTi R" pitchFamily="18" charset="-122"/>
                <a:ea typeface="Alibaba PuHuiTi R" pitchFamily="18" charset="-122"/>
                <a:cs typeface="Alibaba PuHuiTi R" pitchFamily="18" charset="-122"/>
              </a:rPr>
              <a:t>/ </a:t>
            </a:r>
            <a:r>
              <a:rPr lang="zh-CN" altLang="en-US" b="0" dirty="0">
                <a:latin typeface="Alibaba PuHuiTi R" pitchFamily="18" charset="-122"/>
                <a:ea typeface="Alibaba PuHuiTi R" pitchFamily="18" charset="-122"/>
                <a:cs typeface="Alibaba PuHuiTi R" pitchFamily="18" charset="-122"/>
              </a:rPr>
              <a:t>全体用户数</a:t>
            </a:r>
            <a:endParaRPr lang="en-US" altLang="zh-CN" b="0" dirty="0">
              <a:latin typeface="Alibaba PuHuiTi R" pitchFamily="18" charset="-122"/>
              <a:ea typeface="Alibaba PuHuiTi R" pitchFamily="18" charset="-122"/>
              <a:cs typeface="Alibaba PuHuiTi R" pitchFamily="18" charset="-122"/>
            </a:endParaRPr>
          </a:p>
          <a:p>
            <a:pPr lvl="1"/>
            <a:r>
              <a:rPr lang="zh-CN" altLang="en-US" b="0" dirty="0">
                <a:latin typeface="Alibaba PuHuiTi R" pitchFamily="18" charset="-122"/>
                <a:ea typeface="Alibaba PuHuiTi R" pitchFamily="18" charset="-122"/>
                <a:cs typeface="Alibaba PuHuiTi R" pitchFamily="18" charset="-122"/>
              </a:rPr>
              <a:t>区分度 </a:t>
            </a:r>
            <a:r>
              <a:rPr lang="en-US" altLang="zh-CN" b="0" dirty="0">
                <a:latin typeface="Alibaba PuHuiTi R" pitchFamily="18" charset="-122"/>
                <a:ea typeface="Alibaba PuHuiTi R" pitchFamily="18" charset="-122"/>
                <a:cs typeface="Alibaba PuHuiTi R" pitchFamily="18" charset="-122"/>
              </a:rPr>
              <a:t>Information Value (IV)</a:t>
            </a:r>
          </a:p>
          <a:p>
            <a:pPr marL="895350" lvl="1" indent="-285750">
              <a:buFont typeface="Wingdings" panose="05000000000000000000" pitchFamily="2" charset="2"/>
              <a:buChar char="l"/>
            </a:pPr>
            <a:r>
              <a:rPr lang="en-US" altLang="zh-CN" b="0" dirty="0">
                <a:latin typeface="Alibaba PuHuiTi R" pitchFamily="18" charset="-122"/>
                <a:ea typeface="Alibaba PuHuiTi R" pitchFamily="18" charset="-122"/>
                <a:cs typeface="Alibaba PuHuiTi R" pitchFamily="18" charset="-122"/>
              </a:rPr>
              <a:t>IV &lt; 0.02: </a:t>
            </a:r>
            <a:r>
              <a:rPr lang="zh-CN" altLang="en-US" b="0" dirty="0">
                <a:latin typeface="Alibaba PuHuiTi R" pitchFamily="18" charset="-122"/>
                <a:ea typeface="Alibaba PuHuiTi R" pitchFamily="18" charset="-122"/>
                <a:cs typeface="Alibaba PuHuiTi R" pitchFamily="18" charset="-122"/>
              </a:rPr>
              <a:t>区分度小</a:t>
            </a:r>
          </a:p>
          <a:p>
            <a:pPr marL="895350" lvl="1" indent="-285750">
              <a:buFont typeface="Wingdings" panose="05000000000000000000" pitchFamily="2" charset="2"/>
              <a:buChar char="l"/>
            </a:pPr>
            <a:r>
              <a:rPr lang="en-US" altLang="zh-CN" b="0" dirty="0">
                <a:latin typeface="Alibaba PuHuiTi R" pitchFamily="18" charset="-122"/>
                <a:ea typeface="Alibaba PuHuiTi R" pitchFamily="18" charset="-122"/>
                <a:cs typeface="Alibaba PuHuiTi R" pitchFamily="18" charset="-122"/>
              </a:rPr>
              <a:t>IV [0.02, 0.5]: </a:t>
            </a:r>
            <a:r>
              <a:rPr lang="zh-CN" altLang="en-US" b="0" dirty="0">
                <a:latin typeface="Alibaba PuHuiTi R" pitchFamily="18" charset="-122"/>
                <a:ea typeface="Alibaba PuHuiTi R" pitchFamily="18" charset="-122"/>
                <a:cs typeface="Alibaba PuHuiTi R" pitchFamily="18" charset="-122"/>
              </a:rPr>
              <a:t>区分度大</a:t>
            </a:r>
          </a:p>
          <a:p>
            <a:pPr marL="895350" lvl="1" indent="-285750">
              <a:buFont typeface="Wingdings" panose="05000000000000000000" pitchFamily="2" charset="2"/>
              <a:buChar char="l"/>
            </a:pPr>
            <a:r>
              <a:rPr lang="en-US" altLang="zh-CN" b="0" dirty="0">
                <a:latin typeface="Alibaba PuHuiTi R" pitchFamily="18" charset="-122"/>
                <a:ea typeface="Alibaba PuHuiTi R" pitchFamily="18" charset="-122"/>
                <a:cs typeface="Alibaba PuHuiTi R" pitchFamily="18" charset="-122"/>
              </a:rPr>
              <a:t>IV &gt; 0.5: </a:t>
            </a:r>
            <a:r>
              <a:rPr lang="zh-CN" altLang="en-US" b="0" dirty="0">
                <a:latin typeface="Alibaba PuHuiTi R" pitchFamily="18" charset="-122"/>
                <a:ea typeface="Alibaba PuHuiTi R" pitchFamily="18" charset="-122"/>
                <a:cs typeface="Alibaba PuHuiTi R" pitchFamily="18" charset="-122"/>
              </a:rPr>
              <a:t>作为单独规则使用</a:t>
            </a:r>
            <a:endParaRPr lang="en-US" altLang="zh-CN" b="0" dirty="0">
              <a:latin typeface="Alibaba PuHuiTi R" pitchFamily="18" charset="-122"/>
              <a:ea typeface="Alibaba PuHuiTi R" pitchFamily="18" charset="-122"/>
              <a:cs typeface="Alibaba PuHuiTi R" pitchFamily="18" charset="-122"/>
            </a:endParaRPr>
          </a:p>
          <a:p>
            <a:pPr lvl="1"/>
            <a:r>
              <a:rPr lang="zh-CN" altLang="en-US" b="0" dirty="0">
                <a:latin typeface="Alibaba PuHuiTi R" pitchFamily="18" charset="-122"/>
                <a:ea typeface="Alibaba PuHuiTi R" pitchFamily="18" charset="-122"/>
                <a:cs typeface="Alibaba PuHuiTi R" pitchFamily="18" charset="-122"/>
              </a:rPr>
              <a:t>稳定性</a:t>
            </a:r>
            <a:r>
              <a:rPr lang="en-US" altLang="zh-CN" b="0" dirty="0">
                <a:latin typeface="Alibaba PuHuiTi R" pitchFamily="18" charset="-122"/>
                <a:ea typeface="Alibaba PuHuiTi R" pitchFamily="18" charset="-122"/>
                <a:cs typeface="Alibaba PuHuiTi R" pitchFamily="18" charset="-122"/>
              </a:rPr>
              <a:t>: Population Stability Index (PSI)</a:t>
            </a:r>
          </a:p>
          <a:p>
            <a:pPr marL="895350" lvl="1" indent="-285750">
              <a:buFont typeface="Wingdings" panose="05000000000000000000" pitchFamily="2" charset="2"/>
              <a:buChar char="l"/>
            </a:pPr>
            <a:r>
              <a:rPr lang="en-US" altLang="zh-CN" dirty="0"/>
              <a:t>PSI&lt;0.1  </a:t>
            </a:r>
            <a:r>
              <a:rPr lang="zh-CN" altLang="en-US" dirty="0"/>
              <a:t>没有重大变化</a:t>
            </a:r>
          </a:p>
          <a:p>
            <a:pPr marL="895350" lvl="1" indent="-285750">
              <a:buFont typeface="Wingdings" panose="05000000000000000000" pitchFamily="2" charset="2"/>
              <a:buChar char="l"/>
            </a:pPr>
            <a:r>
              <a:rPr lang="en-US" altLang="zh-CN" dirty="0"/>
              <a:t>PSI 0.1-0.25 </a:t>
            </a:r>
            <a:r>
              <a:rPr lang="zh-CN" altLang="en-US" dirty="0"/>
              <a:t>有变化，需关注</a:t>
            </a:r>
          </a:p>
          <a:p>
            <a:pPr marL="895350" lvl="1" indent="-285750">
              <a:buFont typeface="Wingdings" panose="05000000000000000000" pitchFamily="2" charset="2"/>
              <a:buChar char="l"/>
            </a:pPr>
            <a:r>
              <a:rPr lang="en-US" altLang="zh-CN" dirty="0"/>
              <a:t>PSI &gt;0.25  </a:t>
            </a:r>
            <a:r>
              <a:rPr lang="zh-CN" altLang="en-US" dirty="0"/>
              <a:t>有重大变化</a:t>
            </a:r>
            <a:endParaRPr lang="en-US" altLang="zh-CN" dirty="0"/>
          </a:p>
        </p:txBody>
      </p:sp>
    </p:spTree>
  </p:cSld>
  <p:clrMapOvr>
    <a:overrideClrMapping bg1="lt1" tx1="dk1" bg2="lt2" tx2="dk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defRPr/>
            </a:pPr>
            <a:r>
              <a:rPr kumimoji="1" lang="zh-CN" altLang="en-US" b="1" dirty="0">
                <a:solidFill>
                  <a:srgbClr val="404040"/>
                </a:solidFill>
                <a:ea typeface="阿里巴巴普惠体" panose="00020600040101010101" pitchFamily="18" charset="-122"/>
                <a:sym typeface="+mn-ea"/>
              </a:rPr>
              <a:t>多特征筛选</a:t>
            </a:r>
          </a:p>
        </p:txBody>
      </p:sp>
      <p:sp>
        <p:nvSpPr>
          <p:cNvPr id="3" name="文本占位符 2"/>
          <p:cNvSpPr>
            <a:spLocks noGrp="1"/>
          </p:cNvSpPr>
          <p:nvPr>
            <p:ph type="body" sz="quarter" idx="10"/>
          </p:nvPr>
        </p:nvSpPr>
        <p:spPr/>
        <p:txBody>
          <a:bodyPr/>
          <a:lstStyle/>
          <a:p>
            <a:r>
              <a:rPr kumimoji="1" lang="en-US" altLang="zh-CN" dirty="0"/>
              <a:t>02</a:t>
            </a:r>
            <a:endParaRPr kumimoji="1"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多特征筛选简介</a:t>
            </a:r>
          </a:p>
        </p:txBody>
      </p:sp>
      <p:sp>
        <p:nvSpPr>
          <p:cNvPr id="6" name="文本框 5"/>
          <p:cNvSpPr txBox="1"/>
          <p:nvPr/>
        </p:nvSpPr>
        <p:spPr>
          <a:xfrm>
            <a:off x="890016" y="1524542"/>
            <a:ext cx="7946406" cy="3208571"/>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当我们构建了大量特征时，接下来的调整就是筛选出合适的特征进行模型训练</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过多的特征会导致模型训练变慢，学习所需样本增多，计算特征和存储特征成本变高</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常用的特征筛选方法：</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星座特征</a:t>
            </a: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Boruta</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方差膨胀系数</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后向筛选</a:t>
            </a: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L1</a:t>
            </a:r>
            <a:r>
              <a:rPr lang="zh-CN" altLang="en-US" sz="1600" dirty="0">
                <a:latin typeface="Alibaba PuHuiTi R" pitchFamily="18" charset="-122"/>
                <a:ea typeface="Alibaba PuHuiTi R" pitchFamily="18" charset="-122"/>
                <a:cs typeface="Alibaba PuHuiTi R" pitchFamily="18" charset="-122"/>
              </a:rPr>
              <a:t>惩罚项</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业务逻辑</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星座特征</a:t>
            </a:r>
          </a:p>
        </p:txBody>
      </p:sp>
      <p:sp>
        <p:nvSpPr>
          <p:cNvPr id="6" name="文本框 5"/>
          <p:cNvSpPr txBox="1"/>
          <p:nvPr/>
        </p:nvSpPr>
        <p:spPr>
          <a:xfrm>
            <a:off x="890016" y="1524542"/>
            <a:ext cx="6936514" cy="1485022"/>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星座是大家公认没用的特征，区分度低于星座的特征可以认为是无用特征</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把所有特征加上星座特征一起做模型训练</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拿到特征的重要度排序</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多次训练的重要度排序都低于星座的特征可以剔除</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a:solidFill>
                  <a:srgbClr val="404040"/>
                </a:solidFill>
              </a:rPr>
              <a:t>Boruta</a:t>
            </a:r>
          </a:p>
        </p:txBody>
      </p:sp>
      <p:sp>
        <p:nvSpPr>
          <p:cNvPr id="6" name="文本框 5"/>
          <p:cNvSpPr txBox="1"/>
          <p:nvPr/>
        </p:nvSpPr>
        <p:spPr>
          <a:xfrm>
            <a:off x="890016" y="1524542"/>
            <a:ext cx="10134506" cy="5178341"/>
          </a:xfrm>
          <a:prstGeom prst="rect">
            <a:avLst/>
          </a:prstGeom>
          <a:noFill/>
        </p:spPr>
        <p:txBody>
          <a:bodyPr wrap="none" rtlCol="0">
            <a:spAutoFit/>
          </a:bodyPr>
          <a:lstStyle/>
          <a:p>
            <a:pPr marL="285750" indent="-285750">
              <a:buFont typeface="Wingdings" panose="05000000000000000000" pitchFamily="2" charset="2"/>
              <a:buChar char="l"/>
            </a:pPr>
            <a:r>
              <a:rPr lang="en-GB" altLang="zh-CN" sz="1600" dirty="0">
                <a:latin typeface="Alibaba PuHuiTi R" pitchFamily="18" charset="-122"/>
                <a:ea typeface="Alibaba PuHuiTi R" pitchFamily="18" charset="-122"/>
                <a:cs typeface="Alibaba PuHuiTi R" pitchFamily="18" charset="-122"/>
              </a:rPr>
              <a:t>Boruta</a:t>
            </a:r>
            <a:r>
              <a:rPr lang="zh-CN" altLang="en-US" sz="1600" dirty="0">
                <a:latin typeface="Alibaba PuHuiTi R" pitchFamily="18" charset="-122"/>
                <a:ea typeface="Alibaba PuHuiTi R" pitchFamily="18" charset="-122"/>
                <a:cs typeface="Alibaba PuHuiTi R" pitchFamily="18" charset="-122"/>
              </a:rPr>
              <a:t>算法是一种特征选择方法，使用特征的重要性来选取特征</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网址：</a:t>
            </a:r>
            <a:r>
              <a:rPr lang="en-GB" altLang="zh-CN" sz="1600" dirty="0">
                <a:latin typeface="Alibaba PuHuiTi R" pitchFamily="18" charset="-122"/>
                <a:ea typeface="Alibaba PuHuiTi R" pitchFamily="18" charset="-122"/>
                <a:cs typeface="Alibaba PuHuiTi R" pitchFamily="18" charset="-122"/>
              </a:rPr>
              <a:t>https://</a:t>
            </a:r>
            <a:r>
              <a:rPr lang="en-GB" altLang="zh-CN" sz="1600" dirty="0" err="1">
                <a:latin typeface="Alibaba PuHuiTi R" pitchFamily="18" charset="-122"/>
                <a:ea typeface="Alibaba PuHuiTi R" pitchFamily="18" charset="-122"/>
                <a:cs typeface="Alibaba PuHuiTi R" pitchFamily="18" charset="-122"/>
              </a:rPr>
              <a:t>github.com</a:t>
            </a:r>
            <a:r>
              <a:rPr lang="en-GB" altLang="zh-CN" sz="1600" dirty="0">
                <a:latin typeface="Alibaba PuHuiTi R" pitchFamily="18" charset="-122"/>
                <a:ea typeface="Alibaba PuHuiTi R" pitchFamily="18" charset="-122"/>
                <a:cs typeface="Alibaba PuHuiTi R" pitchFamily="18" charset="-122"/>
              </a:rPr>
              <a:t>/scikit-learn-</a:t>
            </a:r>
            <a:r>
              <a:rPr lang="en-GB" altLang="zh-CN" sz="1600" dirty="0" err="1">
                <a:latin typeface="Alibaba PuHuiTi R" pitchFamily="18" charset="-122"/>
                <a:ea typeface="Alibaba PuHuiTi R" pitchFamily="18" charset="-122"/>
                <a:cs typeface="Alibaba PuHuiTi R" pitchFamily="18" charset="-122"/>
              </a:rPr>
              <a:t>contrib</a:t>
            </a:r>
            <a:r>
              <a:rPr lang="en-GB" altLang="zh-CN" sz="1600" dirty="0">
                <a:latin typeface="Alibaba PuHuiTi R" pitchFamily="18" charset="-122"/>
                <a:ea typeface="Alibaba PuHuiTi R" pitchFamily="18" charset="-122"/>
                <a:cs typeface="Alibaba PuHuiTi R" pitchFamily="18" charset="-122"/>
              </a:rPr>
              <a:t>/</a:t>
            </a:r>
            <a:r>
              <a:rPr lang="en-GB" altLang="zh-CN" sz="1600" dirty="0" err="1">
                <a:latin typeface="Alibaba PuHuiTi R" pitchFamily="18" charset="-122"/>
                <a:ea typeface="Alibaba PuHuiTi R" pitchFamily="18" charset="-122"/>
                <a:cs typeface="Alibaba PuHuiTi R" pitchFamily="18" charset="-122"/>
              </a:rPr>
              <a:t>boruta_py</a:t>
            </a:r>
            <a:endParaRPr lang="en-GB"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安装：</a:t>
            </a:r>
            <a:r>
              <a:rPr lang="en-GB" altLang="zh-CN" sz="1600" dirty="0">
                <a:latin typeface="Alibaba PuHuiTi R" pitchFamily="18" charset="-122"/>
                <a:ea typeface="Alibaba PuHuiTi R" pitchFamily="18" charset="-122"/>
                <a:cs typeface="Alibaba PuHuiTi R" pitchFamily="18" charset="-122"/>
              </a:rPr>
              <a:t>pip install Boruta</a:t>
            </a: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原理</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endPar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marL="7429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创建阴影特征 </a:t>
            </a:r>
            <a:r>
              <a:rPr lang="en-US" altLang="zh-CN" sz="1600" dirty="0">
                <a:latin typeface="Alibaba PuHuiTi R" pitchFamily="18" charset="-122"/>
                <a:ea typeface="Alibaba PuHuiTi R" pitchFamily="18" charset="-122"/>
                <a:cs typeface="Alibaba PuHuiTi R" pitchFamily="18" charset="-122"/>
              </a:rPr>
              <a:t>(</a:t>
            </a:r>
            <a:r>
              <a:rPr lang="en-GB" altLang="zh-CN" sz="1600" dirty="0">
                <a:latin typeface="Alibaba PuHuiTi R" pitchFamily="18" charset="-122"/>
                <a:ea typeface="Alibaba PuHuiTi R" pitchFamily="18" charset="-122"/>
                <a:cs typeface="Alibaba PuHuiTi R" pitchFamily="18" charset="-122"/>
              </a:rPr>
              <a:t>shadow feature) : </a:t>
            </a:r>
            <a:r>
              <a:rPr lang="zh-CN" altLang="en-US" sz="1600" dirty="0">
                <a:latin typeface="Alibaba PuHuiTi R" pitchFamily="18" charset="-122"/>
                <a:ea typeface="Alibaba PuHuiTi R" pitchFamily="18" charset="-122"/>
                <a:cs typeface="Alibaba PuHuiTi R" pitchFamily="18" charset="-122"/>
              </a:rPr>
              <a:t>对每个真实特征</a:t>
            </a:r>
            <a:r>
              <a:rPr lang="en-GB" altLang="zh-CN" sz="1600" dirty="0">
                <a:latin typeface="Alibaba PuHuiTi R" pitchFamily="18" charset="-122"/>
                <a:ea typeface="Alibaba PuHuiTi R" pitchFamily="18" charset="-122"/>
                <a:cs typeface="Alibaba PuHuiTi R" pitchFamily="18" charset="-122"/>
              </a:rPr>
              <a:t>R</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随机乱序，得到阴影特征矩阵</a:t>
            </a:r>
            <a:r>
              <a:rPr lang="en-GB" altLang="zh-CN" sz="1600" dirty="0">
                <a:latin typeface="Alibaba PuHuiTi R" pitchFamily="18" charset="-122"/>
                <a:ea typeface="Alibaba PuHuiTi R" pitchFamily="18" charset="-122"/>
                <a:cs typeface="Alibaba PuHuiTi R" pitchFamily="18" charset="-122"/>
              </a:rPr>
              <a:t>S</a:t>
            </a:r>
            <a:r>
              <a:rPr lang="zh-CN" altLang="en-GB" sz="1600" dirty="0">
                <a:latin typeface="Alibaba PuHuiTi R" pitchFamily="18" charset="-122"/>
                <a:ea typeface="Alibaba PuHuiTi R" pitchFamily="18" charset="-122"/>
                <a:cs typeface="Alibaba PuHuiTi R" pitchFamily="18" charset="-122"/>
              </a:rPr>
              <a:t>，</a:t>
            </a:r>
            <a:endParaRPr lang="en-US" altLang="zh-CN" sz="1600" dirty="0">
              <a:latin typeface="Alibaba PuHuiTi R" pitchFamily="18" charset="-122"/>
              <a:ea typeface="Alibaba PuHuiTi R" pitchFamily="18" charset="-122"/>
              <a:cs typeface="Alibaba PuHuiTi R" pitchFamily="18" charset="-122"/>
            </a:endParaRPr>
          </a:p>
          <a:p>
            <a:pPr marL="457200" lvl="2"/>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拼到真实特征后，构成新的特征矩阵</a:t>
            </a:r>
            <a:r>
              <a:rPr lang="en-GB" altLang="zh-CN" sz="1600" dirty="0">
                <a:latin typeface="Alibaba PuHuiTi R" pitchFamily="18" charset="-122"/>
                <a:ea typeface="Alibaba PuHuiTi R" pitchFamily="18" charset="-122"/>
                <a:cs typeface="Alibaba PuHuiTi R" pitchFamily="18" charset="-122"/>
              </a:rPr>
              <a:t>N = [R, S].</a:t>
            </a:r>
          </a:p>
          <a:p>
            <a:pPr marL="7429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用新的特征矩阵</a:t>
            </a:r>
            <a:r>
              <a:rPr lang="en-GB" altLang="zh-CN" sz="1600" dirty="0">
                <a:latin typeface="Alibaba PuHuiTi R" pitchFamily="18" charset="-122"/>
                <a:ea typeface="Alibaba PuHuiTi R" pitchFamily="18" charset="-122"/>
                <a:cs typeface="Alibaba PuHuiTi R" pitchFamily="18" charset="-122"/>
              </a:rPr>
              <a:t>N</a:t>
            </a:r>
            <a:r>
              <a:rPr lang="zh-CN" altLang="en-US" sz="1600" dirty="0">
                <a:latin typeface="Alibaba PuHuiTi R" pitchFamily="18" charset="-122"/>
                <a:ea typeface="Alibaba PuHuiTi R" pitchFamily="18" charset="-122"/>
                <a:cs typeface="Alibaba PuHuiTi R" pitchFamily="18" charset="-122"/>
              </a:rPr>
              <a:t>作为输入，训练模型，能输出</a:t>
            </a:r>
            <a:r>
              <a:rPr lang="en-GB" altLang="zh-CN" sz="1600" dirty="0" err="1">
                <a:latin typeface="Alibaba PuHuiTi R" pitchFamily="18" charset="-122"/>
                <a:ea typeface="Alibaba PuHuiTi R" pitchFamily="18" charset="-122"/>
                <a:cs typeface="Alibaba PuHuiTi R" pitchFamily="18" charset="-122"/>
              </a:rPr>
              <a:t>feature_importances</a:t>
            </a:r>
            <a:r>
              <a:rPr lang="en-GB" altLang="zh-CN" sz="1600" dirty="0">
                <a:latin typeface="Alibaba PuHuiTi R" pitchFamily="18" charset="-122"/>
                <a:ea typeface="Alibaba PuHuiTi R" pitchFamily="18" charset="-122"/>
                <a:cs typeface="Alibaba PuHuiTi R" pitchFamily="18" charset="-122"/>
              </a:rPr>
              <a:t>_</a:t>
            </a:r>
            <a:r>
              <a:rPr lang="zh-CN" altLang="en-US" sz="1600" dirty="0">
                <a:latin typeface="Alibaba PuHuiTi R" pitchFamily="18" charset="-122"/>
                <a:ea typeface="Alibaba PuHuiTi R" pitchFamily="18" charset="-122"/>
                <a:cs typeface="Alibaba PuHuiTi R" pitchFamily="18" charset="-122"/>
              </a:rPr>
              <a:t>的模型</a:t>
            </a:r>
            <a:endParaRPr lang="en-US" altLang="zh-CN" sz="1600" dirty="0">
              <a:latin typeface="Alibaba PuHuiTi R" pitchFamily="18" charset="-122"/>
              <a:ea typeface="Alibaba PuHuiTi R" pitchFamily="18" charset="-122"/>
              <a:cs typeface="Alibaba PuHuiTi R" pitchFamily="18" charset="-122"/>
            </a:endParaRPr>
          </a:p>
          <a:p>
            <a:pPr marL="914400" lvl="3"/>
            <a:r>
              <a:rPr lang="zh-CN" altLang="en-US" sz="1600" dirty="0">
                <a:latin typeface="Alibaba PuHuiTi R" pitchFamily="18" charset="-122"/>
                <a:ea typeface="Alibaba PuHuiTi R" pitchFamily="18" charset="-122"/>
                <a:cs typeface="Alibaba PuHuiTi R" pitchFamily="18" charset="-122"/>
              </a:rPr>
              <a:t>如</a:t>
            </a:r>
            <a:r>
              <a:rPr lang="en-GB" altLang="zh-CN" sz="1600" dirty="0" err="1">
                <a:latin typeface="Alibaba PuHuiTi R" pitchFamily="18" charset="-122"/>
                <a:ea typeface="Alibaba PuHuiTi R" pitchFamily="18" charset="-122"/>
                <a:cs typeface="Alibaba PuHuiTi R" pitchFamily="18" charset="-122"/>
              </a:rPr>
              <a:t>RandomForest</a:t>
            </a:r>
            <a:r>
              <a:rPr lang="zh-CN" altLang="en-GB" sz="1600" dirty="0">
                <a:latin typeface="Alibaba PuHuiTi R" pitchFamily="18" charset="-122"/>
                <a:ea typeface="Alibaba PuHuiTi R" pitchFamily="18" charset="-122"/>
                <a:cs typeface="Alibaba PuHuiTi R" pitchFamily="18" charset="-122"/>
              </a:rPr>
              <a:t>， </a:t>
            </a:r>
            <a:r>
              <a:rPr lang="en-GB" altLang="zh-CN" sz="1600" dirty="0" err="1">
                <a:latin typeface="Alibaba PuHuiTi R" pitchFamily="18" charset="-122"/>
                <a:ea typeface="Alibaba PuHuiTi R" pitchFamily="18" charset="-122"/>
                <a:cs typeface="Alibaba PuHuiTi R" pitchFamily="18" charset="-122"/>
              </a:rPr>
              <a:t>lightgbm</a:t>
            </a:r>
            <a:r>
              <a:rPr lang="zh-CN" altLang="en-GB" sz="1600" dirty="0">
                <a:latin typeface="Alibaba PuHuiTi R" pitchFamily="18" charset="-122"/>
                <a:ea typeface="Alibaba PuHuiTi R" pitchFamily="18" charset="-122"/>
                <a:cs typeface="Alibaba PuHuiTi R" pitchFamily="18" charset="-122"/>
              </a:rPr>
              <a:t>，</a:t>
            </a:r>
            <a:r>
              <a:rPr lang="en-GB" altLang="zh-CN" sz="1600" dirty="0" err="1">
                <a:latin typeface="Alibaba PuHuiTi R" pitchFamily="18" charset="-122"/>
                <a:ea typeface="Alibaba PuHuiTi R" pitchFamily="18" charset="-122"/>
                <a:cs typeface="Alibaba PuHuiTi R" pitchFamily="18" charset="-122"/>
              </a:rPr>
              <a:t>xgboost</a:t>
            </a:r>
            <a:r>
              <a:rPr lang="zh-CN" altLang="en-US" sz="1600" dirty="0">
                <a:latin typeface="Alibaba PuHuiTi R" pitchFamily="18" charset="-122"/>
                <a:ea typeface="Alibaba PuHuiTi R" pitchFamily="18" charset="-122"/>
                <a:cs typeface="Alibaba PuHuiTi R" pitchFamily="18" charset="-122"/>
              </a:rPr>
              <a:t>都可以，得到真实特征和阴影特征的</a:t>
            </a:r>
            <a:r>
              <a:rPr lang="en-GB" altLang="zh-CN" sz="1600" dirty="0">
                <a:latin typeface="Alibaba PuHuiTi R" pitchFamily="18" charset="-122"/>
                <a:ea typeface="Alibaba PuHuiTi R" pitchFamily="18" charset="-122"/>
                <a:cs typeface="Alibaba PuHuiTi R" pitchFamily="18" charset="-122"/>
              </a:rPr>
              <a:t>feature </a:t>
            </a:r>
            <a:r>
              <a:rPr lang="en-GB" altLang="zh-CN" sz="1600" dirty="0" err="1">
                <a:latin typeface="Alibaba PuHuiTi R" pitchFamily="18" charset="-122"/>
                <a:ea typeface="Alibaba PuHuiTi R" pitchFamily="18" charset="-122"/>
                <a:cs typeface="Alibaba PuHuiTi R" pitchFamily="18" charset="-122"/>
              </a:rPr>
              <a:t>importances</a:t>
            </a:r>
            <a:r>
              <a:rPr lang="en-GB" altLang="zh-CN" sz="1600" dirty="0">
                <a:latin typeface="Alibaba PuHuiTi R" pitchFamily="18" charset="-122"/>
                <a:ea typeface="Alibaba PuHuiTi R" pitchFamily="18" charset="-122"/>
                <a:cs typeface="Alibaba PuHuiTi R" pitchFamily="18" charset="-122"/>
              </a:rPr>
              <a:t>,</a:t>
            </a:r>
          </a:p>
          <a:p>
            <a:pPr marL="7429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取阴影特征</a:t>
            </a:r>
            <a:r>
              <a:rPr lang="en-GB" altLang="zh-CN" sz="1600" dirty="0">
                <a:latin typeface="Alibaba PuHuiTi R" pitchFamily="18" charset="-122"/>
                <a:ea typeface="Alibaba PuHuiTi R" pitchFamily="18" charset="-122"/>
                <a:cs typeface="Alibaba PuHuiTi R" pitchFamily="18" charset="-122"/>
              </a:rPr>
              <a:t>feature importance</a:t>
            </a:r>
            <a:r>
              <a:rPr lang="zh-CN" altLang="en-US" sz="1600" dirty="0">
                <a:latin typeface="Alibaba PuHuiTi R" pitchFamily="18" charset="-122"/>
                <a:ea typeface="Alibaba PuHuiTi R" pitchFamily="18" charset="-122"/>
                <a:cs typeface="Alibaba PuHuiTi R" pitchFamily="18" charset="-122"/>
              </a:rPr>
              <a:t>的最大值</a:t>
            </a:r>
            <a:r>
              <a:rPr lang="en-GB" altLang="zh-CN" sz="1600" dirty="0" err="1">
                <a:latin typeface="Alibaba PuHuiTi R" pitchFamily="18" charset="-122"/>
                <a:ea typeface="Alibaba PuHuiTi R" pitchFamily="18" charset="-122"/>
                <a:cs typeface="Alibaba PuHuiTi R" pitchFamily="18" charset="-122"/>
              </a:rPr>
              <a:t>S_max</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真实特征中</a:t>
            </a:r>
            <a:r>
              <a:rPr lang="en-GB" altLang="zh-CN" sz="1600" dirty="0">
                <a:latin typeface="Alibaba PuHuiTi R" pitchFamily="18" charset="-122"/>
                <a:ea typeface="Alibaba PuHuiTi R" pitchFamily="18" charset="-122"/>
                <a:cs typeface="Alibaba PuHuiTi R" pitchFamily="18" charset="-122"/>
              </a:rPr>
              <a:t>feature importance</a:t>
            </a:r>
            <a:r>
              <a:rPr lang="zh-CN" altLang="en-US" sz="1600" dirty="0">
                <a:latin typeface="Alibaba PuHuiTi R" pitchFamily="18" charset="-122"/>
                <a:ea typeface="Alibaba PuHuiTi R" pitchFamily="18" charset="-122"/>
                <a:cs typeface="Alibaba PuHuiTi R" pitchFamily="18" charset="-122"/>
              </a:rPr>
              <a:t>小于</a:t>
            </a:r>
            <a:r>
              <a:rPr lang="en-GB" altLang="zh-CN" sz="1600" dirty="0" err="1">
                <a:latin typeface="Alibaba PuHuiTi R" pitchFamily="18" charset="-122"/>
                <a:ea typeface="Alibaba PuHuiTi R" pitchFamily="18" charset="-122"/>
                <a:cs typeface="Alibaba PuHuiTi R" pitchFamily="18" charset="-122"/>
              </a:rPr>
              <a:t>S_max</a:t>
            </a:r>
            <a:r>
              <a:rPr lang="zh-CN" altLang="en-US" sz="1600" dirty="0">
                <a:latin typeface="Alibaba PuHuiTi R" pitchFamily="18" charset="-122"/>
                <a:ea typeface="Alibaba PuHuiTi R" pitchFamily="18" charset="-122"/>
                <a:cs typeface="Alibaba PuHuiTi R" pitchFamily="18" charset="-122"/>
              </a:rPr>
              <a:t>的，</a:t>
            </a:r>
            <a:endParaRPr lang="en-US" altLang="zh-CN" sz="1600" dirty="0">
              <a:latin typeface="Alibaba PuHuiTi R" pitchFamily="18" charset="-122"/>
              <a:ea typeface="Alibaba PuHuiTi R" pitchFamily="18" charset="-122"/>
              <a:cs typeface="Alibaba PuHuiTi R" pitchFamily="18" charset="-122"/>
            </a:endParaRPr>
          </a:p>
          <a:p>
            <a:pPr marL="457200" lvl="2"/>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被认为是不重要的特征</a:t>
            </a:r>
          </a:p>
          <a:p>
            <a:pPr marL="7429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删除不重要的特征，重复上述过程，直到满足条件</a:t>
            </a:r>
          </a:p>
          <a:p>
            <a:pPr marL="742950" lvl="1" indent="-285750">
              <a:buFont typeface="Wingdings" panose="05000000000000000000" pitchFamily="2" charset="2"/>
              <a:buChar char="l"/>
            </a:pPr>
            <a:endParaRPr kumimoji="1" lang="zh-CN" altLang="en-US" sz="1050" dirty="0">
              <a:solidFill>
                <a:schemeClr val="tx1">
                  <a:lumMod val="65000"/>
                  <a:lumOff val="35000"/>
                </a:schemeClr>
              </a:solidFill>
              <a:latin typeface="+mn-lt"/>
              <a:ea typeface="+mn-ea"/>
            </a:endParaRPr>
          </a:p>
        </p:txBody>
      </p:sp>
      <p:pic>
        <p:nvPicPr>
          <p:cNvPr id="5" name="图片 4" descr="图示&#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7478" y="2561291"/>
            <a:ext cx="3474679" cy="2008618"/>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a:solidFill>
                  <a:srgbClr val="404040"/>
                </a:solidFill>
              </a:rPr>
              <a:t>Boruta</a:t>
            </a:r>
          </a:p>
        </p:txBody>
      </p:sp>
      <p:sp>
        <p:nvSpPr>
          <p:cNvPr id="6" name="文本框 5"/>
          <p:cNvSpPr txBox="1"/>
          <p:nvPr/>
        </p:nvSpPr>
        <p:spPr>
          <a:xfrm>
            <a:off x="890016" y="1524542"/>
            <a:ext cx="877163" cy="500137"/>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案例</a:t>
            </a:r>
          </a:p>
          <a:p>
            <a:pPr lvl="1"/>
            <a:endParaRPr kumimoji="1" lang="zh-CN" altLang="en-US" sz="1050" dirty="0">
              <a:solidFill>
                <a:schemeClr val="tx1">
                  <a:lumMod val="65000"/>
                  <a:lumOff val="35000"/>
                </a:schemeClr>
              </a:solidFill>
              <a:latin typeface="+mn-lt"/>
              <a:ea typeface="+mn-ea"/>
            </a:endParaRPr>
          </a:p>
        </p:txBody>
      </p:sp>
      <p:sp>
        <p:nvSpPr>
          <p:cNvPr id="2" name="矩形 1"/>
          <p:cNvSpPr/>
          <p:nvPr/>
        </p:nvSpPr>
        <p:spPr>
          <a:xfrm>
            <a:off x="1140542" y="1899517"/>
            <a:ext cx="6096000" cy="2031325"/>
          </a:xfrm>
          <a:prstGeom prst="rect">
            <a:avLst/>
          </a:prstGeom>
          <a:solidFill>
            <a:srgbClr val="FFFFE4"/>
          </a:solidFill>
          <a:ln>
            <a:solidFill>
              <a:schemeClr val="tx1"/>
            </a:solidFill>
          </a:ln>
        </p:spPr>
        <p:txBody>
          <a:bodyPr>
            <a:spAutoFit/>
          </a:bodyPr>
          <a:lstStyle/>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numpy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np</a:t>
            </a:r>
          </a:p>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pandas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pd </a:t>
            </a:r>
          </a:p>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joblib</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sklearn.ensemble</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RandomForestClassifier</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boruta</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BorutaPy</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加载数据</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pd_data</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joblib.load</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'data/</a:t>
            </a:r>
            <a:r>
              <a:rPr lang="en-GB" altLang="zh-CN" sz="1400" dirty="0" err="1">
                <a:solidFill>
                  <a:srgbClr val="A31515"/>
                </a:solidFill>
                <a:latin typeface="Alibaba PuHuiTi R" pitchFamily="18" charset="-122"/>
                <a:ea typeface="Alibaba PuHuiTi R" pitchFamily="18" charset="-122"/>
                <a:cs typeface="Alibaba PuHuiTi R" pitchFamily="18" charset="-122"/>
              </a:rPr>
              <a:t>train_woe.pkl</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pd_data</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7" name="图片 6"/>
          <p:cNvPicPr>
            <a:picLocks noChangeAspect="1"/>
          </p:cNvPicPr>
          <p:nvPr/>
        </p:nvPicPr>
        <p:blipFill>
          <a:blip r:embed="rId3"/>
          <a:stretch>
            <a:fillRect/>
          </a:stretch>
        </p:blipFill>
        <p:spPr>
          <a:xfrm>
            <a:off x="1140542" y="4102475"/>
            <a:ext cx="6876353" cy="2600186"/>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a:solidFill>
                  <a:srgbClr val="404040"/>
                </a:solidFill>
              </a:rPr>
              <a:t>Boruta</a:t>
            </a:r>
          </a:p>
        </p:txBody>
      </p:sp>
      <p:sp>
        <p:nvSpPr>
          <p:cNvPr id="6" name="文本框 5"/>
          <p:cNvSpPr txBox="1"/>
          <p:nvPr/>
        </p:nvSpPr>
        <p:spPr>
          <a:xfrm>
            <a:off x="890016" y="1524542"/>
            <a:ext cx="3591048" cy="500137"/>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案例：处理数据，去掉</a:t>
            </a:r>
            <a:r>
              <a:rPr lang="en-GB" altLang="zh-CN" sz="1600" dirty="0">
                <a:latin typeface="Alibaba PuHuiTi R" pitchFamily="18" charset="-122"/>
                <a:ea typeface="Alibaba PuHuiTi R" pitchFamily="18" charset="-122"/>
                <a:cs typeface="Alibaba PuHuiTi R" pitchFamily="18" charset="-122"/>
              </a:rPr>
              <a:t>id </a:t>
            </a:r>
            <a:r>
              <a:rPr lang="zh-CN" altLang="en-US" sz="1600" dirty="0">
                <a:latin typeface="Alibaba PuHuiTi R" pitchFamily="18" charset="-122"/>
                <a:ea typeface="Alibaba PuHuiTi R" pitchFamily="18" charset="-122"/>
                <a:cs typeface="Alibaba PuHuiTi R" pitchFamily="18" charset="-122"/>
              </a:rPr>
              <a:t>和 目标值</a:t>
            </a:r>
          </a:p>
          <a:p>
            <a:pPr lvl="1"/>
            <a:endParaRPr kumimoji="1" lang="zh-CN" altLang="en-US" sz="1050" dirty="0">
              <a:solidFill>
                <a:schemeClr val="tx1">
                  <a:lumMod val="65000"/>
                  <a:lumOff val="35000"/>
                </a:schemeClr>
              </a:solidFill>
              <a:latin typeface="+mn-lt"/>
              <a:ea typeface="+mn-ea"/>
            </a:endParaRPr>
          </a:p>
        </p:txBody>
      </p:sp>
      <p:sp>
        <p:nvSpPr>
          <p:cNvPr id="8" name="矩形 7"/>
          <p:cNvSpPr/>
          <p:nvPr/>
        </p:nvSpPr>
        <p:spPr>
          <a:xfrm>
            <a:off x="1012723" y="1923420"/>
            <a:ext cx="6096000" cy="737235"/>
          </a:xfrm>
          <a:prstGeom prst="rect">
            <a:avLst/>
          </a:prstGeom>
          <a:solidFill>
            <a:srgbClr val="FFFFE4"/>
          </a:solidFill>
          <a:ln>
            <a:solidFill>
              <a:schemeClr val="tx1"/>
            </a:solidFill>
          </a:ln>
        </p:spPr>
        <p:txBody>
          <a:bodyPr>
            <a:spAutoFit/>
          </a:bodyPr>
          <a:lstStyle/>
          <a:p>
            <a:r>
              <a:rPr lang="en-GB" altLang="zh-CN" sz="1400" dirty="0" err="1">
                <a:solidFill>
                  <a:srgbClr val="000000"/>
                </a:solidFill>
                <a:latin typeface="Alibaba PuHuiTi R" pitchFamily="18" charset="-122"/>
                <a:ea typeface="Alibaba PuHuiTi R" pitchFamily="18" charset="-122"/>
                <a:cs typeface="Alibaba PuHuiTi R" pitchFamily="18" charset="-122"/>
              </a:rPr>
              <a:t>pd_x</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pd_data.drop</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'SK_ID_CURR'</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'TARGET'</a:t>
            </a:r>
            <a:r>
              <a:rPr lang="en-GB" altLang="zh-CN" sz="1400" dirty="0">
                <a:solidFill>
                  <a:srgbClr val="000000"/>
                </a:solidFill>
                <a:latin typeface="Alibaba PuHuiTi R" pitchFamily="18" charset="-122"/>
                <a:ea typeface="Alibaba PuHuiTi R" pitchFamily="18" charset="-122"/>
                <a:cs typeface="Alibaba PuHuiTi R" pitchFamily="18" charset="-122"/>
              </a:rPr>
              <a:t>], axis=</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x = </a:t>
            </a:r>
            <a:r>
              <a:rPr lang="en-GB" altLang="zh-CN" sz="1400" dirty="0" err="1">
                <a:solidFill>
                  <a:srgbClr val="000000"/>
                </a:solidFill>
                <a:latin typeface="Alibaba PuHuiTi R" pitchFamily="18" charset="-122"/>
                <a:ea typeface="Alibaba PuHuiTi R" pitchFamily="18" charset="-122"/>
                <a:cs typeface="Alibaba PuHuiTi R" pitchFamily="18" charset="-122"/>
              </a:rPr>
              <a:t>pd_x.values</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特征</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y = </a:t>
            </a:r>
            <a:r>
              <a:rPr lang="en-GB" altLang="zh-CN" sz="1400" dirty="0" err="1">
                <a:solidFill>
                  <a:srgbClr val="000000"/>
                </a:solidFill>
                <a:latin typeface="Alibaba PuHuiTi R" pitchFamily="18" charset="-122"/>
                <a:ea typeface="Alibaba PuHuiTi R" pitchFamily="18" charset="-122"/>
                <a:cs typeface="Alibaba PuHuiTi R" pitchFamily="18" charset="-122"/>
              </a:rPr>
              <a:t>pd_data</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'TARGET'</a:t>
            </a:r>
            <a:r>
              <a:rPr lang="en-GB" altLang="zh-CN" sz="1400" dirty="0">
                <a:solidFill>
                  <a:srgbClr val="000000"/>
                </a:solidFill>
                <a:latin typeface="Alibaba PuHuiTi R" pitchFamily="18" charset="-122"/>
                <a:ea typeface="Alibaba PuHuiTi R" pitchFamily="18" charset="-122"/>
                <a:cs typeface="Alibaba PuHuiTi R" pitchFamily="18" charset="-122"/>
              </a:rPr>
              <a:t>].values </a:t>
            </a:r>
            <a:r>
              <a:rPr lang="en-GB"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目标</a:t>
            </a:r>
            <a:endParaRPr lang="zh-CN" altLang="en-US" sz="1400" dirty="0">
              <a:solidFill>
                <a:srgbClr val="000000"/>
              </a:solidFill>
              <a:effectLst/>
              <a:latin typeface="Alibaba PuHuiTi R" pitchFamily="18" charset="-122"/>
              <a:ea typeface="Alibaba PuHuiTi R" pitchFamily="18" charset="-122"/>
              <a:cs typeface="Alibaba PuHuiTi R" pitchFamily="18" charset="-122"/>
            </a:endParaRPr>
          </a:p>
        </p:txBody>
      </p:sp>
      <p:sp>
        <p:nvSpPr>
          <p:cNvPr id="9" name="矩形 8"/>
          <p:cNvSpPr/>
          <p:nvPr/>
        </p:nvSpPr>
        <p:spPr>
          <a:xfrm>
            <a:off x="1012723" y="3059668"/>
            <a:ext cx="2938625" cy="338554"/>
          </a:xfrm>
          <a:prstGeom prst="rect">
            <a:avLst/>
          </a:prstGeom>
        </p:spPr>
        <p:txBody>
          <a:bodyPr wrap="non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使用</a:t>
            </a:r>
            <a:r>
              <a:rPr lang="en-GB" altLang="zh-CN" sz="1600" dirty="0">
                <a:solidFill>
                  <a:srgbClr val="333333"/>
                </a:solidFill>
                <a:latin typeface="Alibaba PuHuiTi R" pitchFamily="18" charset="-122"/>
                <a:ea typeface="Alibaba PuHuiTi R" pitchFamily="18" charset="-122"/>
                <a:cs typeface="Alibaba PuHuiTi R" pitchFamily="18" charset="-122"/>
              </a:rPr>
              <a:t>Boruta</a:t>
            </a:r>
            <a:r>
              <a:rPr lang="zh-CN" altLang="en-GB" sz="1600" dirty="0">
                <a:solidFill>
                  <a:srgbClr val="333333"/>
                </a:solidFill>
                <a:latin typeface="Alibaba PuHuiTi R" pitchFamily="18" charset="-122"/>
                <a:ea typeface="Alibaba PuHuiTi R" pitchFamily="18" charset="-122"/>
                <a:cs typeface="Alibaba PuHuiTi R" pitchFamily="18" charset="-122"/>
              </a:rPr>
              <a:t>，</a:t>
            </a:r>
            <a:r>
              <a:rPr lang="zh-CN" altLang="en-US" sz="1600" dirty="0">
                <a:solidFill>
                  <a:srgbClr val="333333"/>
                </a:solidFill>
                <a:latin typeface="Alibaba PuHuiTi R" pitchFamily="18" charset="-122"/>
                <a:ea typeface="Alibaba PuHuiTi R" pitchFamily="18" charset="-122"/>
                <a:cs typeface="Alibaba PuHuiTi R" pitchFamily="18" charset="-122"/>
              </a:rPr>
              <a:t>选择</a:t>
            </a:r>
            <a:r>
              <a:rPr lang="en-GB" altLang="zh-CN" sz="1600" dirty="0">
                <a:solidFill>
                  <a:srgbClr val="333333"/>
                </a:solidFill>
                <a:latin typeface="Alibaba PuHuiTi R" pitchFamily="18" charset="-122"/>
                <a:ea typeface="Alibaba PuHuiTi R" pitchFamily="18" charset="-122"/>
                <a:cs typeface="Alibaba PuHuiTi R" pitchFamily="18" charset="-122"/>
              </a:rPr>
              <a:t>features</a:t>
            </a:r>
            <a:endParaRPr lang="en-GB" altLang="zh-CN" sz="1600" u="none" strike="noStrike" dirty="0">
              <a:solidFill>
                <a:srgbClr val="333333"/>
              </a:solidFill>
              <a:effectLst/>
              <a:latin typeface="Alibaba PuHuiTi R" pitchFamily="18" charset="-122"/>
              <a:ea typeface="Alibaba PuHuiTi R" pitchFamily="18" charset="-122"/>
              <a:cs typeface="Alibaba PuHuiTi R" pitchFamily="18" charset="-122"/>
            </a:endParaRPr>
          </a:p>
        </p:txBody>
      </p:sp>
      <p:sp>
        <p:nvSpPr>
          <p:cNvPr id="11" name="矩形 10"/>
          <p:cNvSpPr/>
          <p:nvPr/>
        </p:nvSpPr>
        <p:spPr>
          <a:xfrm>
            <a:off x="1012723" y="3420992"/>
            <a:ext cx="8544232" cy="2246769"/>
          </a:xfrm>
          <a:prstGeom prst="rect">
            <a:avLst/>
          </a:prstGeom>
          <a:solidFill>
            <a:srgbClr val="FFFFE4"/>
          </a:solidFill>
          <a:ln>
            <a:solidFill>
              <a:schemeClr val="tx1"/>
            </a:solidFill>
          </a:ln>
        </p:spPr>
        <p:txBody>
          <a:bodyPr wrap="square">
            <a:spAutoFit/>
          </a:bodyPr>
          <a:lstStyle/>
          <a:p>
            <a:r>
              <a:rPr lang="en-US"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先定义一个随机森林分类器</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rf = </a:t>
            </a:r>
            <a:r>
              <a:rPr lang="en-GB" altLang="zh-CN" sz="1400" dirty="0" err="1">
                <a:solidFill>
                  <a:srgbClr val="000000"/>
                </a:solidFill>
                <a:latin typeface="Alibaba PuHuiTi R" pitchFamily="18" charset="-122"/>
                <a:ea typeface="Alibaba PuHuiTi R" pitchFamily="18" charset="-122"/>
                <a:cs typeface="Alibaba PuHuiTi R" pitchFamily="18" charset="-122"/>
              </a:rPr>
              <a:t>RandomForestClassifier</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n_jobs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class_weight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'balanced'</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max_depth</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5</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A31515"/>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A31515"/>
                </a:solidFill>
                <a:latin typeface="Alibaba PuHuiTi R" pitchFamily="18" charset="-122"/>
                <a:ea typeface="Alibaba PuHuiTi R" pitchFamily="18" charset="-122"/>
                <a:cs typeface="Alibaba PuHuiTi R" pitchFamily="18" charset="-122"/>
              </a:rPr>
              <a:t>BorutaPy</a:t>
            </a:r>
            <a:r>
              <a:rPr lang="en-GB" altLang="zh-CN" sz="1400" dirty="0">
                <a:solidFill>
                  <a:srgbClr val="A31515"/>
                </a:solidFill>
                <a:latin typeface="Alibaba PuHuiTi R" pitchFamily="18" charset="-122"/>
                <a:ea typeface="Alibaba PuHuiTi R" pitchFamily="18" charset="-122"/>
                <a:cs typeface="Alibaba PuHuiTi R" pitchFamily="18" charset="-122"/>
              </a:rPr>
              <a:t> function</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A31515"/>
                </a:solidFill>
                <a:latin typeface="Alibaba PuHuiTi R" pitchFamily="18" charset="-122"/>
                <a:ea typeface="Alibaba PuHuiTi R" pitchFamily="18" charset="-122"/>
                <a:cs typeface="Alibaba PuHuiTi R" pitchFamily="18" charset="-122"/>
              </a:rPr>
              <a:t>estimator : </a:t>
            </a:r>
            <a:r>
              <a:rPr lang="zh-CN" altLang="en-US" sz="1400" dirty="0">
                <a:solidFill>
                  <a:srgbClr val="A31515"/>
                </a:solidFill>
                <a:latin typeface="Alibaba PuHuiTi R" pitchFamily="18" charset="-122"/>
                <a:ea typeface="Alibaba PuHuiTi R" pitchFamily="18" charset="-122"/>
                <a:cs typeface="Alibaba PuHuiTi R" pitchFamily="18" charset="-122"/>
              </a:rPr>
              <a:t>所使用的分类器</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A31515"/>
                </a:solidFill>
                <a:latin typeface="Alibaba PuHuiTi R" pitchFamily="18" charset="-122"/>
                <a:ea typeface="Alibaba PuHuiTi R" pitchFamily="18" charset="-122"/>
                <a:cs typeface="Alibaba PuHuiTi R" pitchFamily="18" charset="-122"/>
              </a:rPr>
              <a:t>n_estimators</a:t>
            </a:r>
            <a:r>
              <a:rPr lang="en-GB" altLang="zh-CN" sz="1400" dirty="0">
                <a:solidFill>
                  <a:srgbClr val="A31515"/>
                </a:solidFill>
                <a:latin typeface="Alibaba PuHuiTi R" pitchFamily="18" charset="-122"/>
                <a:ea typeface="Alibaba PuHuiTi R" pitchFamily="18" charset="-122"/>
                <a:cs typeface="Alibaba PuHuiTi R" pitchFamily="18" charset="-122"/>
              </a:rPr>
              <a:t> : </a:t>
            </a:r>
            <a:r>
              <a:rPr lang="zh-CN" altLang="en-US" sz="1400" dirty="0">
                <a:solidFill>
                  <a:srgbClr val="A31515"/>
                </a:solidFill>
                <a:latin typeface="Alibaba PuHuiTi R" pitchFamily="18" charset="-122"/>
                <a:ea typeface="Alibaba PuHuiTi R" pitchFamily="18" charset="-122"/>
                <a:cs typeface="Alibaba PuHuiTi R" pitchFamily="18" charset="-122"/>
              </a:rPr>
              <a:t>分类器数量</a:t>
            </a:r>
            <a:r>
              <a:rPr lang="en-US" altLang="zh-CN" sz="1400" dirty="0">
                <a:solidFill>
                  <a:srgbClr val="A31515"/>
                </a:solidFill>
                <a:latin typeface="Alibaba PuHuiTi R" pitchFamily="18" charset="-122"/>
                <a:ea typeface="Alibaba PuHuiTi R" pitchFamily="18" charset="-122"/>
                <a:cs typeface="Alibaba PuHuiTi R" pitchFamily="18" charset="-122"/>
              </a:rPr>
              <a:t>, </a:t>
            </a:r>
            <a:r>
              <a:rPr lang="zh-CN" altLang="en-US" sz="1400" dirty="0">
                <a:solidFill>
                  <a:srgbClr val="A31515"/>
                </a:solidFill>
                <a:latin typeface="Alibaba PuHuiTi R" pitchFamily="18" charset="-122"/>
                <a:ea typeface="Alibaba PuHuiTi R" pitchFamily="18" charset="-122"/>
                <a:cs typeface="Alibaba PuHuiTi R" pitchFamily="18" charset="-122"/>
              </a:rPr>
              <a:t>默认值 </a:t>
            </a:r>
            <a:r>
              <a:rPr lang="en-US" altLang="zh-CN" sz="1400" dirty="0">
                <a:solidFill>
                  <a:srgbClr val="A31515"/>
                </a:solidFill>
                <a:latin typeface="Alibaba PuHuiTi R" pitchFamily="18" charset="-122"/>
                <a:ea typeface="Alibaba PuHuiTi R" pitchFamily="18" charset="-122"/>
                <a:cs typeface="Alibaba PuHuiTi R" pitchFamily="18" charset="-122"/>
              </a:rPr>
              <a:t>= 1000</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A31515"/>
                </a:solidFill>
                <a:latin typeface="Alibaba PuHuiTi R" pitchFamily="18" charset="-122"/>
                <a:ea typeface="Alibaba PuHuiTi R" pitchFamily="18" charset="-122"/>
                <a:cs typeface="Alibaba PuHuiTi R" pitchFamily="18" charset="-122"/>
              </a:rPr>
              <a:t>max_iter</a:t>
            </a:r>
            <a:r>
              <a:rPr lang="en-GB" altLang="zh-CN" sz="1400" dirty="0">
                <a:solidFill>
                  <a:srgbClr val="A31515"/>
                </a:solidFill>
                <a:latin typeface="Alibaba PuHuiTi R" pitchFamily="18" charset="-122"/>
                <a:ea typeface="Alibaba PuHuiTi R" pitchFamily="18" charset="-122"/>
                <a:cs typeface="Alibaba PuHuiTi R" pitchFamily="18" charset="-122"/>
              </a:rPr>
              <a:t> : </a:t>
            </a:r>
            <a:r>
              <a:rPr lang="zh-CN" altLang="en-US" sz="1400" dirty="0">
                <a:solidFill>
                  <a:srgbClr val="A31515"/>
                </a:solidFill>
                <a:latin typeface="Alibaba PuHuiTi R" pitchFamily="18" charset="-122"/>
                <a:ea typeface="Alibaba PuHuiTi R" pitchFamily="18" charset="-122"/>
                <a:cs typeface="Alibaba PuHuiTi R" pitchFamily="18" charset="-122"/>
              </a:rPr>
              <a:t>最大迭代次数</a:t>
            </a:r>
            <a:r>
              <a:rPr lang="en-US" altLang="zh-CN" sz="1400" dirty="0">
                <a:solidFill>
                  <a:srgbClr val="A31515"/>
                </a:solidFill>
                <a:latin typeface="Alibaba PuHuiTi R" pitchFamily="18" charset="-122"/>
                <a:ea typeface="Alibaba PuHuiTi R" pitchFamily="18" charset="-122"/>
                <a:cs typeface="Alibaba PuHuiTi R" pitchFamily="18" charset="-122"/>
              </a:rPr>
              <a:t>, </a:t>
            </a:r>
            <a:r>
              <a:rPr lang="zh-CN" altLang="en-US" sz="1400" dirty="0">
                <a:solidFill>
                  <a:srgbClr val="A31515"/>
                </a:solidFill>
                <a:latin typeface="Alibaba PuHuiTi R" pitchFamily="18" charset="-122"/>
                <a:ea typeface="Alibaba PuHuiTi R" pitchFamily="18" charset="-122"/>
                <a:cs typeface="Alibaba PuHuiTi R" pitchFamily="18" charset="-122"/>
              </a:rPr>
              <a:t>默认值 </a:t>
            </a:r>
            <a:r>
              <a:rPr lang="en-US" altLang="zh-CN" sz="1400" dirty="0">
                <a:solidFill>
                  <a:srgbClr val="A31515"/>
                </a:solidFill>
                <a:latin typeface="Alibaba PuHuiTi R" pitchFamily="18" charset="-122"/>
                <a:ea typeface="Alibaba PuHuiTi R" pitchFamily="18" charset="-122"/>
                <a:cs typeface="Alibaba PuHuiTi R" pitchFamily="18" charset="-122"/>
              </a:rPr>
              <a:t>= 100</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US" altLang="zh-CN" sz="1400" dirty="0">
                <a:solidFill>
                  <a:srgbClr val="A31515"/>
                </a:solidFill>
                <a:latin typeface="Alibaba PuHuiTi R" pitchFamily="18" charset="-122"/>
                <a:ea typeface="Alibaba PuHuiTi R" pitchFamily="18" charset="-122"/>
                <a:cs typeface="Alibaba PuHuiTi R" pitchFamily="18" charset="-122"/>
              </a:rPr>
              <a:t>'''</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feat_selector</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BorutaPy</a:t>
            </a:r>
            <a:r>
              <a:rPr lang="en-GB" altLang="zh-CN" sz="1400" dirty="0">
                <a:solidFill>
                  <a:srgbClr val="000000"/>
                </a:solidFill>
                <a:latin typeface="Alibaba PuHuiTi R" pitchFamily="18" charset="-122"/>
                <a:ea typeface="Alibaba PuHuiTi R" pitchFamily="18" charset="-122"/>
                <a:cs typeface="Alibaba PuHuiTi R" pitchFamily="18" charset="-122"/>
              </a:rPr>
              <a:t>(rf, </a:t>
            </a:r>
            <a:r>
              <a:rPr lang="en-GB" altLang="zh-CN" sz="1400" dirty="0" err="1">
                <a:solidFill>
                  <a:srgbClr val="000000"/>
                </a:solidFill>
                <a:latin typeface="Alibaba PuHuiTi R" pitchFamily="18" charset="-122"/>
                <a:ea typeface="Alibaba PuHuiTi R" pitchFamily="18" charset="-122"/>
                <a:cs typeface="Alibaba PuHuiTi R" pitchFamily="18" charset="-122"/>
              </a:rPr>
              <a:t>n_estimators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'auto'</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random_state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max_iter</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10</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feat_selector.fit</a:t>
            </a:r>
            <a:r>
              <a:rPr lang="en-GB" altLang="zh-CN" sz="1400" dirty="0">
                <a:solidFill>
                  <a:srgbClr val="000000"/>
                </a:solidFill>
                <a:latin typeface="Alibaba PuHuiTi R" pitchFamily="18" charset="-122"/>
                <a:ea typeface="Alibaba PuHuiTi R" pitchFamily="18" charset="-122"/>
                <a:cs typeface="Alibaba PuHuiTi R" pitchFamily="18" charset="-122"/>
              </a:rPr>
              <a:t>(x, y)</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a:solidFill>
                  <a:srgbClr val="404040"/>
                </a:solidFill>
              </a:rPr>
              <a:t>Boruta</a:t>
            </a:r>
          </a:p>
        </p:txBody>
      </p:sp>
      <p:sp>
        <p:nvSpPr>
          <p:cNvPr id="6" name="文本框 5"/>
          <p:cNvSpPr txBox="1"/>
          <p:nvPr/>
        </p:nvSpPr>
        <p:spPr>
          <a:xfrm>
            <a:off x="890016" y="1524542"/>
            <a:ext cx="2593980" cy="500137"/>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展示选择出来的</a:t>
            </a:r>
            <a:r>
              <a:rPr lang="en-GB" altLang="zh-CN" sz="1600" dirty="0">
                <a:latin typeface="Alibaba PuHuiTi R" pitchFamily="18" charset="-122"/>
                <a:ea typeface="Alibaba PuHuiTi R" pitchFamily="18" charset="-122"/>
                <a:cs typeface="Alibaba PuHuiTi R" pitchFamily="18" charset="-122"/>
              </a:rPr>
              <a:t>feature</a:t>
            </a:r>
          </a:p>
          <a:p>
            <a:pPr lvl="1"/>
            <a:endParaRPr kumimoji="1" lang="zh-CN" altLang="en-US" sz="1050" dirty="0">
              <a:solidFill>
                <a:schemeClr val="tx1">
                  <a:lumMod val="65000"/>
                  <a:lumOff val="35000"/>
                </a:schemeClr>
              </a:solidFill>
              <a:latin typeface="+mn-lt"/>
              <a:ea typeface="+mn-ea"/>
            </a:endParaRPr>
          </a:p>
        </p:txBody>
      </p:sp>
      <p:sp>
        <p:nvSpPr>
          <p:cNvPr id="2" name="矩形 1"/>
          <p:cNvSpPr/>
          <p:nvPr/>
        </p:nvSpPr>
        <p:spPr>
          <a:xfrm>
            <a:off x="1238865" y="1947831"/>
            <a:ext cx="9684774" cy="1384995"/>
          </a:xfrm>
          <a:prstGeom prst="rect">
            <a:avLst/>
          </a:prstGeom>
          <a:solidFill>
            <a:srgbClr val="FFFFE4"/>
          </a:solidFill>
          <a:ln>
            <a:solidFill>
              <a:schemeClr val="tx1"/>
            </a:solidFill>
          </a:ln>
        </p:spPr>
        <p:txBody>
          <a:bodyPr wrap="square">
            <a:spAutoFit/>
          </a:bodyPr>
          <a:lstStyle/>
          <a:p>
            <a:r>
              <a:rPr lang="en-GB" altLang="zh-CN" sz="1400" dirty="0" err="1">
                <a:solidFill>
                  <a:srgbClr val="000000"/>
                </a:solidFill>
                <a:latin typeface="Alibaba PuHuiTi R" pitchFamily="18" charset="-122"/>
                <a:ea typeface="Alibaba PuHuiTi R" pitchFamily="18" charset="-122"/>
                <a:cs typeface="Alibaba PuHuiTi R" pitchFamily="18" charset="-122"/>
              </a:rPr>
              <a:t>dic_ft_select</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dict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8000"/>
                </a:solidFill>
                <a:latin typeface="Alibaba PuHuiTi R" pitchFamily="18" charset="-122"/>
                <a:ea typeface="Alibaba PuHuiTi R" pitchFamily="18" charset="-122"/>
                <a:cs typeface="Alibaba PuHuiTi R" pitchFamily="18" charset="-122"/>
              </a:rPr>
              <a:t># </a:t>
            </a:r>
            <a:r>
              <a:rPr lang="en-GB" altLang="zh-CN" sz="1400" dirty="0" err="1">
                <a:solidFill>
                  <a:srgbClr val="008000"/>
                </a:solidFill>
                <a:latin typeface="Alibaba PuHuiTi R" pitchFamily="18" charset="-122"/>
                <a:ea typeface="Alibaba PuHuiTi R" pitchFamily="18" charset="-122"/>
                <a:cs typeface="Alibaba PuHuiTi R" pitchFamily="18" charset="-122"/>
              </a:rPr>
              <a:t>feat_selector.support</a:t>
            </a:r>
            <a:r>
              <a:rPr lang="en-GB" altLang="zh-CN" sz="1400" dirty="0">
                <a:solidFill>
                  <a:srgbClr val="008000"/>
                </a:solidFill>
                <a:latin typeface="Alibaba PuHuiTi R" pitchFamily="18" charset="-122"/>
                <a:ea typeface="Alibaba PuHuiTi R" pitchFamily="18" charset="-122"/>
                <a:cs typeface="Alibaba PuHuiTi R" pitchFamily="18" charset="-122"/>
              </a:rPr>
              <a:t>_ # </a:t>
            </a:r>
            <a:r>
              <a:rPr lang="zh-CN" altLang="en-US" sz="1400" dirty="0">
                <a:solidFill>
                  <a:srgbClr val="008000"/>
                </a:solidFill>
                <a:latin typeface="Alibaba PuHuiTi R" pitchFamily="18" charset="-122"/>
                <a:ea typeface="Alibaba PuHuiTi R" pitchFamily="18" charset="-122"/>
                <a:cs typeface="Alibaba PuHuiTi R" pitchFamily="18" charset="-122"/>
              </a:rPr>
              <a:t>返回特征是否有用，</a:t>
            </a:r>
            <a:r>
              <a:rPr lang="en-GB" altLang="zh-CN" sz="1400" dirty="0">
                <a:solidFill>
                  <a:srgbClr val="008000"/>
                </a:solidFill>
                <a:latin typeface="Alibaba PuHuiTi R" pitchFamily="18" charset="-122"/>
                <a:ea typeface="Alibaba PuHuiTi R" pitchFamily="18" charset="-122"/>
                <a:cs typeface="Alibaba PuHuiTi R" pitchFamily="18" charset="-122"/>
              </a:rPr>
              <a:t>false</a:t>
            </a:r>
            <a:r>
              <a:rPr lang="zh-CN" altLang="en-US" sz="1400" dirty="0">
                <a:solidFill>
                  <a:srgbClr val="008000"/>
                </a:solidFill>
                <a:latin typeface="Alibaba PuHuiTi R" pitchFamily="18" charset="-122"/>
                <a:ea typeface="Alibaba PuHuiTi R" pitchFamily="18" charset="-122"/>
                <a:cs typeface="Alibaba PuHuiTi R" pitchFamily="18" charset="-122"/>
              </a:rPr>
              <a:t>可以去掉</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for</a:t>
            </a:r>
            <a:r>
              <a:rPr lang="en-GB" altLang="zh-CN" sz="1400" dirty="0">
                <a:solidFill>
                  <a:srgbClr val="000000"/>
                </a:solidFill>
                <a:latin typeface="Alibaba PuHuiTi R" pitchFamily="18" charset="-122"/>
                <a:ea typeface="Alibaba PuHuiTi R" pitchFamily="18" charset="-122"/>
                <a:cs typeface="Alibaba PuHuiTi R" pitchFamily="18" charset="-122"/>
              </a:rPr>
              <a:t> ft, </a:t>
            </a:r>
            <a:r>
              <a:rPr lang="en-GB" altLang="zh-CN" sz="1400" dirty="0" err="1">
                <a:solidFill>
                  <a:srgbClr val="000000"/>
                </a:solidFill>
                <a:latin typeface="Alibaba PuHuiTi R" pitchFamily="18" charset="-122"/>
                <a:ea typeface="Alibaba PuHuiTi R" pitchFamily="18" charset="-122"/>
                <a:cs typeface="Alibaba PuHuiTi R" pitchFamily="18" charset="-122"/>
              </a:rPr>
              <a:t>seleted</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in</a:t>
            </a:r>
            <a:r>
              <a:rPr lang="en-GB" altLang="zh-CN" sz="1400" dirty="0">
                <a:solidFill>
                  <a:srgbClr val="000000"/>
                </a:solidFill>
                <a:latin typeface="Alibaba PuHuiTi R" pitchFamily="18" charset="-122"/>
                <a:ea typeface="Alibaba PuHuiTi R" pitchFamily="18" charset="-122"/>
                <a:cs typeface="Alibaba PuHuiTi R" pitchFamily="18" charset="-122"/>
              </a:rPr>
              <a:t> zip(</a:t>
            </a:r>
            <a:r>
              <a:rPr lang="en-GB" altLang="zh-CN" sz="1400" dirty="0" err="1">
                <a:solidFill>
                  <a:srgbClr val="000000"/>
                </a:solidFill>
                <a:latin typeface="Alibaba PuHuiTi R" pitchFamily="18" charset="-122"/>
                <a:ea typeface="Alibaba PuHuiTi R" pitchFamily="18" charset="-122"/>
                <a:cs typeface="Alibaba PuHuiTi R" pitchFamily="18" charset="-122"/>
              </a:rPr>
              <a:t>pd_x.columns.to_list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feat_selector.support</a:t>
            </a:r>
            <a:r>
              <a:rPr lang="en-GB" altLang="zh-CN" sz="1400" dirty="0">
                <a:solidFill>
                  <a:srgbClr val="000000"/>
                </a:solidFill>
                <a:latin typeface="Alibaba PuHuiTi R" pitchFamily="18" charset="-122"/>
                <a:ea typeface="Alibaba PuHuiTi R" pitchFamily="18" charset="-122"/>
                <a:cs typeface="Alibaba PuHuiTi R" pitchFamily="18" charset="-122"/>
              </a:rPr>
              <a:t>_):</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dic_ft_select</a:t>
            </a:r>
            <a:r>
              <a:rPr lang="en-GB" altLang="zh-CN" sz="1400" dirty="0">
                <a:solidFill>
                  <a:srgbClr val="000000"/>
                </a:solidFill>
                <a:latin typeface="Alibaba PuHuiTi R" pitchFamily="18" charset="-122"/>
                <a:ea typeface="Alibaba PuHuiTi R" pitchFamily="18" charset="-122"/>
                <a:cs typeface="Alibaba PuHuiTi R" pitchFamily="18" charset="-122"/>
              </a:rPr>
              <a:t>[ft] = </a:t>
            </a:r>
            <a:r>
              <a:rPr lang="en-GB" altLang="zh-CN" sz="1400" dirty="0" err="1">
                <a:solidFill>
                  <a:srgbClr val="000000"/>
                </a:solidFill>
                <a:latin typeface="Alibaba PuHuiTi R" pitchFamily="18" charset="-122"/>
                <a:ea typeface="Alibaba PuHuiTi R" pitchFamily="18" charset="-122"/>
                <a:cs typeface="Alibaba PuHuiTi R" pitchFamily="18" charset="-122"/>
              </a:rPr>
              <a:t>seleted</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pd_ft_select</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pd.DataFrame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'feature'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pd_x.columns.to_list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"selected"</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feat_selector.support</a:t>
            </a:r>
            <a:r>
              <a:rPr lang="en-GB" altLang="zh-CN" sz="1400" dirty="0">
                <a:solidFill>
                  <a:srgbClr val="000000"/>
                </a:solidFill>
                <a:latin typeface="Alibaba PuHuiTi R" pitchFamily="18" charset="-122"/>
                <a:ea typeface="Alibaba PuHuiTi R" pitchFamily="18" charset="-122"/>
                <a:cs typeface="Alibaba PuHuiTi R" pitchFamily="18" charset="-122"/>
              </a:rPr>
              <a:t>_})</a:t>
            </a:r>
          </a:p>
          <a:p>
            <a:r>
              <a:rPr lang="en-GB" altLang="zh-CN" sz="1400" dirty="0" err="1">
                <a:solidFill>
                  <a:srgbClr val="000000"/>
                </a:solidFill>
                <a:latin typeface="Alibaba PuHuiTi R" pitchFamily="18" charset="-122"/>
                <a:ea typeface="Alibaba PuHuiTi R" pitchFamily="18" charset="-122"/>
                <a:cs typeface="Alibaba PuHuiTi R" pitchFamily="18" charset="-122"/>
              </a:rPr>
              <a:t>pd_ft_selected</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pd_ft_selected</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'selected'</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000FF"/>
                </a:solidFill>
                <a:latin typeface="Alibaba PuHuiTi R" pitchFamily="18" charset="-122"/>
                <a:ea typeface="Alibaba PuHuiTi R" pitchFamily="18" charset="-122"/>
                <a:cs typeface="Alibaba PuHuiTi R" pitchFamily="18" charset="-122"/>
              </a:rPr>
              <a:t>False</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5" name="图片 4"/>
          <p:cNvPicPr>
            <a:picLocks noChangeAspect="1"/>
          </p:cNvPicPr>
          <p:nvPr/>
        </p:nvPicPr>
        <p:blipFill>
          <a:blip r:embed="rId3"/>
          <a:stretch>
            <a:fillRect/>
          </a:stretch>
        </p:blipFill>
        <p:spPr>
          <a:xfrm>
            <a:off x="1238865" y="3525175"/>
            <a:ext cx="4406900" cy="271780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方差膨胀系数 （</a:t>
            </a:r>
            <a:r>
              <a:rPr kumimoji="1" lang="en-GB" altLang="zh-CN" dirty="0">
                <a:solidFill>
                  <a:srgbClr val="404040"/>
                </a:solidFill>
              </a:rPr>
              <a:t>VIF</a:t>
            </a:r>
            <a:r>
              <a:rPr kumimoji="1" lang="zh-CN" altLang="en-GB" dirty="0">
                <a:solidFill>
                  <a:srgbClr val="404040"/>
                </a:solidFill>
              </a:rPr>
              <a:t>）</a:t>
            </a:r>
          </a:p>
        </p:txBody>
      </p:sp>
      <p:sp>
        <p:nvSpPr>
          <p:cNvPr id="6" name="文本框 5"/>
          <p:cNvSpPr txBox="1"/>
          <p:nvPr/>
        </p:nvSpPr>
        <p:spPr>
          <a:xfrm>
            <a:off x="890016" y="1524542"/>
            <a:ext cx="8698215" cy="3454792"/>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方差膨胀系数 </a:t>
            </a:r>
            <a:r>
              <a:rPr lang="en-GB" altLang="zh-CN" sz="1600" dirty="0">
                <a:latin typeface="Alibaba PuHuiTi R" pitchFamily="18" charset="-122"/>
                <a:ea typeface="Alibaba PuHuiTi R" pitchFamily="18" charset="-122"/>
                <a:cs typeface="Alibaba PuHuiTi R" pitchFamily="18" charset="-122"/>
              </a:rPr>
              <a:t>Variance inflation factor (VIF)</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如果一个特征是其他一组特征的线性组合，则不会在模型中提供额外的信息，可以去掉</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评估共线性程度：</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VIF</a:t>
            </a:r>
            <a:r>
              <a:rPr lang="zh-CN" altLang="en-US" sz="1600" dirty="0">
                <a:latin typeface="Alibaba PuHuiTi R" pitchFamily="18" charset="-122"/>
                <a:ea typeface="Alibaba PuHuiTi R" pitchFamily="18" charset="-122"/>
                <a:cs typeface="Alibaba PuHuiTi R" pitchFamily="18" charset="-122"/>
              </a:rPr>
              <a:t>计算：</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VIF</a:t>
            </a:r>
            <a:r>
              <a:rPr lang="zh-CN" altLang="en-US" sz="1600" dirty="0">
                <a:latin typeface="Alibaba PuHuiTi R" pitchFamily="18" charset="-122"/>
                <a:ea typeface="Alibaba PuHuiTi R" pitchFamily="18" charset="-122"/>
                <a:cs typeface="Alibaba PuHuiTi R" pitchFamily="18" charset="-122"/>
              </a:rPr>
              <a:t>越大说明拟合越好，该特征和其他特征组合共线性越强，就越没有信息量，可以剔除</a:t>
            </a:r>
          </a:p>
          <a:p>
            <a:pPr marL="742950" lvl="1" indent="-285750">
              <a:buFont typeface="Wingdings" panose="05000000000000000000" pitchFamily="2" charset="2"/>
              <a:buChar char="n"/>
            </a:pPr>
            <a:endParaRPr lang="zh-CN" altLang="en-US" sz="1600" dirty="0">
              <a:latin typeface="Alibaba PuHuiTi R" pitchFamily="18" charset="-122"/>
              <a:ea typeface="Alibaba PuHuiTi R" pitchFamily="18" charset="-122"/>
              <a:cs typeface="Alibaba PuHuiTi R" pitchFamily="18" charset="-122"/>
            </a:endParaRPr>
          </a:p>
          <a:p>
            <a:pPr lvl="1"/>
            <a:br>
              <a:rPr lang="en-GB" altLang="zh-CN" sz="1600" dirty="0">
                <a:latin typeface="Alibaba PuHuiTi R" pitchFamily="18" charset="-122"/>
                <a:ea typeface="Alibaba PuHuiTi R" pitchFamily="18" charset="-122"/>
                <a:cs typeface="Alibaba PuHuiTi R" pitchFamily="18" charset="-122"/>
              </a:rPr>
            </a:br>
            <a:endParaRPr lang="en-GB" altLang="zh-CN" sz="1600" dirty="0">
              <a:latin typeface="Alibaba PuHuiTi R" pitchFamily="18" charset="-122"/>
              <a:ea typeface="Alibaba PuHuiTi R" pitchFamily="18" charset="-122"/>
              <a:cs typeface="Alibaba PuHuiTi R" pitchFamily="18" charset="-122"/>
            </a:endParaRPr>
          </a:p>
          <a:p>
            <a:pPr lvl="1"/>
            <a:endParaRPr kumimoji="1" lang="zh-CN" altLang="en-US" sz="1050" dirty="0">
              <a:solidFill>
                <a:schemeClr val="tx1">
                  <a:lumMod val="65000"/>
                  <a:lumOff val="35000"/>
                </a:schemeClr>
              </a:solidFill>
              <a:latin typeface="+mn-lt"/>
              <a:ea typeface="+mn-ea"/>
            </a:endParaRPr>
          </a:p>
        </p:txBody>
      </p:sp>
      <p:pic>
        <p:nvPicPr>
          <p:cNvPr id="8" name="图片 7" descr="黑色的钟表&#10;&#10;中度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2730" y="2425364"/>
            <a:ext cx="1765300" cy="584200"/>
          </a:xfrm>
          <a:prstGeom prst="rect">
            <a:avLst/>
          </a:prstGeom>
          <a:ln>
            <a:solidFill>
              <a:schemeClr val="tx1"/>
            </a:solidFill>
          </a:ln>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6330" y="3270250"/>
            <a:ext cx="901700" cy="3175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方差膨胀系数 （</a:t>
            </a:r>
            <a:r>
              <a:rPr kumimoji="1" lang="en-GB" altLang="zh-CN" dirty="0">
                <a:solidFill>
                  <a:srgbClr val="404040"/>
                </a:solidFill>
              </a:rPr>
              <a:t>VIF</a:t>
            </a:r>
            <a:r>
              <a:rPr kumimoji="1" lang="zh-CN" altLang="en-GB" dirty="0">
                <a:solidFill>
                  <a:srgbClr val="404040"/>
                </a:solidFill>
              </a:rPr>
              <a:t>）</a:t>
            </a:r>
          </a:p>
        </p:txBody>
      </p:sp>
      <p:sp>
        <p:nvSpPr>
          <p:cNvPr id="6" name="文本框 5"/>
          <p:cNvSpPr txBox="1"/>
          <p:nvPr/>
        </p:nvSpPr>
        <p:spPr>
          <a:xfrm>
            <a:off x="890016" y="1524542"/>
            <a:ext cx="2550698" cy="2800767"/>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案例</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加载数据：</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计算方差膨胀系数</a:t>
            </a:r>
            <a:endParaRPr lang="en-US" altLang="zh-CN" sz="1600" dirty="0">
              <a:latin typeface="Alibaba PuHuiTi R" pitchFamily="18" charset="-122"/>
              <a:ea typeface="Alibaba PuHuiTi R" pitchFamily="18" charset="-122"/>
              <a:cs typeface="Alibaba PuHuiTi R" pitchFamily="18" charset="-122"/>
            </a:endParaRPr>
          </a:p>
        </p:txBody>
      </p:sp>
      <p:sp>
        <p:nvSpPr>
          <p:cNvPr id="2" name="矩形 1"/>
          <p:cNvSpPr/>
          <p:nvPr/>
        </p:nvSpPr>
        <p:spPr>
          <a:xfrm>
            <a:off x="1356851" y="2109317"/>
            <a:ext cx="8603226" cy="1815882"/>
          </a:xfrm>
          <a:prstGeom prst="rect">
            <a:avLst/>
          </a:prstGeom>
          <a:solidFill>
            <a:srgbClr val="FFFFE4"/>
          </a:solidFill>
          <a:ln>
            <a:solidFill>
              <a:schemeClr val="tx1"/>
            </a:solidFill>
          </a:ln>
        </p:spPr>
        <p:txBody>
          <a:bodyPr wrap="square">
            <a:spAutoFit/>
          </a:bodyPr>
          <a:lstStyle/>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numpy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np</a:t>
            </a:r>
          </a:p>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pandas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pd </a:t>
            </a:r>
          </a:p>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joblib</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statsmodels.stats.outliers_influence</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variance_inflation_factor</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pd_data</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joblib.load</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train_woe.pkl</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去掉</a:t>
            </a:r>
            <a:r>
              <a:rPr lang="en-GB" altLang="zh-CN" sz="1400" dirty="0">
                <a:solidFill>
                  <a:srgbClr val="008000"/>
                </a:solidFill>
                <a:latin typeface="Alibaba PuHuiTi R" pitchFamily="18" charset="-122"/>
                <a:ea typeface="Alibaba PuHuiTi R" pitchFamily="18" charset="-122"/>
                <a:cs typeface="Alibaba PuHuiTi R" pitchFamily="18" charset="-122"/>
              </a:rPr>
              <a:t>ID</a:t>
            </a:r>
            <a:r>
              <a:rPr lang="zh-CN" altLang="en-US" sz="1400" dirty="0">
                <a:solidFill>
                  <a:srgbClr val="008000"/>
                </a:solidFill>
                <a:latin typeface="Alibaba PuHuiTi R" pitchFamily="18" charset="-122"/>
                <a:ea typeface="Alibaba PuHuiTi R" pitchFamily="18" charset="-122"/>
                <a:cs typeface="Alibaba PuHuiTi R" pitchFamily="18" charset="-122"/>
              </a:rPr>
              <a:t>和目标值</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pd_x</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pd_data.drop</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'SK_ID_CURR'</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'TARGET'</a:t>
            </a:r>
            <a:r>
              <a:rPr lang="en-GB" altLang="zh-CN" sz="1400" dirty="0">
                <a:solidFill>
                  <a:srgbClr val="000000"/>
                </a:solidFill>
                <a:latin typeface="Alibaba PuHuiTi R" pitchFamily="18" charset="-122"/>
                <a:ea typeface="Alibaba PuHuiTi R" pitchFamily="18" charset="-122"/>
                <a:cs typeface="Alibaba PuHuiTi R" pitchFamily="18" charset="-122"/>
              </a:rPr>
              <a:t>], axis=</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
        <p:nvSpPr>
          <p:cNvPr id="5" name="矩形 4"/>
          <p:cNvSpPr/>
          <p:nvPr/>
        </p:nvSpPr>
        <p:spPr>
          <a:xfrm>
            <a:off x="1356850" y="4307741"/>
            <a:ext cx="7698659" cy="2246769"/>
          </a:xfrm>
          <a:prstGeom prst="rect">
            <a:avLst/>
          </a:prstGeom>
          <a:solidFill>
            <a:srgbClr val="FFFFE4"/>
          </a:solidFill>
          <a:ln>
            <a:solidFill>
              <a:schemeClr val="tx1"/>
            </a:solidFill>
          </a:ln>
        </p:spPr>
        <p:txBody>
          <a:bodyPr wrap="square">
            <a:spAutoFit/>
          </a:bodyPr>
          <a:lstStyle/>
          <a:p>
            <a:r>
              <a:rPr lang="en-US"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定义计算函数</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def</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checkVIF_new</a:t>
            </a:r>
            <a:r>
              <a:rPr lang="en-GB" altLang="zh-CN" sz="1400" dirty="0">
                <a:solidFill>
                  <a:srgbClr val="000000"/>
                </a:solidFill>
                <a:latin typeface="Alibaba PuHuiTi R" pitchFamily="18" charset="-122"/>
                <a:ea typeface="Alibaba PuHuiTi R" pitchFamily="18" charset="-122"/>
                <a:cs typeface="Alibaba PuHuiTi R" pitchFamily="18" charset="-122"/>
              </a:rPr>
              <a:t>(df):</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lst_col</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df.columns</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	x = </a:t>
            </a:r>
            <a:r>
              <a:rPr lang="en-GB" altLang="zh-CN" sz="1400" dirty="0" err="1">
                <a:solidFill>
                  <a:srgbClr val="000000"/>
                </a:solidFill>
                <a:latin typeface="Alibaba PuHuiTi R" pitchFamily="18" charset="-122"/>
                <a:ea typeface="Alibaba PuHuiTi R" pitchFamily="18" charset="-122"/>
                <a:cs typeface="Alibaba PuHuiTi R" pitchFamily="18" charset="-122"/>
              </a:rPr>
              <a:t>np.matrix</a:t>
            </a:r>
            <a:r>
              <a:rPr lang="en-GB" altLang="zh-CN" sz="1400" dirty="0">
                <a:solidFill>
                  <a:srgbClr val="000000"/>
                </a:solidFill>
                <a:latin typeface="Alibaba PuHuiTi R" pitchFamily="18" charset="-122"/>
                <a:ea typeface="Alibaba PuHuiTi R" pitchFamily="18" charset="-122"/>
                <a:cs typeface="Alibaba PuHuiTi R" pitchFamily="18" charset="-122"/>
              </a:rPr>
              <a:t>(df)</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VIF_list</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variance_inflation_factor</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x,i</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for</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i</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in</a:t>
            </a:r>
            <a:r>
              <a:rPr lang="en-GB" altLang="zh-CN" sz="1400" dirty="0">
                <a:solidFill>
                  <a:srgbClr val="000000"/>
                </a:solidFill>
                <a:latin typeface="Alibaba PuHuiTi R" pitchFamily="18" charset="-122"/>
                <a:ea typeface="Alibaba PuHuiTi R" pitchFamily="18" charset="-122"/>
                <a:cs typeface="Alibaba PuHuiTi R" pitchFamily="18" charset="-122"/>
              </a:rPr>
              <a:t> range(</a:t>
            </a:r>
            <a:r>
              <a:rPr lang="en-GB" altLang="zh-CN" sz="1400" dirty="0" err="1">
                <a:solidFill>
                  <a:srgbClr val="000000"/>
                </a:solidFill>
                <a:latin typeface="Alibaba PuHuiTi R" pitchFamily="18" charset="-122"/>
                <a:ea typeface="Alibaba PuHuiTi R" pitchFamily="18" charset="-122"/>
                <a:cs typeface="Alibaba PuHuiTi R" pitchFamily="18" charset="-122"/>
              </a:rPr>
              <a:t>x.shape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VIF = </a:t>
            </a:r>
            <a:r>
              <a:rPr lang="en-GB" altLang="zh-CN" sz="1400" dirty="0" err="1">
                <a:solidFill>
                  <a:srgbClr val="000000"/>
                </a:solidFill>
                <a:latin typeface="Alibaba PuHuiTi R" pitchFamily="18" charset="-122"/>
                <a:ea typeface="Alibaba PuHuiTi R" pitchFamily="18" charset="-122"/>
                <a:cs typeface="Alibaba PuHuiTi R" pitchFamily="18" charset="-122"/>
              </a:rPr>
              <a:t>pd.DataFrame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'feature'</a:t>
            </a:r>
            <a:r>
              <a:rPr lang="en-GB" altLang="zh-CN" sz="1400" dirty="0">
                <a:solidFill>
                  <a:srgbClr val="000000"/>
                </a:solidFill>
                <a:latin typeface="Alibaba PuHuiTi R" pitchFamily="18" charset="-122"/>
                <a:ea typeface="Alibaba PuHuiTi R" pitchFamily="18" charset="-122"/>
                <a:cs typeface="Alibaba PuHuiTi R" pitchFamily="18" charset="-122"/>
              </a:rPr>
              <a:t>:lst_col,</a:t>
            </a:r>
            <a:r>
              <a:rPr lang="en-GB" altLang="zh-CN" sz="1400" dirty="0">
                <a:solidFill>
                  <a:srgbClr val="A31515"/>
                </a:solidFill>
                <a:latin typeface="Alibaba PuHuiTi R" pitchFamily="18" charset="-122"/>
                <a:ea typeface="Alibaba PuHuiTi R" pitchFamily="18" charset="-122"/>
                <a:cs typeface="Alibaba PuHuiTi R" pitchFamily="18" charset="-122"/>
              </a:rPr>
              <a:t>"VIF"</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VIF_list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max_VIF</a:t>
            </a:r>
            <a:r>
              <a:rPr lang="en-GB" altLang="zh-CN" sz="1400" dirty="0">
                <a:solidFill>
                  <a:srgbClr val="000000"/>
                </a:solidFill>
                <a:latin typeface="Alibaba PuHuiTi R" pitchFamily="18" charset="-122"/>
                <a:ea typeface="Alibaba PuHuiTi R" pitchFamily="18" charset="-122"/>
                <a:cs typeface="Alibaba PuHuiTi R" pitchFamily="18" charset="-122"/>
              </a:rPr>
              <a:t> = max(</a:t>
            </a:r>
            <a:r>
              <a:rPr lang="en-GB" altLang="zh-CN" sz="1400" dirty="0" err="1">
                <a:solidFill>
                  <a:srgbClr val="000000"/>
                </a:solidFill>
                <a:latin typeface="Alibaba PuHuiTi R" pitchFamily="18" charset="-122"/>
                <a:ea typeface="Alibaba PuHuiTi R" pitchFamily="18" charset="-122"/>
                <a:cs typeface="Alibaba PuHuiTi R" pitchFamily="18" charset="-122"/>
              </a:rPr>
              <a:t>VIF_list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print(</a:t>
            </a:r>
            <a:r>
              <a:rPr lang="en-GB" altLang="zh-CN" sz="1400" dirty="0" err="1">
                <a:solidFill>
                  <a:srgbClr val="000000"/>
                </a:solidFill>
                <a:latin typeface="Alibaba PuHuiTi R" pitchFamily="18" charset="-122"/>
                <a:ea typeface="Alibaba PuHuiTi R" pitchFamily="18" charset="-122"/>
                <a:cs typeface="Alibaba PuHuiTi R" pitchFamily="18" charset="-122"/>
              </a:rPr>
              <a:t>max_VIF</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FF"/>
                </a:solidFill>
                <a:latin typeface="Alibaba PuHuiTi R" pitchFamily="18" charset="-122"/>
                <a:ea typeface="Alibaba PuHuiTi R" pitchFamily="18" charset="-122"/>
                <a:cs typeface="Alibaba PuHuiTi R" pitchFamily="18" charset="-122"/>
              </a:rPr>
              <a:t>	return</a:t>
            </a:r>
            <a:r>
              <a:rPr lang="en-GB" altLang="zh-CN" sz="1400" dirty="0">
                <a:solidFill>
                  <a:srgbClr val="000000"/>
                </a:solidFill>
                <a:latin typeface="Alibaba PuHuiTi R" pitchFamily="18" charset="-122"/>
                <a:ea typeface="Alibaba PuHuiTi R" pitchFamily="18" charset="-122"/>
                <a:cs typeface="Alibaba PuHuiTi R" pitchFamily="18" charset="-122"/>
              </a:rPr>
              <a:t> VIF</a:t>
            </a:r>
          </a:p>
          <a:p>
            <a:r>
              <a:rPr lang="en-GB" altLang="zh-CN" sz="1400" dirty="0" err="1">
                <a:solidFill>
                  <a:srgbClr val="000000"/>
                </a:solidFill>
                <a:latin typeface="Alibaba PuHuiTi R" pitchFamily="18" charset="-122"/>
                <a:ea typeface="Alibaba PuHuiTi R" pitchFamily="18" charset="-122"/>
                <a:cs typeface="Alibaba PuHuiTi R" pitchFamily="18" charset="-122"/>
              </a:rPr>
              <a:t>df_vif</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checkVIF_new</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pd_x</a:t>
            </a:r>
            <a:r>
              <a:rPr lang="en-GB" altLang="zh-CN" sz="1400" dirty="0">
                <a:solidFill>
                  <a:srgbClr val="000000"/>
                </a:solidFill>
                <a:latin typeface="Alibaba PuHuiTi R" pitchFamily="18" charset="-122"/>
                <a:ea typeface="Alibaba PuHuiTi R" pitchFamily="18" charset="-122"/>
                <a:cs typeface="Alibaba PuHuiTi R" pitchFamily="18" charset="-122"/>
              </a:rPr>
              <a:t>)</a:t>
            </a:r>
          </a:p>
        </p:txBody>
      </p:sp>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人行征信数据</a:t>
            </a:r>
          </a:p>
        </p:txBody>
      </p:sp>
      <p:pic>
        <p:nvPicPr>
          <p:cNvPr id="3" name="图片 2"/>
          <p:cNvPicPr>
            <a:picLocks noChangeAspect="1"/>
          </p:cNvPicPr>
          <p:nvPr/>
        </p:nvPicPr>
        <p:blipFill>
          <a:blip r:embed="rId3"/>
          <a:stretch>
            <a:fillRect/>
          </a:stretch>
        </p:blipFill>
        <p:spPr>
          <a:xfrm>
            <a:off x="1323473" y="1457271"/>
            <a:ext cx="8881821" cy="5087644"/>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方差膨胀系数 （</a:t>
            </a:r>
            <a:r>
              <a:rPr kumimoji="1" lang="en-GB" altLang="zh-CN" dirty="0">
                <a:solidFill>
                  <a:srgbClr val="404040"/>
                </a:solidFill>
              </a:rPr>
              <a:t>VIF</a:t>
            </a:r>
            <a:r>
              <a:rPr kumimoji="1" lang="zh-CN" altLang="en-GB" dirty="0">
                <a:solidFill>
                  <a:srgbClr val="404040"/>
                </a:solidFill>
              </a:rPr>
              <a:t>）</a:t>
            </a:r>
          </a:p>
        </p:txBody>
      </p:sp>
      <p:sp>
        <p:nvSpPr>
          <p:cNvPr id="6" name="文本框 5"/>
          <p:cNvSpPr txBox="1"/>
          <p:nvPr/>
        </p:nvSpPr>
        <p:spPr>
          <a:xfrm>
            <a:off x="890016" y="1524542"/>
            <a:ext cx="3895618"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案例</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选取方差膨胀系数 </a:t>
            </a:r>
            <a:r>
              <a:rPr lang="en-US" altLang="zh-CN" sz="1600" dirty="0">
                <a:latin typeface="Alibaba PuHuiTi R" pitchFamily="18" charset="-122"/>
                <a:ea typeface="Alibaba PuHuiTi R" pitchFamily="18" charset="-122"/>
                <a:cs typeface="Alibaba PuHuiTi R" pitchFamily="18" charset="-122"/>
              </a:rPr>
              <a:t>&gt; 3</a:t>
            </a:r>
            <a:r>
              <a:rPr lang="zh-CN" altLang="en-US" sz="1600" dirty="0">
                <a:latin typeface="Alibaba PuHuiTi R" pitchFamily="18" charset="-122"/>
                <a:ea typeface="Alibaba PuHuiTi R" pitchFamily="18" charset="-122"/>
                <a:cs typeface="Alibaba PuHuiTi R" pitchFamily="18" charset="-122"/>
              </a:rPr>
              <a:t>的</a:t>
            </a:r>
            <a:r>
              <a:rPr lang="en-GB" altLang="zh-CN" sz="1600" dirty="0">
                <a:latin typeface="Alibaba PuHuiTi R" pitchFamily="18" charset="-122"/>
                <a:ea typeface="Alibaba PuHuiTi R" pitchFamily="18" charset="-122"/>
                <a:cs typeface="Alibaba PuHuiTi R" pitchFamily="18" charset="-122"/>
              </a:rPr>
              <a:t>features</a:t>
            </a:r>
          </a:p>
        </p:txBody>
      </p:sp>
      <p:sp>
        <p:nvSpPr>
          <p:cNvPr id="7" name="矩形 6"/>
          <p:cNvSpPr/>
          <p:nvPr/>
        </p:nvSpPr>
        <p:spPr>
          <a:xfrm>
            <a:off x="1376956" y="2109317"/>
            <a:ext cx="2555508" cy="369332"/>
          </a:xfrm>
          <a:prstGeom prst="rect">
            <a:avLst/>
          </a:prstGeom>
          <a:solidFill>
            <a:srgbClr val="FFFFE4"/>
          </a:solidFill>
          <a:ln>
            <a:solidFill>
              <a:schemeClr val="tx1"/>
            </a:solidFill>
          </a:ln>
        </p:spPr>
        <p:txBody>
          <a:bodyPr wrap="none">
            <a:spAutoFit/>
          </a:bodyPr>
          <a:lstStyle/>
          <a:p>
            <a:r>
              <a:rPr lang="en-GB" altLang="zh-CN" dirty="0">
                <a:solidFill>
                  <a:srgbClr val="000000"/>
                </a:solidFill>
                <a:latin typeface="Menlo" panose="020B0609030804020204" pitchFamily="49" charset="0"/>
              </a:rPr>
              <a:t>VIF[VIF[</a:t>
            </a:r>
            <a:r>
              <a:rPr lang="en-GB" altLang="zh-CN" dirty="0">
                <a:solidFill>
                  <a:srgbClr val="A31515"/>
                </a:solidFill>
                <a:latin typeface="Menlo" panose="020B0609030804020204" pitchFamily="49" charset="0"/>
              </a:rPr>
              <a:t>'VIF'</a:t>
            </a:r>
            <a:r>
              <a:rPr lang="en-GB" altLang="zh-CN" dirty="0">
                <a:solidFill>
                  <a:srgbClr val="000000"/>
                </a:solidFill>
                <a:latin typeface="Menlo" panose="020B0609030804020204" pitchFamily="49" charset="0"/>
              </a:rPr>
              <a:t>]&gt;</a:t>
            </a:r>
            <a:r>
              <a:rPr lang="en-GB" altLang="zh-CN" dirty="0">
                <a:solidFill>
                  <a:srgbClr val="098658"/>
                </a:solidFill>
                <a:latin typeface="Menlo" panose="020B0609030804020204" pitchFamily="49" charset="0"/>
              </a:rPr>
              <a:t>3</a:t>
            </a:r>
            <a:r>
              <a:rPr lang="en-GB" altLang="zh-CN" dirty="0">
                <a:solidFill>
                  <a:srgbClr val="000000"/>
                </a:solidFill>
                <a:latin typeface="Menlo" panose="020B0609030804020204" pitchFamily="49" charset="0"/>
              </a:rPr>
              <a:t>]</a:t>
            </a:r>
            <a:endParaRPr lang="en-GB" altLang="zh-CN" b="0" dirty="0">
              <a:solidFill>
                <a:srgbClr val="000000"/>
              </a:solidFill>
              <a:effectLst/>
              <a:latin typeface="Menlo" panose="020B0609030804020204" pitchFamily="49" charset="0"/>
            </a:endParaRPr>
          </a:p>
        </p:txBody>
      </p:sp>
      <p:pic>
        <p:nvPicPr>
          <p:cNvPr id="9" name="图片 8"/>
          <p:cNvPicPr>
            <a:picLocks noChangeAspect="1"/>
          </p:cNvPicPr>
          <p:nvPr/>
        </p:nvPicPr>
        <p:blipFill>
          <a:blip r:embed="rId3"/>
          <a:stretch>
            <a:fillRect/>
          </a:stretch>
        </p:blipFill>
        <p:spPr>
          <a:xfrm>
            <a:off x="1376956" y="2541890"/>
            <a:ext cx="3309822" cy="4129192"/>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a:solidFill>
                  <a:srgbClr val="404040"/>
                </a:solidFill>
              </a:rPr>
              <a:t>RFE </a:t>
            </a:r>
            <a:r>
              <a:rPr kumimoji="1" lang="zh-CN" altLang="en-US" dirty="0">
                <a:solidFill>
                  <a:srgbClr val="404040"/>
                </a:solidFill>
              </a:rPr>
              <a:t>递归特征消除 </a:t>
            </a:r>
            <a:r>
              <a:rPr kumimoji="1" lang="en-US" altLang="zh-CN" dirty="0">
                <a:solidFill>
                  <a:srgbClr val="404040"/>
                </a:solidFill>
              </a:rPr>
              <a:t>(</a:t>
            </a:r>
            <a:r>
              <a:rPr kumimoji="1" lang="en-GB" altLang="zh-CN" dirty="0">
                <a:solidFill>
                  <a:srgbClr val="404040"/>
                </a:solidFill>
              </a:rPr>
              <a:t>Recursive Feature Elimination)</a:t>
            </a:r>
          </a:p>
        </p:txBody>
      </p:sp>
      <p:sp>
        <p:nvSpPr>
          <p:cNvPr id="6" name="文本框 5"/>
          <p:cNvSpPr txBox="1"/>
          <p:nvPr/>
        </p:nvSpPr>
        <p:spPr>
          <a:xfrm>
            <a:off x="890016" y="1524542"/>
            <a:ext cx="9966190"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使用排除法的方式训练模型，把模型性能下降最少的那个特征去掉，反复上述训练直到达到指定的特征个数</a:t>
            </a:r>
          </a:p>
          <a:p>
            <a:pPr marL="742950" lvl="1" indent="-285750">
              <a:buFont typeface="Wingdings" panose="05000000000000000000" pitchFamily="2" charset="2"/>
              <a:buChar char="n"/>
            </a:pPr>
            <a:r>
              <a:rPr lang="en-GB" altLang="zh-CN" sz="1600" dirty="0" err="1">
                <a:latin typeface="Alibaba PuHuiTi R" pitchFamily="18" charset="-122"/>
                <a:ea typeface="Alibaba PuHuiTi R" pitchFamily="18" charset="-122"/>
                <a:cs typeface="Alibaba PuHuiTi R" pitchFamily="18" charset="-122"/>
              </a:rPr>
              <a:t>sklearn.feature_selection.RFE</a:t>
            </a:r>
            <a:endParaRPr lang="en-GB" altLang="zh-CN" sz="1600" dirty="0">
              <a:latin typeface="Alibaba PuHuiTi R" pitchFamily="18" charset="-122"/>
              <a:ea typeface="Alibaba PuHuiTi R" pitchFamily="18" charset="-122"/>
              <a:cs typeface="Alibaba PuHuiTi R" pitchFamily="18" charset="-122"/>
            </a:endParaRPr>
          </a:p>
        </p:txBody>
      </p:sp>
      <p:sp>
        <p:nvSpPr>
          <p:cNvPr id="8" name="文本框 7"/>
          <p:cNvSpPr txBox="1"/>
          <p:nvPr/>
        </p:nvSpPr>
        <p:spPr>
          <a:xfrm>
            <a:off x="890016" y="2176588"/>
            <a:ext cx="1794081"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案例：</a:t>
            </a:r>
          </a:p>
          <a:p>
            <a:pPr marL="742950" lvl="1" indent="-285750">
              <a:buFont typeface="Wingdings" panose="05000000000000000000" pitchFamily="2" charset="2"/>
              <a:buChar char="n"/>
            </a:pPr>
            <a:r>
              <a:rPr lang="zh-CN" altLang="en-GB" sz="1600" dirty="0">
                <a:latin typeface="Alibaba PuHuiTi R" pitchFamily="18" charset="-122"/>
                <a:ea typeface="Alibaba PuHuiTi R" pitchFamily="18" charset="-122"/>
                <a:cs typeface="Alibaba PuHuiTi R" pitchFamily="18" charset="-122"/>
              </a:rPr>
              <a:t>加载</a:t>
            </a:r>
            <a:r>
              <a:rPr lang="zh-CN" altLang="en-US" sz="1600" dirty="0">
                <a:latin typeface="Alibaba PuHuiTi R" pitchFamily="18" charset="-122"/>
                <a:ea typeface="Alibaba PuHuiTi R" pitchFamily="18" charset="-122"/>
                <a:cs typeface="Alibaba PuHuiTi R" pitchFamily="18" charset="-122"/>
              </a:rPr>
              <a:t>数据</a:t>
            </a:r>
            <a:endParaRPr lang="en-GB" altLang="zh-CN" sz="1600" dirty="0">
              <a:latin typeface="Alibaba PuHuiTi R" pitchFamily="18" charset="-122"/>
              <a:ea typeface="Alibaba PuHuiTi R" pitchFamily="18" charset="-122"/>
              <a:cs typeface="Alibaba PuHuiTi R" pitchFamily="18" charset="-122"/>
            </a:endParaRPr>
          </a:p>
        </p:txBody>
      </p:sp>
      <p:sp>
        <p:nvSpPr>
          <p:cNvPr id="2" name="矩形 1"/>
          <p:cNvSpPr/>
          <p:nvPr/>
        </p:nvSpPr>
        <p:spPr>
          <a:xfrm>
            <a:off x="1435509" y="2828634"/>
            <a:ext cx="6096000" cy="1383665"/>
          </a:xfrm>
          <a:prstGeom prst="rect">
            <a:avLst/>
          </a:prstGeom>
          <a:solidFill>
            <a:srgbClr val="FFFFE4"/>
          </a:solidFill>
          <a:ln>
            <a:solidFill>
              <a:schemeClr val="tx1"/>
            </a:solidFill>
          </a:ln>
        </p:spPr>
        <p:txBody>
          <a:bodyPr>
            <a:spAutoFit/>
          </a:bodyPr>
          <a:lstStyle/>
          <a:p>
            <a:r>
              <a:rPr lang="en-GB" altLang="zh-CN" sz="1400" dirty="0">
                <a:latin typeface="Alibaba PuHuiTi R" pitchFamily="18" charset="-122"/>
                <a:ea typeface="Alibaba PuHuiTi R" pitchFamily="18" charset="-122"/>
                <a:cs typeface="Alibaba PuHuiTi R" pitchFamily="18" charset="-122"/>
              </a:rPr>
              <a:t>from </a:t>
            </a:r>
            <a:r>
              <a:rPr lang="en-GB" altLang="zh-CN" sz="1400" dirty="0" err="1">
                <a:latin typeface="Alibaba PuHuiTi R" pitchFamily="18" charset="-122"/>
                <a:ea typeface="Alibaba PuHuiTi R" pitchFamily="18" charset="-122"/>
                <a:cs typeface="Alibaba PuHuiTi R" pitchFamily="18" charset="-122"/>
              </a:rPr>
              <a:t>sklearn.svm</a:t>
            </a:r>
            <a:r>
              <a:rPr lang="en-GB" altLang="zh-CN" sz="1400" dirty="0">
                <a:latin typeface="Alibaba PuHuiTi R" pitchFamily="18" charset="-122"/>
                <a:ea typeface="Alibaba PuHuiTi R" pitchFamily="18" charset="-122"/>
                <a:cs typeface="Alibaba PuHuiTi R" pitchFamily="18" charset="-122"/>
              </a:rPr>
              <a:t> import </a:t>
            </a:r>
            <a:r>
              <a:rPr lang="en-GB" altLang="zh-CN" sz="1400" dirty="0" err="1">
                <a:latin typeface="Alibaba PuHuiTi R" pitchFamily="18" charset="-122"/>
                <a:ea typeface="Alibaba PuHuiTi R" pitchFamily="18" charset="-122"/>
                <a:cs typeface="Alibaba PuHuiTi R" pitchFamily="18" charset="-122"/>
              </a:rPr>
              <a:t>LinearSVC</a:t>
            </a:r>
            <a:endParaRPr lang="en-GB" altLang="zh-CN" sz="1400" dirty="0">
              <a:latin typeface="Alibaba PuHuiTi R" pitchFamily="18" charset="-122"/>
              <a:ea typeface="Alibaba PuHuiTi R" pitchFamily="18" charset="-122"/>
              <a:cs typeface="Alibaba PuHuiTi R" pitchFamily="18" charset="-122"/>
            </a:endParaRPr>
          </a:p>
          <a:p>
            <a:r>
              <a:rPr lang="en-GB" altLang="zh-CN" sz="1400" dirty="0">
                <a:latin typeface="Alibaba PuHuiTi R" pitchFamily="18" charset="-122"/>
                <a:ea typeface="Alibaba PuHuiTi R" pitchFamily="18" charset="-122"/>
                <a:cs typeface="Alibaba PuHuiTi R" pitchFamily="18" charset="-122"/>
              </a:rPr>
              <a:t>from </a:t>
            </a:r>
            <a:r>
              <a:rPr lang="en-GB" altLang="zh-CN" sz="1400" dirty="0" err="1">
                <a:latin typeface="Alibaba PuHuiTi R" pitchFamily="18" charset="-122"/>
                <a:ea typeface="Alibaba PuHuiTi R" pitchFamily="18" charset="-122"/>
                <a:cs typeface="Alibaba PuHuiTi R" pitchFamily="18" charset="-122"/>
              </a:rPr>
              <a:t>sklearn.datasets</a:t>
            </a:r>
            <a:r>
              <a:rPr lang="en-GB" altLang="zh-CN" sz="1400" dirty="0">
                <a:latin typeface="Alibaba PuHuiTi R" pitchFamily="18" charset="-122"/>
                <a:ea typeface="Alibaba PuHuiTi R" pitchFamily="18" charset="-122"/>
                <a:cs typeface="Alibaba PuHuiTi R" pitchFamily="18" charset="-122"/>
              </a:rPr>
              <a:t> import </a:t>
            </a:r>
            <a:r>
              <a:rPr lang="en-GB" altLang="zh-CN" sz="1400" dirty="0" err="1">
                <a:latin typeface="Alibaba PuHuiTi R" pitchFamily="18" charset="-122"/>
                <a:ea typeface="Alibaba PuHuiTi R" pitchFamily="18" charset="-122"/>
                <a:cs typeface="Alibaba PuHuiTi R" pitchFamily="18" charset="-122"/>
              </a:rPr>
              <a:t>load_iris</a:t>
            </a:r>
            <a:endParaRPr lang="en-GB" altLang="zh-CN" sz="1400" dirty="0">
              <a:latin typeface="Alibaba PuHuiTi R" pitchFamily="18" charset="-122"/>
              <a:ea typeface="Alibaba PuHuiTi R" pitchFamily="18" charset="-122"/>
              <a:cs typeface="Alibaba PuHuiTi R" pitchFamily="18" charset="-122"/>
            </a:endParaRPr>
          </a:p>
          <a:p>
            <a:r>
              <a:rPr lang="en-GB" altLang="zh-CN" sz="1400" dirty="0">
                <a:latin typeface="Alibaba PuHuiTi R" pitchFamily="18" charset="-122"/>
                <a:ea typeface="Alibaba PuHuiTi R" pitchFamily="18" charset="-122"/>
                <a:cs typeface="Alibaba PuHuiTi R" pitchFamily="18" charset="-122"/>
              </a:rPr>
              <a:t>from </a:t>
            </a:r>
            <a:r>
              <a:rPr lang="en-GB" altLang="zh-CN" sz="1400" dirty="0" err="1">
                <a:latin typeface="Alibaba PuHuiTi R" pitchFamily="18" charset="-122"/>
                <a:ea typeface="Alibaba PuHuiTi R" pitchFamily="18" charset="-122"/>
                <a:cs typeface="Alibaba PuHuiTi R" pitchFamily="18" charset="-122"/>
              </a:rPr>
              <a:t>sklearn.feature_selection</a:t>
            </a:r>
            <a:r>
              <a:rPr lang="en-GB" altLang="zh-CN" sz="1400" dirty="0">
                <a:latin typeface="Alibaba PuHuiTi R" pitchFamily="18" charset="-122"/>
                <a:ea typeface="Alibaba PuHuiTi R" pitchFamily="18" charset="-122"/>
                <a:cs typeface="Alibaba PuHuiTi R" pitchFamily="18" charset="-122"/>
              </a:rPr>
              <a:t> import RFE</a:t>
            </a:r>
          </a:p>
          <a:p>
            <a:r>
              <a:rPr lang="en-GB" altLang="zh-CN" sz="1400" dirty="0">
                <a:latin typeface="Alibaba PuHuiTi R" pitchFamily="18" charset="-122"/>
                <a:ea typeface="Alibaba PuHuiTi R" pitchFamily="18" charset="-122"/>
                <a:cs typeface="Alibaba PuHuiTi R" pitchFamily="18" charset="-122"/>
              </a:rPr>
              <a:t>iris = </a:t>
            </a:r>
            <a:r>
              <a:rPr lang="en-GB" altLang="zh-CN" sz="1400" dirty="0" err="1">
                <a:latin typeface="Alibaba PuHuiTi R" pitchFamily="18" charset="-122"/>
                <a:ea typeface="Alibaba PuHuiTi R" pitchFamily="18" charset="-122"/>
                <a:cs typeface="Alibaba PuHuiTi R" pitchFamily="18" charset="-122"/>
              </a:rPr>
              <a:t>load_iris</a:t>
            </a:r>
            <a:r>
              <a:rPr lang="en-GB" altLang="zh-CN" sz="1400" dirty="0">
                <a:latin typeface="Alibaba PuHuiTi R" pitchFamily="18" charset="-122"/>
                <a:ea typeface="Alibaba PuHuiTi R" pitchFamily="18" charset="-122"/>
                <a:cs typeface="Alibaba PuHuiTi R" pitchFamily="18" charset="-122"/>
              </a:rPr>
              <a:t>()</a:t>
            </a:r>
          </a:p>
          <a:p>
            <a:r>
              <a:rPr lang="en-US" altLang="en-GB" sz="1400" dirty="0">
                <a:latin typeface="Alibaba PuHuiTi R" pitchFamily="18" charset="-122"/>
                <a:ea typeface="Alibaba PuHuiTi R" pitchFamily="18" charset="-122"/>
                <a:cs typeface="Alibaba PuHuiTi R" pitchFamily="18" charset="-122"/>
              </a:rPr>
              <a:t>X =</a:t>
            </a:r>
            <a:r>
              <a:rPr lang="en-US" altLang="en-GB" sz="1400" dirty="0" err="1">
                <a:latin typeface="Alibaba PuHuiTi R" pitchFamily="18" charset="-122"/>
                <a:ea typeface="Alibaba PuHuiTi R" pitchFamily="18" charset="-122"/>
                <a:cs typeface="Alibaba PuHuiTi R" pitchFamily="18" charset="-122"/>
              </a:rPr>
              <a:t>iris.data</a:t>
            </a:r>
            <a:endParaRPr lang="en-US" altLang="en-GB" sz="1400" dirty="0">
              <a:latin typeface="Alibaba PuHuiTi R" pitchFamily="18" charset="-122"/>
              <a:ea typeface="Alibaba PuHuiTi R" pitchFamily="18" charset="-122"/>
              <a:cs typeface="Alibaba PuHuiTi R" pitchFamily="18" charset="-122"/>
            </a:endParaRPr>
          </a:p>
          <a:p>
            <a:r>
              <a:rPr lang="en-US" altLang="en-GB" sz="1400" dirty="0">
                <a:latin typeface="Alibaba PuHuiTi R" pitchFamily="18" charset="-122"/>
                <a:ea typeface="Alibaba PuHuiTi R" pitchFamily="18" charset="-122"/>
                <a:cs typeface="Alibaba PuHuiTi R" pitchFamily="18" charset="-122"/>
              </a:rPr>
              <a:t>y = </a:t>
            </a:r>
            <a:r>
              <a:rPr lang="en-US" altLang="en-GB" sz="1400" dirty="0" err="1">
                <a:latin typeface="Alibaba PuHuiTi R" pitchFamily="18" charset="-122"/>
                <a:ea typeface="Alibaba PuHuiTi R" pitchFamily="18" charset="-122"/>
                <a:cs typeface="Alibaba PuHuiTi R" pitchFamily="18" charset="-122"/>
              </a:rPr>
              <a:t>iris.target</a:t>
            </a:r>
            <a:endParaRPr lang="en-US" altLang="en-GB" sz="1400" dirty="0">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a:solidFill>
                  <a:srgbClr val="404040"/>
                </a:solidFill>
              </a:rPr>
              <a:t>RFE </a:t>
            </a:r>
            <a:r>
              <a:rPr kumimoji="1" lang="zh-CN" altLang="en-US" dirty="0">
                <a:solidFill>
                  <a:srgbClr val="404040"/>
                </a:solidFill>
              </a:rPr>
              <a:t>递归特征消除 </a:t>
            </a:r>
            <a:r>
              <a:rPr kumimoji="1" lang="en-US" altLang="zh-CN" dirty="0">
                <a:solidFill>
                  <a:srgbClr val="404040"/>
                </a:solidFill>
              </a:rPr>
              <a:t>(</a:t>
            </a:r>
            <a:r>
              <a:rPr kumimoji="1" lang="en-GB" altLang="zh-CN" dirty="0">
                <a:solidFill>
                  <a:srgbClr val="404040"/>
                </a:solidFill>
              </a:rPr>
              <a:t>Recursive Feature Elimination)</a:t>
            </a:r>
          </a:p>
        </p:txBody>
      </p:sp>
      <p:sp>
        <p:nvSpPr>
          <p:cNvPr id="9" name="矩形 8"/>
          <p:cNvSpPr/>
          <p:nvPr/>
        </p:nvSpPr>
        <p:spPr>
          <a:xfrm>
            <a:off x="889381" y="1585833"/>
            <a:ext cx="2635658" cy="338554"/>
          </a:xfrm>
          <a:prstGeom prst="rect">
            <a:avLst/>
          </a:prstGeom>
        </p:spPr>
        <p:txBody>
          <a:bodyPr wrap="non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使用</a:t>
            </a:r>
            <a:r>
              <a:rPr lang="en-GB" altLang="zh-CN" sz="1600" dirty="0">
                <a:solidFill>
                  <a:srgbClr val="333333"/>
                </a:solidFill>
                <a:latin typeface="Alibaba PuHuiTi R" pitchFamily="18" charset="-122"/>
                <a:ea typeface="Alibaba PuHuiTi R" pitchFamily="18" charset="-122"/>
                <a:cs typeface="Alibaba PuHuiTi R" pitchFamily="18" charset="-122"/>
              </a:rPr>
              <a:t>RFE</a:t>
            </a:r>
            <a:r>
              <a:rPr lang="zh-CN" altLang="en-GB" sz="1600" dirty="0">
                <a:solidFill>
                  <a:srgbClr val="333333"/>
                </a:solidFill>
                <a:latin typeface="Alibaba PuHuiTi R" pitchFamily="18" charset="-122"/>
                <a:ea typeface="Alibaba PuHuiTi R" pitchFamily="18" charset="-122"/>
                <a:cs typeface="Alibaba PuHuiTi R" pitchFamily="18" charset="-122"/>
              </a:rPr>
              <a:t>，</a:t>
            </a:r>
            <a:r>
              <a:rPr lang="zh-CN" altLang="en-US" sz="1600" dirty="0">
                <a:solidFill>
                  <a:srgbClr val="333333"/>
                </a:solidFill>
                <a:latin typeface="Alibaba PuHuiTi R" pitchFamily="18" charset="-122"/>
                <a:ea typeface="Alibaba PuHuiTi R" pitchFamily="18" charset="-122"/>
                <a:cs typeface="Alibaba PuHuiTi R" pitchFamily="18" charset="-122"/>
              </a:rPr>
              <a:t>选择</a:t>
            </a:r>
            <a:r>
              <a:rPr lang="en-GB" altLang="zh-CN" sz="1600" dirty="0">
                <a:solidFill>
                  <a:srgbClr val="333333"/>
                </a:solidFill>
                <a:latin typeface="Alibaba PuHuiTi R" pitchFamily="18" charset="-122"/>
                <a:ea typeface="Alibaba PuHuiTi R" pitchFamily="18" charset="-122"/>
                <a:cs typeface="Alibaba PuHuiTi R" pitchFamily="18" charset="-122"/>
              </a:rPr>
              <a:t>features</a:t>
            </a:r>
            <a:endParaRPr lang="en-GB" altLang="zh-CN" sz="1600" u="none" strike="noStrike" dirty="0">
              <a:solidFill>
                <a:srgbClr val="333333"/>
              </a:solidFill>
              <a:effectLst/>
              <a:latin typeface="Alibaba PuHuiTi R" pitchFamily="18" charset="-122"/>
              <a:ea typeface="Alibaba PuHuiTi R" pitchFamily="18" charset="-122"/>
              <a:cs typeface="Alibaba PuHuiTi R" pitchFamily="18" charset="-122"/>
            </a:endParaRPr>
          </a:p>
        </p:txBody>
      </p:sp>
      <p:sp>
        <p:nvSpPr>
          <p:cNvPr id="10" name="矩形 9"/>
          <p:cNvSpPr/>
          <p:nvPr/>
        </p:nvSpPr>
        <p:spPr>
          <a:xfrm>
            <a:off x="993857" y="2198034"/>
            <a:ext cx="6658733" cy="1168400"/>
          </a:xfrm>
          <a:prstGeom prst="rect">
            <a:avLst/>
          </a:prstGeom>
          <a:solidFill>
            <a:srgbClr val="FFFFE4"/>
          </a:solidFill>
          <a:ln>
            <a:solidFill>
              <a:schemeClr val="tx1"/>
            </a:solidFill>
          </a:ln>
        </p:spPr>
        <p:txBody>
          <a:bodyPr wrap="square">
            <a:spAutoFit/>
          </a:bodyPr>
          <a:lstStyle/>
          <a:p>
            <a:r>
              <a:rPr lang="en-US"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定义分类器</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latin typeface="Alibaba PuHuiTi R" pitchFamily="18" charset="-122"/>
                <a:ea typeface="Alibaba PuHuiTi R" pitchFamily="18" charset="-122"/>
                <a:cs typeface="Alibaba PuHuiTi R" pitchFamily="18" charset="-122"/>
              </a:rPr>
              <a:t>lsvc = LinearSVC(C=0.01)</a:t>
            </a:r>
          </a:p>
          <a:p>
            <a:r>
              <a:rPr lang="en-GB" altLang="zh-CN" sz="1400" dirty="0">
                <a:latin typeface="Alibaba PuHuiTi R" pitchFamily="18" charset="-122"/>
                <a:ea typeface="Alibaba PuHuiTi R" pitchFamily="18" charset="-122"/>
                <a:cs typeface="Alibaba PuHuiTi R" pitchFamily="18" charset="-122"/>
              </a:rPr>
              <a:t>selector = RFE(lsvc, n_features_to_select=3, step=1)</a:t>
            </a:r>
          </a:p>
          <a:p>
            <a:r>
              <a:rPr lang="en-GB" altLang="zh-CN" sz="1400" dirty="0">
                <a:latin typeface="Alibaba PuHuiTi R" pitchFamily="18" charset="-122"/>
                <a:ea typeface="Alibaba PuHuiTi R" pitchFamily="18" charset="-122"/>
                <a:cs typeface="Alibaba PuHuiTi R" pitchFamily="18" charset="-122"/>
              </a:rPr>
              <a:t>selector = selector.fit(</a:t>
            </a:r>
            <a:r>
              <a:rPr lang="en-US" altLang="en-GB" sz="1400" dirty="0">
                <a:latin typeface="Alibaba PuHuiTi R" pitchFamily="18" charset="-122"/>
                <a:ea typeface="Alibaba PuHuiTi R" pitchFamily="18" charset="-122"/>
                <a:cs typeface="Alibaba PuHuiTi R" pitchFamily="18" charset="-122"/>
              </a:rPr>
              <a:t>X</a:t>
            </a:r>
            <a:r>
              <a:rPr lang="en-GB" altLang="zh-CN" sz="1400" dirty="0">
                <a:latin typeface="Alibaba PuHuiTi R" pitchFamily="18" charset="-122"/>
                <a:ea typeface="Alibaba PuHuiTi R" pitchFamily="18" charset="-122"/>
                <a:cs typeface="Alibaba PuHuiTi R" pitchFamily="18" charset="-122"/>
              </a:rPr>
              <a:t>, </a:t>
            </a:r>
            <a:r>
              <a:rPr lang="en-US" altLang="en-GB" sz="1400" dirty="0">
                <a:latin typeface="Alibaba PuHuiTi R" pitchFamily="18" charset="-122"/>
                <a:ea typeface="Alibaba PuHuiTi R" pitchFamily="18" charset="-122"/>
                <a:cs typeface="Alibaba PuHuiTi R" pitchFamily="18" charset="-122"/>
              </a:rPr>
              <a:t>y</a:t>
            </a:r>
            <a:r>
              <a:rPr lang="en-GB" altLang="zh-CN" sz="1400" dirty="0">
                <a:latin typeface="Alibaba PuHuiTi R" pitchFamily="18" charset="-122"/>
                <a:ea typeface="Alibaba PuHuiTi R" pitchFamily="18" charset="-122"/>
                <a:cs typeface="Alibaba PuHuiTi R" pitchFamily="18" charset="-122"/>
              </a:rPr>
              <a:t>)</a:t>
            </a:r>
          </a:p>
          <a:p>
            <a:r>
              <a:rPr lang="en-GB" altLang="zh-CN" sz="1400" dirty="0">
                <a:latin typeface="Alibaba PuHuiTi R" pitchFamily="18" charset="-122"/>
                <a:ea typeface="Alibaba PuHuiTi R" pitchFamily="18" charset="-122"/>
                <a:cs typeface="Alibaba PuHuiTi R" pitchFamily="18" charset="-122"/>
              </a:rPr>
              <a:t>selector.support_</a:t>
            </a:r>
          </a:p>
        </p:txBody>
      </p:sp>
      <p:pic>
        <p:nvPicPr>
          <p:cNvPr id="2" name="图片 1"/>
          <p:cNvPicPr>
            <a:picLocks noChangeAspect="1"/>
          </p:cNvPicPr>
          <p:nvPr>
            <p:custDataLst>
              <p:tags r:id="rId2"/>
            </p:custDataLst>
          </p:nvPr>
        </p:nvPicPr>
        <p:blipFill>
          <a:blip r:embed="rId5"/>
          <a:stretch>
            <a:fillRect/>
          </a:stretch>
        </p:blipFill>
        <p:spPr>
          <a:xfrm>
            <a:off x="993775" y="3517265"/>
            <a:ext cx="1524000" cy="1447800"/>
          </a:xfrm>
          <a:prstGeom prst="rect">
            <a:avLst/>
          </a:prstGeom>
        </p:spPr>
      </p:pic>
      <p:sp>
        <p:nvSpPr>
          <p:cNvPr id="3" name="矩形 2"/>
          <p:cNvSpPr/>
          <p:nvPr>
            <p:custDataLst>
              <p:tags r:id="rId3"/>
            </p:custDataLst>
          </p:nvPr>
        </p:nvSpPr>
        <p:spPr>
          <a:xfrm>
            <a:off x="888746" y="5254863"/>
            <a:ext cx="4532630" cy="337185"/>
          </a:xfrm>
          <a:prstGeom prst="rect">
            <a:avLst/>
          </a:prstGeom>
        </p:spPr>
        <p:txBody>
          <a:bodyPr wrap="none">
            <a:spAutoFit/>
          </a:bodyPr>
          <a:lstStyle/>
          <a:p>
            <a:pPr marL="285750" indent="-285750">
              <a:buFont typeface="Wingdings" panose="05000000000000000000" pitchFamily="2" charset="2"/>
              <a:buChar char="l"/>
            </a:pPr>
            <a:r>
              <a:rPr lang="en-US" altLang="en-GB" sz="1600" u="none" strike="noStrike" dirty="0">
                <a:solidFill>
                  <a:srgbClr val="333333"/>
                </a:solidFill>
                <a:effectLst/>
                <a:latin typeface="Alibaba PuHuiTi R" pitchFamily="18" charset="-122"/>
                <a:ea typeface="Alibaba PuHuiTi R" pitchFamily="18" charset="-122"/>
                <a:cs typeface="Alibaba PuHuiTi R" pitchFamily="18" charset="-122"/>
              </a:rPr>
              <a:t>False </a:t>
            </a:r>
            <a:r>
              <a:rPr lang="zh-CN" altLang="en-US" sz="1600" u="none" strike="noStrike" dirty="0">
                <a:solidFill>
                  <a:srgbClr val="333333"/>
                </a:solidFill>
                <a:effectLst/>
                <a:latin typeface="Alibaba PuHuiTi R" pitchFamily="18" charset="-122"/>
                <a:ea typeface="Alibaba PuHuiTi R" pitchFamily="18" charset="-122"/>
                <a:cs typeface="Alibaba PuHuiTi R" pitchFamily="18" charset="-122"/>
              </a:rPr>
              <a:t>的特征会被删除</a:t>
            </a:r>
            <a:r>
              <a:rPr lang="en-US" altLang="zh-CN" sz="1600" u="none" strike="noStrike" dirty="0">
                <a:solidFill>
                  <a:srgbClr val="333333"/>
                </a:solidFill>
                <a:effectLst/>
                <a:latin typeface="Alibaba PuHuiTi R" pitchFamily="18" charset="-122"/>
                <a:ea typeface="Alibaba PuHuiTi R" pitchFamily="18" charset="-122"/>
                <a:cs typeface="Alibaba PuHuiTi R" pitchFamily="18" charset="-122"/>
              </a:rPr>
              <a:t>, True</a:t>
            </a:r>
            <a:r>
              <a:rPr lang="zh-CN" altLang="en-US" sz="1600" u="none" strike="noStrike" dirty="0">
                <a:solidFill>
                  <a:srgbClr val="333333"/>
                </a:solidFill>
                <a:effectLst/>
                <a:latin typeface="Alibaba PuHuiTi R" pitchFamily="18" charset="-122"/>
                <a:ea typeface="Alibaba PuHuiTi R" pitchFamily="18" charset="-122"/>
                <a:cs typeface="Alibaba PuHuiTi R" pitchFamily="18" charset="-122"/>
              </a:rPr>
              <a:t>的特征会被保留</a:t>
            </a:r>
          </a:p>
        </p:txBody>
      </p:sp>
    </p:spTree>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基于</a:t>
            </a:r>
            <a:r>
              <a:rPr kumimoji="1" lang="en-GB" altLang="zh-CN" dirty="0">
                <a:solidFill>
                  <a:srgbClr val="404040"/>
                </a:solidFill>
              </a:rPr>
              <a:t>L1</a:t>
            </a:r>
            <a:r>
              <a:rPr kumimoji="1" lang="zh-CN" altLang="en-US" dirty="0">
                <a:solidFill>
                  <a:srgbClr val="404040"/>
                </a:solidFill>
              </a:rPr>
              <a:t>的特征选择 </a:t>
            </a:r>
            <a:r>
              <a:rPr kumimoji="1" lang="en-US" altLang="zh-CN" dirty="0">
                <a:solidFill>
                  <a:srgbClr val="404040"/>
                </a:solidFill>
              </a:rPr>
              <a:t>(</a:t>
            </a:r>
            <a:r>
              <a:rPr kumimoji="1" lang="en-GB" altLang="zh-CN" dirty="0">
                <a:solidFill>
                  <a:srgbClr val="404040"/>
                </a:solidFill>
              </a:rPr>
              <a:t>L1-based feature selection)</a:t>
            </a:r>
          </a:p>
        </p:txBody>
      </p:sp>
      <p:sp>
        <p:nvSpPr>
          <p:cNvPr id="6" name="文本框 5"/>
          <p:cNvSpPr txBox="1"/>
          <p:nvPr/>
        </p:nvSpPr>
        <p:spPr>
          <a:xfrm>
            <a:off x="890016" y="1524542"/>
            <a:ext cx="11424922" cy="830997"/>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使用</a:t>
            </a:r>
            <a:r>
              <a:rPr lang="en-GB" altLang="zh-CN" sz="1600" dirty="0">
                <a:latin typeface="Alibaba PuHuiTi R" pitchFamily="18" charset="-122"/>
                <a:ea typeface="Alibaba PuHuiTi R" pitchFamily="18" charset="-122"/>
                <a:cs typeface="Alibaba PuHuiTi R" pitchFamily="18" charset="-122"/>
              </a:rPr>
              <a:t>L1</a:t>
            </a:r>
            <a:r>
              <a:rPr lang="zh-CN" altLang="en-US" sz="1600" dirty="0">
                <a:latin typeface="Alibaba PuHuiTi R" pitchFamily="18" charset="-122"/>
                <a:ea typeface="Alibaba PuHuiTi R" pitchFamily="18" charset="-122"/>
                <a:cs typeface="Alibaba PuHuiTi R" pitchFamily="18" charset="-122"/>
              </a:rPr>
              <a:t>范数作为惩罚项的线性模型</a:t>
            </a:r>
            <a:r>
              <a:rPr lang="en-US" altLang="zh-CN" sz="1600" dirty="0">
                <a:latin typeface="Alibaba PuHuiTi R" pitchFamily="18" charset="-122"/>
                <a:ea typeface="Alibaba PuHuiTi R" pitchFamily="18" charset="-122"/>
                <a:cs typeface="Alibaba PuHuiTi R" pitchFamily="18" charset="-122"/>
              </a:rPr>
              <a:t>(</a:t>
            </a:r>
            <a:r>
              <a:rPr lang="en-GB" altLang="zh-CN" sz="1600" dirty="0">
                <a:latin typeface="Alibaba PuHuiTi R" pitchFamily="18" charset="-122"/>
                <a:ea typeface="Alibaba PuHuiTi R" pitchFamily="18" charset="-122"/>
                <a:cs typeface="Alibaba PuHuiTi R" pitchFamily="18" charset="-122"/>
              </a:rPr>
              <a:t>Linear models)</a:t>
            </a:r>
            <a:r>
              <a:rPr lang="zh-CN" altLang="en-US" sz="1600" dirty="0">
                <a:latin typeface="Alibaba PuHuiTi R" pitchFamily="18" charset="-122"/>
                <a:ea typeface="Alibaba PuHuiTi R" pitchFamily="18" charset="-122"/>
                <a:cs typeface="Alibaba PuHuiTi R" pitchFamily="18" charset="-122"/>
              </a:rPr>
              <a:t>会得到稀疏解：大部分特征对应的系数为</a:t>
            </a:r>
            <a:r>
              <a:rPr lang="en-US" altLang="zh-CN" sz="1600" dirty="0">
                <a:latin typeface="Alibaba PuHuiTi R" pitchFamily="18" charset="-122"/>
                <a:ea typeface="Alibaba PuHuiTi R" pitchFamily="18" charset="-122"/>
                <a:cs typeface="Alibaba PuHuiTi R" pitchFamily="18" charset="-122"/>
              </a:rPr>
              <a:t>0</a:t>
            </a: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希望减少特征维度用于其它分类器时，可以通过 </a:t>
            </a:r>
            <a:r>
              <a:rPr lang="en-GB" altLang="zh-CN" sz="1600" dirty="0" err="1">
                <a:latin typeface="Alibaba PuHuiTi R" pitchFamily="18" charset="-122"/>
                <a:ea typeface="Alibaba PuHuiTi R" pitchFamily="18" charset="-122"/>
                <a:cs typeface="Alibaba PuHuiTi R" pitchFamily="18" charset="-122"/>
              </a:rPr>
              <a:t>feature_selection.SelectFromModel</a:t>
            </a:r>
            <a:r>
              <a:rPr lang="en-GB"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来选择不为</a:t>
            </a:r>
            <a:r>
              <a:rPr lang="en-US" altLang="zh-CN" sz="1600" dirty="0">
                <a:latin typeface="Alibaba PuHuiTi R" pitchFamily="18" charset="-122"/>
                <a:ea typeface="Alibaba PuHuiTi R" pitchFamily="18" charset="-122"/>
                <a:cs typeface="Alibaba PuHuiTi R" pitchFamily="18" charset="-122"/>
              </a:rPr>
              <a:t>0</a:t>
            </a:r>
            <a:r>
              <a:rPr lang="zh-CN" altLang="en-US" sz="1600" dirty="0">
                <a:latin typeface="Alibaba PuHuiTi R" pitchFamily="18" charset="-122"/>
                <a:ea typeface="Alibaba PuHuiTi R" pitchFamily="18" charset="-122"/>
                <a:cs typeface="Alibaba PuHuiTi R" pitchFamily="18" charset="-122"/>
              </a:rPr>
              <a:t>的系数</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常用于此目的预测模型有 </a:t>
            </a:r>
            <a:r>
              <a:rPr lang="en-GB" altLang="zh-CN" sz="1600" dirty="0" err="1">
                <a:latin typeface="Alibaba PuHuiTi R" pitchFamily="18" charset="-122"/>
                <a:ea typeface="Alibaba PuHuiTi R" pitchFamily="18" charset="-122"/>
                <a:cs typeface="Alibaba PuHuiTi R" pitchFamily="18" charset="-122"/>
              </a:rPr>
              <a:t>linear_model.Lasso</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回归）， </a:t>
            </a:r>
            <a:r>
              <a:rPr lang="en-GB" altLang="zh-CN" sz="1600" dirty="0" err="1">
                <a:latin typeface="Alibaba PuHuiTi R" pitchFamily="18" charset="-122"/>
                <a:ea typeface="Alibaba PuHuiTi R" pitchFamily="18" charset="-122"/>
                <a:cs typeface="Alibaba PuHuiTi R" pitchFamily="18" charset="-122"/>
              </a:rPr>
              <a:t>linear_model.LogisticRegression</a:t>
            </a:r>
            <a:r>
              <a:rPr lang="en-GB"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和 </a:t>
            </a:r>
            <a:r>
              <a:rPr lang="en-GB" altLang="zh-CN" sz="1600" dirty="0" err="1">
                <a:latin typeface="Alibaba PuHuiTi R" pitchFamily="18" charset="-122"/>
                <a:ea typeface="Alibaba PuHuiTi R" pitchFamily="18" charset="-122"/>
                <a:cs typeface="Alibaba PuHuiTi R" pitchFamily="18" charset="-122"/>
              </a:rPr>
              <a:t>svm.LinearSVC</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分类）</a:t>
            </a:r>
          </a:p>
        </p:txBody>
      </p:sp>
      <p:sp>
        <p:nvSpPr>
          <p:cNvPr id="9" name="矩形 8"/>
          <p:cNvSpPr/>
          <p:nvPr/>
        </p:nvSpPr>
        <p:spPr>
          <a:xfrm>
            <a:off x="890016" y="2355539"/>
            <a:ext cx="889987" cy="338554"/>
          </a:xfrm>
          <a:prstGeom prst="rect">
            <a:avLst/>
          </a:prstGeom>
        </p:spPr>
        <p:txBody>
          <a:bodyPr wrap="non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案例</a:t>
            </a:r>
            <a:endParaRPr lang="en-GB" altLang="zh-CN" sz="1600" u="none" strike="noStrike" dirty="0">
              <a:solidFill>
                <a:srgbClr val="333333"/>
              </a:solidFill>
              <a:effectLst/>
              <a:latin typeface="Alibaba PuHuiTi R" pitchFamily="18" charset="-122"/>
              <a:ea typeface="Alibaba PuHuiTi R" pitchFamily="18" charset="-122"/>
              <a:cs typeface="Alibaba PuHuiTi R" pitchFamily="18" charset="-122"/>
            </a:endParaRPr>
          </a:p>
        </p:txBody>
      </p:sp>
      <p:sp>
        <p:nvSpPr>
          <p:cNvPr id="5" name="矩形 4"/>
          <p:cNvSpPr/>
          <p:nvPr/>
        </p:nvSpPr>
        <p:spPr>
          <a:xfrm>
            <a:off x="1179871" y="2832592"/>
            <a:ext cx="6096000" cy="1384995"/>
          </a:xfrm>
          <a:prstGeom prst="rect">
            <a:avLst/>
          </a:prstGeom>
          <a:solidFill>
            <a:srgbClr val="FFFFE4"/>
          </a:solidFill>
          <a:ln>
            <a:solidFill>
              <a:schemeClr val="tx1"/>
            </a:solidFill>
          </a:ln>
        </p:spPr>
        <p:txBody>
          <a:bodyPr>
            <a:spAutoFit/>
          </a:bodyPr>
          <a:lstStyle/>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sklearn.svm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LinearSVC</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sklearn.datasets</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load_iris</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sklearn.feature_selection</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SelectFromModel</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iris = </a:t>
            </a:r>
            <a:r>
              <a:rPr lang="en-GB" altLang="zh-CN" sz="1400" dirty="0" err="1">
                <a:solidFill>
                  <a:srgbClr val="000000"/>
                </a:solidFill>
                <a:latin typeface="Alibaba PuHuiTi R" pitchFamily="18" charset="-122"/>
                <a:ea typeface="Alibaba PuHuiTi R" pitchFamily="18" charset="-122"/>
                <a:cs typeface="Alibaba PuHuiTi R" pitchFamily="18" charset="-122"/>
              </a:rPr>
              <a:t>load_iris</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X, y = </a:t>
            </a:r>
            <a:r>
              <a:rPr lang="en-GB" altLang="zh-CN" sz="1400" dirty="0" err="1">
                <a:solidFill>
                  <a:srgbClr val="000000"/>
                </a:solidFill>
                <a:latin typeface="Alibaba PuHuiTi R" pitchFamily="18" charset="-122"/>
                <a:ea typeface="Alibaba PuHuiTi R" pitchFamily="18" charset="-122"/>
                <a:cs typeface="Alibaba PuHuiTi R" pitchFamily="18" charset="-122"/>
              </a:rPr>
              <a:t>iris.data</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iris.target</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X.shape</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8" name="图片 7"/>
          <p:cNvPicPr>
            <a:picLocks noChangeAspect="1"/>
          </p:cNvPicPr>
          <p:nvPr/>
        </p:nvPicPr>
        <p:blipFill>
          <a:blip r:embed="rId3"/>
          <a:stretch>
            <a:fillRect/>
          </a:stretch>
        </p:blipFill>
        <p:spPr>
          <a:xfrm>
            <a:off x="1179871" y="4415240"/>
            <a:ext cx="1333500" cy="279400"/>
          </a:xfrm>
          <a:prstGeom prst="rect">
            <a:avLst/>
          </a:prstGeom>
          <a:ln>
            <a:solidFill>
              <a:schemeClr val="tx1"/>
            </a:solidFill>
          </a:ln>
        </p:spPr>
      </p:pic>
      <p:sp>
        <p:nvSpPr>
          <p:cNvPr id="12" name="矩形 11"/>
          <p:cNvSpPr/>
          <p:nvPr/>
        </p:nvSpPr>
        <p:spPr>
          <a:xfrm>
            <a:off x="1179871" y="4856404"/>
            <a:ext cx="6096000" cy="954107"/>
          </a:xfrm>
          <a:prstGeom prst="rect">
            <a:avLst/>
          </a:prstGeom>
          <a:solidFill>
            <a:srgbClr val="FFFFE4">
              <a:alpha val="99000"/>
            </a:srgbClr>
          </a:solidFill>
          <a:ln>
            <a:solidFill>
              <a:schemeClr val="tx1"/>
            </a:solidFill>
          </a:ln>
        </p:spPr>
        <p:txBody>
          <a:bodyPr>
            <a:spAutoFit/>
          </a:bodyPr>
          <a:lstStyle/>
          <a:p>
            <a:r>
              <a:rPr lang="en-GB" altLang="zh-CN" sz="1400" dirty="0" err="1">
                <a:solidFill>
                  <a:srgbClr val="000000"/>
                </a:solidFill>
                <a:latin typeface="Alibaba PuHuiTi R" pitchFamily="18" charset="-122"/>
                <a:ea typeface="Alibaba PuHuiTi R" pitchFamily="18" charset="-122"/>
                <a:cs typeface="Alibaba PuHuiTi R" pitchFamily="18" charset="-122"/>
              </a:rPr>
              <a:t>lsvc</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LinearSVC</a:t>
            </a:r>
            <a:r>
              <a:rPr lang="en-GB" altLang="zh-CN" sz="1400" dirty="0">
                <a:solidFill>
                  <a:srgbClr val="000000"/>
                </a:solidFill>
                <a:latin typeface="Alibaba PuHuiTi R" pitchFamily="18" charset="-122"/>
                <a:ea typeface="Alibaba PuHuiTi R" pitchFamily="18" charset="-122"/>
                <a:cs typeface="Alibaba PuHuiTi R" pitchFamily="18" charset="-122"/>
              </a:rPr>
              <a:t>(C=</a:t>
            </a:r>
            <a:r>
              <a:rPr lang="en-GB" altLang="zh-CN" sz="1400" dirty="0">
                <a:solidFill>
                  <a:srgbClr val="098658"/>
                </a:solidFill>
                <a:latin typeface="Alibaba PuHuiTi R" pitchFamily="18" charset="-122"/>
                <a:ea typeface="Alibaba PuHuiTi R" pitchFamily="18" charset="-122"/>
                <a:cs typeface="Alibaba PuHuiTi R" pitchFamily="18" charset="-122"/>
              </a:rPr>
              <a:t>0.01</a:t>
            </a:r>
            <a:r>
              <a:rPr lang="en-GB" altLang="zh-CN" sz="1400" dirty="0">
                <a:solidFill>
                  <a:srgbClr val="000000"/>
                </a:solidFill>
                <a:latin typeface="Alibaba PuHuiTi R" pitchFamily="18" charset="-122"/>
                <a:ea typeface="Alibaba PuHuiTi R" pitchFamily="18" charset="-122"/>
                <a:cs typeface="Alibaba PuHuiTi R" pitchFamily="18" charset="-122"/>
              </a:rPr>
              <a:t>, penalty=</a:t>
            </a:r>
            <a:r>
              <a:rPr lang="en-GB" altLang="zh-CN" sz="1400" dirty="0">
                <a:solidFill>
                  <a:srgbClr val="A31515"/>
                </a:solidFill>
                <a:latin typeface="Alibaba PuHuiTi R" pitchFamily="18" charset="-122"/>
                <a:ea typeface="Alibaba PuHuiTi R" pitchFamily="18" charset="-122"/>
                <a:cs typeface="Alibaba PuHuiTi R" pitchFamily="18" charset="-122"/>
              </a:rPr>
              <a:t>"l1"</a:t>
            </a:r>
            <a:r>
              <a:rPr lang="en-GB" altLang="zh-CN" sz="1400" dirty="0">
                <a:solidFill>
                  <a:srgbClr val="000000"/>
                </a:solidFill>
                <a:latin typeface="Alibaba PuHuiTi R" pitchFamily="18" charset="-122"/>
                <a:ea typeface="Alibaba PuHuiTi R" pitchFamily="18" charset="-122"/>
                <a:cs typeface="Alibaba PuHuiTi R" pitchFamily="18" charset="-122"/>
              </a:rPr>
              <a:t>, dual=</a:t>
            </a:r>
            <a:r>
              <a:rPr lang="en-GB" altLang="zh-CN" sz="1400" dirty="0">
                <a:solidFill>
                  <a:srgbClr val="0000FF"/>
                </a:solidFill>
                <a:latin typeface="Alibaba PuHuiTi R" pitchFamily="18" charset="-122"/>
                <a:ea typeface="Alibaba PuHuiTi R" pitchFamily="18" charset="-122"/>
                <a:cs typeface="Alibaba PuHuiTi R" pitchFamily="18" charset="-122"/>
              </a:rPr>
              <a:t>False</a:t>
            </a:r>
            <a:r>
              <a:rPr lang="en-GB" altLang="zh-CN" sz="1400" dirty="0">
                <a:solidFill>
                  <a:srgbClr val="000000"/>
                </a:solidFill>
                <a:latin typeface="Alibaba PuHuiTi R" pitchFamily="18" charset="-122"/>
                <a:ea typeface="Alibaba PuHuiTi R" pitchFamily="18" charset="-122"/>
                <a:cs typeface="Alibaba PuHuiTi R" pitchFamily="18" charset="-122"/>
              </a:rPr>
              <a:t>).fit(X, y)</a:t>
            </a:r>
          </a:p>
          <a:p>
            <a:r>
              <a:rPr lang="en-GB" altLang="zh-CN" sz="1400" dirty="0">
                <a:solidFill>
                  <a:srgbClr val="000000"/>
                </a:solidFill>
                <a:latin typeface="Alibaba PuHuiTi R" pitchFamily="18" charset="-122"/>
                <a:ea typeface="Alibaba PuHuiTi R" pitchFamily="18" charset="-122"/>
                <a:cs typeface="Alibaba PuHuiTi R" pitchFamily="18" charset="-122"/>
              </a:rPr>
              <a:t>model = </a:t>
            </a:r>
            <a:r>
              <a:rPr lang="en-GB" altLang="zh-CN" sz="1400" dirty="0" err="1">
                <a:solidFill>
                  <a:srgbClr val="000000"/>
                </a:solidFill>
                <a:latin typeface="Alibaba PuHuiTi R" pitchFamily="18" charset="-122"/>
                <a:ea typeface="Alibaba PuHuiTi R" pitchFamily="18" charset="-122"/>
                <a:cs typeface="Alibaba PuHuiTi R" pitchFamily="18" charset="-122"/>
              </a:rPr>
              <a:t>SelectFromModel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lsvc</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prefit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000FF"/>
                </a:solidFill>
                <a:latin typeface="Alibaba PuHuiTi R" pitchFamily="18" charset="-122"/>
                <a:ea typeface="Alibaba PuHuiTi R" pitchFamily="18" charset="-122"/>
                <a:cs typeface="Alibaba PuHuiTi R" pitchFamily="18" charset="-122"/>
              </a:rPr>
              <a:t>True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X_new</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model.transform</a:t>
            </a:r>
            <a:r>
              <a:rPr lang="en-GB" altLang="zh-CN" sz="1400" dirty="0">
                <a:solidFill>
                  <a:srgbClr val="000000"/>
                </a:solidFill>
                <a:latin typeface="Alibaba PuHuiTi R" pitchFamily="18" charset="-122"/>
                <a:ea typeface="Alibaba PuHuiTi R" pitchFamily="18" charset="-122"/>
                <a:cs typeface="Alibaba PuHuiTi R" pitchFamily="18" charset="-122"/>
              </a:rPr>
              <a:t>(X)</a:t>
            </a:r>
          </a:p>
          <a:p>
            <a:r>
              <a:rPr lang="en-GB" altLang="zh-CN" sz="1400" dirty="0" err="1">
                <a:solidFill>
                  <a:srgbClr val="000000"/>
                </a:solidFill>
                <a:latin typeface="Alibaba PuHuiTi R" pitchFamily="18" charset="-122"/>
                <a:ea typeface="Alibaba PuHuiTi R" pitchFamily="18" charset="-122"/>
                <a:cs typeface="Alibaba PuHuiTi R" pitchFamily="18" charset="-122"/>
              </a:rPr>
              <a:t>X_new.shape</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13" name="图片 12"/>
          <p:cNvPicPr>
            <a:picLocks noChangeAspect="1"/>
          </p:cNvPicPr>
          <p:nvPr/>
        </p:nvPicPr>
        <p:blipFill>
          <a:blip r:embed="rId4"/>
          <a:stretch>
            <a:fillRect/>
          </a:stretch>
        </p:blipFill>
        <p:spPr>
          <a:xfrm>
            <a:off x="1179871" y="5972275"/>
            <a:ext cx="977900" cy="31750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5126584" y="1463040"/>
            <a:ext cx="6086848" cy="4511040"/>
          </a:xfrm>
        </p:spPr>
        <p:txBody>
          <a:bodyPr/>
          <a:lstStyle/>
          <a:p>
            <a:r>
              <a:rPr lang="zh-CN" altLang="en-US" dirty="0"/>
              <a:t>多特征筛选</a:t>
            </a:r>
            <a:endParaRPr lang="en-US" altLang="zh-CN" dirty="0"/>
          </a:p>
          <a:p>
            <a:pPr lvl="1"/>
            <a:r>
              <a:rPr lang="zh-CN" altLang="en-US" b="0" dirty="0">
                <a:latin typeface="Alibaba PuHuiTi R" pitchFamily="18" charset="-122"/>
                <a:ea typeface="Alibaba PuHuiTi R" pitchFamily="18" charset="-122"/>
                <a:cs typeface="Alibaba PuHuiTi R" pitchFamily="18" charset="-122"/>
              </a:rPr>
              <a:t>星座、</a:t>
            </a:r>
            <a:r>
              <a:rPr lang="en-US" altLang="zh-CN" b="0" dirty="0">
                <a:latin typeface="Alibaba PuHuiTi R" pitchFamily="18" charset="-122"/>
                <a:ea typeface="Alibaba PuHuiTi R" pitchFamily="18" charset="-122"/>
                <a:cs typeface="Alibaba PuHuiTi R" pitchFamily="18" charset="-122"/>
              </a:rPr>
              <a:t>Boruta: </a:t>
            </a:r>
            <a:r>
              <a:rPr lang="zh-CN" altLang="en-US" b="0" dirty="0">
                <a:latin typeface="Alibaba PuHuiTi R" pitchFamily="18" charset="-122"/>
                <a:ea typeface="Alibaba PuHuiTi R" pitchFamily="18" charset="-122"/>
                <a:cs typeface="Alibaba PuHuiTi R" pitchFamily="18" charset="-122"/>
              </a:rPr>
              <a:t>借助集成学习模型特征重要性</a:t>
            </a:r>
            <a:endParaRPr lang="en-US" altLang="zh-CN" b="0" dirty="0">
              <a:latin typeface="Alibaba PuHuiTi R" pitchFamily="18" charset="-122"/>
              <a:ea typeface="Alibaba PuHuiTi R" pitchFamily="18" charset="-122"/>
              <a:cs typeface="Alibaba PuHuiTi R" pitchFamily="18" charset="-122"/>
            </a:endParaRPr>
          </a:p>
          <a:p>
            <a:pPr lvl="1"/>
            <a:r>
              <a:rPr lang="en-US" altLang="zh-CN" b="0" dirty="0">
                <a:latin typeface="Alibaba PuHuiTi R" pitchFamily="18" charset="-122"/>
                <a:ea typeface="Alibaba PuHuiTi R" pitchFamily="18" charset="-122"/>
                <a:cs typeface="Alibaba PuHuiTi R" pitchFamily="18" charset="-122"/>
              </a:rPr>
              <a:t> VIF: </a:t>
            </a:r>
            <a:r>
              <a:rPr lang="zh-CN" altLang="en-US" b="0" dirty="0">
                <a:latin typeface="Alibaba PuHuiTi R" pitchFamily="18" charset="-122"/>
                <a:ea typeface="Alibaba PuHuiTi R" pitchFamily="18" charset="-122"/>
                <a:cs typeface="Alibaba PuHuiTi R" pitchFamily="18" charset="-122"/>
              </a:rPr>
              <a:t>从相关性角度分析</a:t>
            </a:r>
            <a:endParaRPr lang="en-US" altLang="zh-CN" b="0" dirty="0">
              <a:latin typeface="Alibaba PuHuiTi R" pitchFamily="18" charset="-122"/>
              <a:ea typeface="Alibaba PuHuiTi R" pitchFamily="18" charset="-122"/>
              <a:cs typeface="Alibaba PuHuiTi R" pitchFamily="18" charset="-122"/>
            </a:endParaRPr>
          </a:p>
          <a:p>
            <a:pPr lvl="1"/>
            <a:r>
              <a:rPr lang="en-US" altLang="zh-CN" b="0" dirty="0">
                <a:latin typeface="Alibaba PuHuiTi R" pitchFamily="18" charset="-122"/>
                <a:ea typeface="Alibaba PuHuiTi R" pitchFamily="18" charset="-122"/>
                <a:cs typeface="Alibaba PuHuiTi R" pitchFamily="18" charset="-122"/>
              </a:rPr>
              <a:t>RFE</a:t>
            </a:r>
            <a:r>
              <a:rPr lang="zh-CN" altLang="en-US" b="0" dirty="0">
                <a:latin typeface="Alibaba PuHuiTi R" pitchFamily="18" charset="-122"/>
                <a:ea typeface="Alibaba PuHuiTi R" pitchFamily="18" charset="-122"/>
                <a:cs typeface="Alibaba PuHuiTi R" pitchFamily="18" charset="-122"/>
              </a:rPr>
              <a:t>、</a:t>
            </a:r>
            <a:r>
              <a:rPr lang="en-US" altLang="zh-CN" b="0" dirty="0">
                <a:latin typeface="Alibaba PuHuiTi R" pitchFamily="18" charset="-122"/>
                <a:ea typeface="Alibaba PuHuiTi R" pitchFamily="18" charset="-122"/>
                <a:cs typeface="Alibaba PuHuiTi R" pitchFamily="18" charset="-122"/>
              </a:rPr>
              <a:t>L1: </a:t>
            </a:r>
            <a:r>
              <a:rPr lang="zh-CN" altLang="en-US" b="0" dirty="0">
                <a:latin typeface="Alibaba PuHuiTi R" pitchFamily="18" charset="-122"/>
                <a:ea typeface="Alibaba PuHuiTi R" pitchFamily="18" charset="-122"/>
                <a:cs typeface="Alibaba PuHuiTi R" pitchFamily="18" charset="-122"/>
              </a:rPr>
              <a:t>借助其它模型</a:t>
            </a:r>
            <a:endParaRPr lang="en-US" altLang="zh-CN" b="0" dirty="0">
              <a:latin typeface="Alibaba PuHuiTi R" pitchFamily="18" charset="-122"/>
              <a:ea typeface="Alibaba PuHuiTi R" pitchFamily="18" charset="-122"/>
              <a:cs typeface="Alibaba PuHuiTi R" pitchFamily="18" charset="-122"/>
            </a:endParaRPr>
          </a:p>
          <a:p>
            <a:pPr lvl="1"/>
            <a:r>
              <a:rPr lang="zh-CN" altLang="en-US" b="0" dirty="0">
                <a:latin typeface="Alibaba PuHuiTi R" pitchFamily="18" charset="-122"/>
                <a:ea typeface="Alibaba PuHuiTi R" pitchFamily="18" charset="-122"/>
                <a:cs typeface="Alibaba PuHuiTi R" pitchFamily="18" charset="-122"/>
              </a:rPr>
              <a:t>业务</a:t>
            </a:r>
            <a:endParaRPr lang="en-US" altLang="zh-CN" b="0" dirty="0">
              <a:latin typeface="Alibaba PuHuiTi R" pitchFamily="18" charset="-122"/>
              <a:ea typeface="Alibaba PuHuiTi R" pitchFamily="18" charset="-122"/>
              <a:cs typeface="Alibaba PuHuiTi R" pitchFamily="18" charset="-122"/>
            </a:endParaRPr>
          </a:p>
          <a:p>
            <a:pPr lvl="1"/>
            <a:endParaRPr lang="en-US" altLang="zh-CN" b="0" dirty="0">
              <a:latin typeface="Alibaba PuHuiTi R" pitchFamily="18" charset="-122"/>
              <a:ea typeface="Alibaba PuHuiTi R" pitchFamily="18" charset="-122"/>
              <a:cs typeface="Alibaba PuHuiTi R" pitchFamily="18" charset="-122"/>
            </a:endParaRPr>
          </a:p>
          <a:p>
            <a:pPr lvl="1"/>
            <a:endParaRPr lang="en-US" altLang="zh-CN" dirty="0"/>
          </a:p>
        </p:txBody>
      </p:sp>
    </p:spTree>
  </p:cSld>
  <p:clrMapOvr>
    <a:overrideClrMapping bg1="lt1" tx1="dk1" bg2="lt2" tx2="dk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使用</a:t>
            </a:r>
            <a:r>
              <a:rPr lang="en-US" altLang="zh-CN" dirty="0"/>
              <a:t>Boruta</a:t>
            </a:r>
            <a:r>
              <a:rPr lang="zh-CN" altLang="en-US" dirty="0"/>
              <a:t>和直接使用特征重要性进行特征筛选的差别是</a:t>
            </a:r>
            <a:r>
              <a:rPr lang="en-US" altLang="zh-CN" dirty="0"/>
              <a:t>?</a:t>
            </a:r>
            <a:endParaRPr lang="zh-CN" altLang="en-US" dirty="0"/>
          </a:p>
        </p:txBody>
      </p:sp>
      <p:sp>
        <p:nvSpPr>
          <p:cNvPr id="5" name="文本占位符 4"/>
          <p:cNvSpPr>
            <a:spLocks noGrp="1"/>
          </p:cNvSpPr>
          <p:nvPr>
            <p:ph type="body" sz="quarter" idx="11"/>
          </p:nvPr>
        </p:nvSpPr>
        <p:spPr/>
        <p:txBody>
          <a:bodyPr/>
          <a:lstStyle/>
          <a:p>
            <a:pPr algn="l"/>
            <a:r>
              <a:rPr lang="en-US" altLang="zh-CN" b="1" i="0" dirty="0">
                <a:effectLst/>
                <a:latin typeface="Söhne"/>
              </a:rPr>
              <a:t>Boruta</a:t>
            </a:r>
          </a:p>
          <a:p>
            <a:pPr algn="l">
              <a:buFont typeface="+mj-lt"/>
              <a:buAutoNum type="arabicPeriod"/>
            </a:pPr>
            <a:r>
              <a:rPr lang="zh-CN" altLang="en-US" b="1" i="0" dirty="0">
                <a:solidFill>
                  <a:srgbClr val="374151"/>
                </a:solidFill>
                <a:effectLst/>
                <a:latin typeface="Söhne"/>
              </a:rPr>
              <a:t>全面性</a:t>
            </a:r>
            <a:r>
              <a:rPr lang="en-US" altLang="zh-CN" b="0" i="0" dirty="0">
                <a:solidFill>
                  <a:srgbClr val="374151"/>
                </a:solidFill>
                <a:effectLst/>
                <a:latin typeface="Söhne"/>
              </a:rPr>
              <a:t>: Boruta </a:t>
            </a:r>
            <a:r>
              <a:rPr lang="zh-CN" altLang="en-US" b="0" i="0" dirty="0">
                <a:solidFill>
                  <a:srgbClr val="374151"/>
                </a:solidFill>
                <a:effectLst/>
                <a:latin typeface="Söhne"/>
              </a:rPr>
              <a:t>试图通过构建“阴影特征”并与原始特征进行比较来考虑所有特征。确定哪些特征是真正重要的，而不仅仅是相对于其他特征重要。</a:t>
            </a:r>
          </a:p>
          <a:p>
            <a:pPr algn="l">
              <a:buFont typeface="+mj-lt"/>
              <a:buAutoNum type="arabicPeriod"/>
            </a:pPr>
            <a:r>
              <a:rPr lang="zh-CN" altLang="en-US" b="1" i="0" dirty="0">
                <a:solidFill>
                  <a:srgbClr val="374151"/>
                </a:solidFill>
                <a:effectLst/>
                <a:latin typeface="Söhne"/>
              </a:rPr>
              <a:t>统计验证</a:t>
            </a:r>
            <a:r>
              <a:rPr lang="en-US" altLang="zh-CN" b="0" i="0" dirty="0">
                <a:solidFill>
                  <a:srgbClr val="374151"/>
                </a:solidFill>
                <a:effectLst/>
                <a:latin typeface="Söhne"/>
              </a:rPr>
              <a:t>: Boruta </a:t>
            </a:r>
            <a:r>
              <a:rPr lang="zh-CN" altLang="en-US" b="0" i="0" dirty="0">
                <a:solidFill>
                  <a:srgbClr val="374151"/>
                </a:solidFill>
                <a:effectLst/>
                <a:latin typeface="Söhne"/>
              </a:rPr>
              <a:t>运行多次并进行统计检验以确定特征是否重要，为特征选择提供了更严格的框架。</a:t>
            </a:r>
          </a:p>
          <a:p>
            <a:pPr algn="l">
              <a:buFont typeface="+mj-lt"/>
              <a:buAutoNum type="arabicPeriod"/>
            </a:pPr>
            <a:r>
              <a:rPr lang="zh-CN" altLang="en-US" b="1" i="0" dirty="0">
                <a:solidFill>
                  <a:srgbClr val="374151"/>
                </a:solidFill>
                <a:effectLst/>
                <a:latin typeface="Söhne"/>
              </a:rPr>
              <a:t>不依赖阈值</a:t>
            </a:r>
            <a:r>
              <a:rPr lang="en-US" altLang="zh-CN" b="0" i="0" dirty="0">
                <a:solidFill>
                  <a:srgbClr val="374151"/>
                </a:solidFill>
                <a:effectLst/>
                <a:latin typeface="Söhne"/>
              </a:rPr>
              <a:t>: </a:t>
            </a:r>
            <a:r>
              <a:rPr lang="zh-CN" altLang="en-US" b="0" i="0" dirty="0">
                <a:solidFill>
                  <a:srgbClr val="374151"/>
                </a:solidFill>
                <a:effectLst/>
                <a:latin typeface="Söhne"/>
              </a:rPr>
              <a:t>与仅查看特征重要性得分并设置阈值相比，</a:t>
            </a:r>
            <a:r>
              <a:rPr lang="en-US" altLang="zh-CN" b="0" i="0" dirty="0">
                <a:solidFill>
                  <a:srgbClr val="374151"/>
                </a:solidFill>
                <a:effectLst/>
                <a:latin typeface="Söhne"/>
              </a:rPr>
              <a:t>Boruta </a:t>
            </a:r>
            <a:r>
              <a:rPr lang="zh-CN" altLang="en-US" b="0" i="0" dirty="0">
                <a:solidFill>
                  <a:srgbClr val="374151"/>
                </a:solidFill>
                <a:effectLst/>
                <a:latin typeface="Söhne"/>
              </a:rPr>
              <a:t>更为自动化和全面。</a:t>
            </a:r>
          </a:p>
          <a:p>
            <a:pPr algn="l">
              <a:buFont typeface="+mj-lt"/>
              <a:buAutoNum type="arabicPeriod"/>
            </a:pPr>
            <a:r>
              <a:rPr lang="zh-CN" altLang="en-US" b="1" i="0" dirty="0">
                <a:solidFill>
                  <a:srgbClr val="374151"/>
                </a:solidFill>
                <a:effectLst/>
                <a:latin typeface="Söhne"/>
              </a:rPr>
              <a:t>时间复杂性</a:t>
            </a:r>
            <a:r>
              <a:rPr lang="en-US" altLang="zh-CN" b="0" i="0" dirty="0">
                <a:solidFill>
                  <a:srgbClr val="374151"/>
                </a:solidFill>
                <a:effectLst/>
                <a:latin typeface="Söhne"/>
              </a:rPr>
              <a:t>: </a:t>
            </a:r>
            <a:r>
              <a:rPr lang="zh-CN" altLang="en-US" b="0" i="0" dirty="0">
                <a:solidFill>
                  <a:srgbClr val="374151"/>
                </a:solidFill>
                <a:effectLst/>
                <a:latin typeface="Söhne"/>
              </a:rPr>
              <a:t>由于多次运行和统计检验，</a:t>
            </a:r>
            <a:r>
              <a:rPr lang="en-US" altLang="zh-CN" b="0" i="0" dirty="0">
                <a:solidFill>
                  <a:srgbClr val="374151"/>
                </a:solidFill>
                <a:effectLst/>
                <a:latin typeface="Söhne"/>
              </a:rPr>
              <a:t>Boruta </a:t>
            </a:r>
            <a:r>
              <a:rPr lang="zh-CN" altLang="en-US" b="0" i="0" dirty="0">
                <a:solidFill>
                  <a:srgbClr val="374151"/>
                </a:solidFill>
                <a:effectLst/>
                <a:latin typeface="Söhne"/>
              </a:rPr>
              <a:t>通常需要更长的时间来进行特征选择。</a:t>
            </a:r>
          </a:p>
          <a:p>
            <a:pPr algn="l"/>
            <a:r>
              <a:rPr lang="zh-CN" altLang="en-US" b="1" i="0" dirty="0">
                <a:effectLst/>
                <a:latin typeface="Söhne"/>
              </a:rPr>
              <a:t>直接使用特征重要性</a:t>
            </a:r>
          </a:p>
          <a:p>
            <a:pPr algn="l">
              <a:buFont typeface="+mj-lt"/>
              <a:buAutoNum type="arabicPeriod"/>
            </a:pPr>
            <a:r>
              <a:rPr lang="zh-CN" altLang="en-US" b="1" i="0" dirty="0">
                <a:solidFill>
                  <a:srgbClr val="374151"/>
                </a:solidFill>
                <a:effectLst/>
                <a:latin typeface="Söhne"/>
              </a:rPr>
              <a:t>简单快速</a:t>
            </a:r>
            <a:r>
              <a:rPr lang="en-US" altLang="zh-CN" b="0" i="0" dirty="0">
                <a:solidFill>
                  <a:srgbClr val="374151"/>
                </a:solidFill>
                <a:effectLst/>
                <a:latin typeface="Söhne"/>
              </a:rPr>
              <a:t>: </a:t>
            </a:r>
            <a:r>
              <a:rPr lang="zh-CN" altLang="en-US" b="0" i="0" dirty="0">
                <a:solidFill>
                  <a:srgbClr val="374151"/>
                </a:solidFill>
                <a:effectLst/>
                <a:latin typeface="Söhne"/>
              </a:rPr>
              <a:t>直接查看模型输出的特征重要性得分通常更快。</a:t>
            </a:r>
          </a:p>
          <a:p>
            <a:pPr algn="l">
              <a:buFont typeface="+mj-lt"/>
              <a:buAutoNum type="arabicPeriod"/>
            </a:pPr>
            <a:r>
              <a:rPr lang="zh-CN" altLang="en-US" b="1" i="0" dirty="0">
                <a:solidFill>
                  <a:srgbClr val="374151"/>
                </a:solidFill>
                <a:effectLst/>
                <a:latin typeface="Söhne"/>
              </a:rPr>
              <a:t>相对重要性</a:t>
            </a:r>
            <a:r>
              <a:rPr lang="en-US" altLang="zh-CN" b="0" i="0" dirty="0">
                <a:solidFill>
                  <a:srgbClr val="374151"/>
                </a:solidFill>
                <a:effectLst/>
                <a:latin typeface="Söhne"/>
              </a:rPr>
              <a:t>: </a:t>
            </a:r>
            <a:r>
              <a:rPr lang="zh-CN" altLang="en-US" b="0" i="0" dirty="0">
                <a:solidFill>
                  <a:srgbClr val="374151"/>
                </a:solidFill>
                <a:effectLst/>
                <a:latin typeface="Söhne"/>
              </a:rPr>
              <a:t>通常给出特征的相对重要性，但没有进行统计检验来验证哪些特征是真正重要的。</a:t>
            </a:r>
          </a:p>
          <a:p>
            <a:pPr algn="l">
              <a:buFont typeface="+mj-lt"/>
              <a:buAutoNum type="arabicPeriod"/>
            </a:pPr>
            <a:r>
              <a:rPr lang="zh-CN" altLang="en-US" b="1" i="0" dirty="0">
                <a:solidFill>
                  <a:srgbClr val="374151"/>
                </a:solidFill>
                <a:effectLst/>
                <a:latin typeface="Söhne"/>
              </a:rPr>
              <a:t>可能需要阈值</a:t>
            </a:r>
            <a:r>
              <a:rPr lang="en-US" altLang="zh-CN" b="0" i="0" dirty="0">
                <a:solidFill>
                  <a:srgbClr val="374151"/>
                </a:solidFill>
                <a:effectLst/>
                <a:latin typeface="Söhne"/>
              </a:rPr>
              <a:t>: </a:t>
            </a:r>
            <a:r>
              <a:rPr lang="zh-CN" altLang="en-US" b="0" i="0" dirty="0">
                <a:solidFill>
                  <a:srgbClr val="374151"/>
                </a:solidFill>
                <a:effectLst/>
                <a:latin typeface="Söhne"/>
              </a:rPr>
              <a:t>你可能需要手动设置一个阈值来选择重要特征，这可能会引入主观偏见。</a:t>
            </a:r>
          </a:p>
          <a:p>
            <a:pPr algn="l">
              <a:buFont typeface="+mj-lt"/>
              <a:buAutoNum type="arabicPeriod"/>
            </a:pPr>
            <a:r>
              <a:rPr lang="zh-CN" altLang="en-US" b="1" i="0" dirty="0">
                <a:solidFill>
                  <a:srgbClr val="374151"/>
                </a:solidFill>
                <a:effectLst/>
                <a:latin typeface="Söhne"/>
              </a:rPr>
              <a:t>可能遗漏弱特征</a:t>
            </a:r>
            <a:r>
              <a:rPr lang="en-US" altLang="zh-CN" b="0" i="0" dirty="0">
                <a:solidFill>
                  <a:srgbClr val="374151"/>
                </a:solidFill>
                <a:effectLst/>
                <a:latin typeface="Söhne"/>
              </a:rPr>
              <a:t>: </a:t>
            </a:r>
            <a:r>
              <a:rPr lang="zh-CN" altLang="en-US" b="0" i="0" dirty="0">
                <a:solidFill>
                  <a:srgbClr val="374151"/>
                </a:solidFill>
                <a:effectLst/>
                <a:latin typeface="Söhne"/>
              </a:rPr>
              <a:t>如果一个弱特征与其他强特征一起能产生很好的模型性能，那么仅通过特征重要性可能会遗漏这样的特征。</a:t>
            </a:r>
          </a:p>
          <a:p>
            <a:endParaRPr lang="zh-CN" alt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defRPr/>
            </a:pPr>
            <a:r>
              <a:rPr kumimoji="1" lang="zh-CN" altLang="en-US" b="1" dirty="0">
                <a:solidFill>
                  <a:srgbClr val="404040"/>
                </a:solidFill>
                <a:ea typeface="阿里巴巴普惠体" panose="00020600040101010101" pitchFamily="18" charset="-122"/>
                <a:sym typeface="+mn-ea"/>
              </a:rPr>
              <a:t>内部特征监控</a:t>
            </a:r>
          </a:p>
        </p:txBody>
      </p:sp>
      <p:sp>
        <p:nvSpPr>
          <p:cNvPr id="3" name="文本占位符 2"/>
          <p:cNvSpPr>
            <a:spLocks noGrp="1"/>
          </p:cNvSpPr>
          <p:nvPr>
            <p:ph type="body" sz="quarter" idx="10"/>
          </p:nvPr>
        </p:nvSpPr>
        <p:spPr/>
        <p:txBody>
          <a:bodyPr/>
          <a:lstStyle/>
          <a:p>
            <a:r>
              <a:rPr kumimoji="1" lang="en-US" altLang="zh-CN" dirty="0"/>
              <a:t>03</a:t>
            </a:r>
            <a:endParaRPr kumimoji="1" lang="zh-CN" alt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前端监控（授信之前）：特征稳定性</a:t>
            </a:r>
          </a:p>
        </p:txBody>
      </p:sp>
      <p:sp>
        <p:nvSpPr>
          <p:cNvPr id="6" name="文本框 5"/>
          <p:cNvSpPr txBox="1"/>
          <p:nvPr/>
        </p:nvSpPr>
        <p:spPr>
          <a:xfrm>
            <a:off x="890016" y="1524542"/>
            <a:ext cx="7988084" cy="992579"/>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大多数情况下，随着业务越来越稳定，缺失率应该呈现逐渐降低的趋势</a:t>
            </a: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如下表所示，</a:t>
            </a:r>
            <a:r>
              <a:rPr lang="en-GB" altLang="zh-CN" sz="1600" dirty="0">
                <a:latin typeface="Alibaba PuHuiTi R" pitchFamily="18" charset="-122"/>
                <a:ea typeface="Alibaba PuHuiTi R" pitchFamily="18" charset="-122"/>
                <a:cs typeface="Alibaba PuHuiTi R" pitchFamily="18" charset="-122"/>
              </a:rPr>
              <a:t>Week3</a:t>
            </a:r>
            <a:r>
              <a:rPr lang="zh-CN" altLang="en-US" sz="1600" dirty="0">
                <a:latin typeface="Alibaba PuHuiTi R" pitchFamily="18" charset="-122"/>
                <a:ea typeface="Alibaba PuHuiTi R" pitchFamily="18" charset="-122"/>
                <a:cs typeface="Alibaba PuHuiTi R" pitchFamily="18" charset="-122"/>
              </a:rPr>
              <a:t>缺失率突然增加到</a:t>
            </a:r>
            <a:r>
              <a:rPr lang="en-US" altLang="zh-CN" sz="1600" dirty="0">
                <a:latin typeface="Alibaba PuHuiTi R" pitchFamily="18" charset="-122"/>
                <a:ea typeface="Alibaba PuHuiTi R" pitchFamily="18" charset="-122"/>
                <a:cs typeface="Alibaba PuHuiTi R" pitchFamily="18" charset="-122"/>
              </a:rPr>
              <a:t>28%</a:t>
            </a:r>
            <a:r>
              <a:rPr lang="zh-CN" altLang="en-US" sz="1600" dirty="0">
                <a:latin typeface="Alibaba PuHuiTi R" pitchFamily="18" charset="-122"/>
                <a:ea typeface="Alibaba PuHuiTi R" pitchFamily="18" charset="-122"/>
                <a:cs typeface="Alibaba PuHuiTi R" pitchFamily="18" charset="-122"/>
              </a:rPr>
              <a:t>，大概率是数据采集或传输过程出问题了</a:t>
            </a:r>
          </a:p>
          <a:p>
            <a:pPr marL="285750" indent="-285750">
              <a:buFont typeface="Wingdings" panose="05000000000000000000" pitchFamily="2" charset="2"/>
              <a:buChar char="l"/>
            </a:pPr>
            <a:r>
              <a:rPr lang="en-GB" altLang="zh-CN" sz="1600" dirty="0">
                <a:latin typeface="Alibaba PuHuiTi R" pitchFamily="18" charset="-122"/>
                <a:ea typeface="Alibaba PuHuiTi R" pitchFamily="18" charset="-122"/>
                <a:cs typeface="Alibaba PuHuiTi R" pitchFamily="18" charset="-122"/>
              </a:rPr>
              <a:t>PSI</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特征维度的</a:t>
            </a:r>
            <a:r>
              <a:rPr lang="en-GB" altLang="zh-CN" sz="1600" dirty="0">
                <a:latin typeface="Alibaba PuHuiTi R" pitchFamily="18" charset="-122"/>
                <a:ea typeface="Alibaba PuHuiTi R" pitchFamily="18" charset="-122"/>
                <a:cs typeface="Alibaba PuHuiTi R" pitchFamily="18" charset="-122"/>
              </a:rPr>
              <a:t>PSI</a:t>
            </a:r>
            <a:r>
              <a:rPr lang="zh-CN" altLang="en-US" sz="1600" dirty="0">
                <a:latin typeface="Alibaba PuHuiTi R" pitchFamily="18" charset="-122"/>
                <a:ea typeface="Alibaba PuHuiTi R" pitchFamily="18" charset="-122"/>
                <a:cs typeface="Alibaba PuHuiTi R" pitchFamily="18" charset="-122"/>
              </a:rPr>
              <a:t>如果</a:t>
            </a:r>
            <a:r>
              <a:rPr lang="en-US" altLang="zh-CN" sz="1600" dirty="0">
                <a:latin typeface="Alibaba PuHuiTi R" pitchFamily="18" charset="-122"/>
                <a:ea typeface="Alibaba PuHuiTi R" pitchFamily="18" charset="-122"/>
                <a:cs typeface="Alibaba PuHuiTi R" pitchFamily="18" charset="-122"/>
              </a:rPr>
              <a:t>&gt;0.1</a:t>
            </a:r>
            <a:r>
              <a:rPr lang="zh-CN" altLang="en-US" sz="1600" dirty="0">
                <a:latin typeface="Alibaba PuHuiTi R" pitchFamily="18" charset="-122"/>
                <a:ea typeface="Alibaba PuHuiTi R" pitchFamily="18" charset="-122"/>
                <a:cs typeface="Alibaba PuHuiTi R" pitchFamily="18" charset="-122"/>
              </a:rPr>
              <a:t>可以观察一段时间</a:t>
            </a: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graphicFrame>
        <p:nvGraphicFramePr>
          <p:cNvPr id="2" name="表格 1"/>
          <p:cNvGraphicFramePr>
            <a:graphicFrameLocks noGrp="1"/>
          </p:cNvGraphicFramePr>
          <p:nvPr/>
        </p:nvGraphicFramePr>
        <p:xfrm>
          <a:off x="890016" y="2689061"/>
          <a:ext cx="9182100" cy="1828800"/>
        </p:xfrm>
        <a:graphic>
          <a:graphicData uri="http://schemas.openxmlformats.org/drawingml/2006/table">
            <a:tbl>
              <a:tblPr/>
              <a:tblGrid>
                <a:gridCol w="1836420">
                  <a:extLst>
                    <a:ext uri="{9D8B030D-6E8A-4147-A177-3AD203B41FA5}">
                      <a16:colId xmlns:a16="http://schemas.microsoft.com/office/drawing/2014/main" val="20000"/>
                    </a:ext>
                  </a:extLst>
                </a:gridCol>
                <a:gridCol w="1836420">
                  <a:extLst>
                    <a:ext uri="{9D8B030D-6E8A-4147-A177-3AD203B41FA5}">
                      <a16:colId xmlns:a16="http://schemas.microsoft.com/office/drawing/2014/main" val="20001"/>
                    </a:ext>
                  </a:extLst>
                </a:gridCol>
                <a:gridCol w="1836420">
                  <a:extLst>
                    <a:ext uri="{9D8B030D-6E8A-4147-A177-3AD203B41FA5}">
                      <a16:colId xmlns:a16="http://schemas.microsoft.com/office/drawing/2014/main" val="20002"/>
                    </a:ext>
                  </a:extLst>
                </a:gridCol>
                <a:gridCol w="1836420">
                  <a:extLst>
                    <a:ext uri="{9D8B030D-6E8A-4147-A177-3AD203B41FA5}">
                      <a16:colId xmlns:a16="http://schemas.microsoft.com/office/drawing/2014/main" val="20003"/>
                    </a:ext>
                  </a:extLst>
                </a:gridCol>
                <a:gridCol w="1836420">
                  <a:extLst>
                    <a:ext uri="{9D8B030D-6E8A-4147-A177-3AD203B41FA5}">
                      <a16:colId xmlns:a16="http://schemas.microsoft.com/office/drawing/2014/main" val="20004"/>
                    </a:ext>
                  </a:extLst>
                </a:gridCol>
              </a:tblGrid>
              <a:tr h="0">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特征名称</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GB" sz="1800" b="1" i="0" dirty="0">
                          <a:solidFill>
                            <a:schemeClr val="bg1"/>
                          </a:solidFill>
                          <a:effectLst/>
                          <a:latin typeface="Alibaba PuHuiTi R" pitchFamily="18" charset="-122"/>
                          <a:ea typeface="Alibaba PuHuiTi R" pitchFamily="18" charset="-122"/>
                          <a:cs typeface="Alibaba PuHuiTi R" pitchFamily="18" charset="-122"/>
                        </a:rPr>
                        <a:t>Week 1</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GB" sz="1800" b="1" i="0" dirty="0">
                          <a:solidFill>
                            <a:schemeClr val="bg1"/>
                          </a:solidFill>
                          <a:effectLst/>
                          <a:latin typeface="Alibaba PuHuiTi R" pitchFamily="18" charset="-122"/>
                          <a:ea typeface="Alibaba PuHuiTi R" pitchFamily="18" charset="-122"/>
                          <a:cs typeface="Alibaba PuHuiTi R" pitchFamily="18" charset="-122"/>
                        </a:rPr>
                        <a:t>Week 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GB" sz="1800" b="1" i="0" dirty="0">
                          <a:solidFill>
                            <a:schemeClr val="bg1"/>
                          </a:solidFill>
                          <a:effectLst/>
                          <a:latin typeface="Alibaba PuHuiTi R" pitchFamily="18" charset="-122"/>
                          <a:ea typeface="Alibaba PuHuiTi R" pitchFamily="18" charset="-122"/>
                          <a:cs typeface="Alibaba PuHuiTi R" pitchFamily="18" charset="-122"/>
                        </a:rPr>
                        <a:t>Week 3</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US" altLang="zh-CN" sz="1800" b="1" i="0" dirty="0">
                          <a:solidFill>
                            <a:schemeClr val="bg1"/>
                          </a:solidFill>
                          <a:effectLst/>
                          <a:latin typeface="Alibaba PuHuiTi R" pitchFamily="18" charset="-122"/>
                          <a:ea typeface="Alibaba PuHuiTi R" pitchFamily="18" charset="-122"/>
                          <a:cs typeface="Alibaba PuHuiTi R" pitchFamily="18" charset="-122"/>
                        </a:rPr>
                        <a: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0">
                <a:tc>
                  <a:txBody>
                    <a:bodyPr/>
                    <a:lstStyle/>
                    <a:p>
                      <a:r>
                        <a:rPr lang="zh-CN" altLang="en-US" sz="1600" b="0" i="0" dirty="0">
                          <a:effectLst/>
                          <a:latin typeface="Alibaba PuHuiTi R" pitchFamily="18" charset="-122"/>
                          <a:ea typeface="Alibaba PuHuiTi R" pitchFamily="18" charset="-122"/>
                          <a:cs typeface="Alibaba PuHuiTi R" pitchFamily="18" charset="-122"/>
                        </a:rPr>
                        <a:t>缺失率</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1%</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28%</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zh-CN" altLang="en-US" sz="1600" b="0" i="0">
                          <a:effectLst/>
                          <a:latin typeface="Alibaba PuHuiTi R" pitchFamily="18" charset="-122"/>
                          <a:ea typeface="Alibaba PuHuiTi R" pitchFamily="18" charset="-122"/>
                          <a:cs typeface="Alibaba PuHuiTi R" pitchFamily="18" charset="-122"/>
                        </a:rPr>
                        <a:t>零值率</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20%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23%</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18%</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0">
                <a:tc>
                  <a:txBody>
                    <a:bodyPr/>
                    <a:lstStyle/>
                    <a:p>
                      <a:r>
                        <a:rPr lang="en-GB" sz="1600" b="0" i="0">
                          <a:effectLst/>
                          <a:latin typeface="Alibaba PuHuiTi R" pitchFamily="18" charset="-122"/>
                          <a:ea typeface="Alibaba PuHuiTi R" pitchFamily="18" charset="-122"/>
                          <a:cs typeface="Alibaba PuHuiTi R" pitchFamily="18" charset="-122"/>
                        </a:rPr>
                        <a:t>PSI</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0.02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0.3</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Rectangle 1"/>
          <p:cNvSpPr>
            <a:spLocks noChangeArrowheads="1"/>
          </p:cNvSpPr>
          <p:nvPr/>
        </p:nvSpPr>
        <p:spPr bwMode="auto">
          <a:xfrm>
            <a:off x="1504950" y="3041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后端监控（放款之后）：特征区分度</a:t>
            </a:r>
          </a:p>
        </p:txBody>
      </p:sp>
      <p:sp>
        <p:nvSpPr>
          <p:cNvPr id="6" name="文本框 5"/>
          <p:cNvSpPr txBox="1"/>
          <p:nvPr/>
        </p:nvSpPr>
        <p:spPr>
          <a:xfrm>
            <a:off x="890016" y="1524542"/>
            <a:ext cx="8109912" cy="992579"/>
          </a:xfrm>
          <a:prstGeom prst="rect">
            <a:avLst/>
          </a:prstGeom>
          <a:noFill/>
        </p:spPr>
        <p:txBody>
          <a:bodyPr wrap="none" rtlCol="0">
            <a:spAutoFit/>
          </a:bodyPr>
          <a:lstStyle/>
          <a:p>
            <a:pPr marL="285750" indent="-285750">
              <a:buFont typeface="Wingdings" panose="05000000000000000000" pitchFamily="2" charset="2"/>
              <a:buChar char="l"/>
            </a:pPr>
            <a:r>
              <a:rPr lang="en-GB" altLang="zh-CN" sz="1600" dirty="0">
                <a:latin typeface="Alibaba PuHuiTi R" pitchFamily="18" charset="-122"/>
                <a:ea typeface="Alibaba PuHuiTi R" pitchFamily="18" charset="-122"/>
                <a:cs typeface="Alibaba PuHuiTi R" pitchFamily="18" charset="-122"/>
              </a:rPr>
              <a:t>AUC/KS </a:t>
            </a:r>
            <a:r>
              <a:rPr lang="zh-CN" altLang="en-US" sz="1600" dirty="0">
                <a:latin typeface="Alibaba PuHuiTi R" pitchFamily="18" charset="-122"/>
                <a:ea typeface="Alibaba PuHuiTi R" pitchFamily="18" charset="-122"/>
                <a:cs typeface="Alibaba PuHuiTi R" pitchFamily="18" charset="-122"/>
              </a:rPr>
              <a:t>波动在</a:t>
            </a:r>
            <a:r>
              <a:rPr lang="en-US" altLang="zh-CN" sz="1600" dirty="0">
                <a:latin typeface="Alibaba PuHuiTi R" pitchFamily="18" charset="-122"/>
                <a:ea typeface="Alibaba PuHuiTi R" pitchFamily="18" charset="-122"/>
                <a:cs typeface="Alibaba PuHuiTi R" pitchFamily="18" charset="-122"/>
              </a:rPr>
              <a:t>10%</a:t>
            </a:r>
            <a:r>
              <a:rPr lang="zh-CN" altLang="en-US" sz="1600" dirty="0">
                <a:latin typeface="Alibaba PuHuiTi R" pitchFamily="18" charset="-122"/>
                <a:ea typeface="Alibaba PuHuiTi R" pitchFamily="18" charset="-122"/>
                <a:cs typeface="Alibaba PuHuiTi R" pitchFamily="18" charset="-122"/>
              </a:rPr>
              <a:t>以内</a:t>
            </a:r>
          </a:p>
          <a:p>
            <a:pPr marL="285750" indent="-285750">
              <a:buFont typeface="Wingdings" panose="05000000000000000000" pitchFamily="2" charset="2"/>
              <a:buChar char="l"/>
            </a:pPr>
            <a:r>
              <a:rPr lang="en-GB" altLang="zh-CN" sz="1600" dirty="0">
                <a:latin typeface="Alibaba PuHuiTi R" pitchFamily="18" charset="-122"/>
                <a:ea typeface="Alibaba PuHuiTi R" pitchFamily="18" charset="-122"/>
                <a:cs typeface="Alibaba PuHuiTi R" pitchFamily="18" charset="-122"/>
              </a:rPr>
              <a:t>KS </a:t>
            </a:r>
            <a:r>
              <a:rPr lang="zh-CN" altLang="en-US" sz="1600" dirty="0">
                <a:latin typeface="Alibaba PuHuiTi R" pitchFamily="18" charset="-122"/>
                <a:ea typeface="Alibaba PuHuiTi R" pitchFamily="18" charset="-122"/>
                <a:cs typeface="Alibaba PuHuiTi R" pitchFamily="18" charset="-122"/>
              </a:rPr>
              <a:t>如果是线上</a:t>
            </a:r>
            <a:r>
              <a:rPr lang="en-GB" altLang="zh-CN" sz="1600" dirty="0">
                <a:latin typeface="Alibaba PuHuiTi R" pitchFamily="18" charset="-122"/>
                <a:ea typeface="Alibaba PuHuiTi R" pitchFamily="18" charset="-122"/>
                <a:cs typeface="Alibaba PuHuiTi R" pitchFamily="18" charset="-122"/>
              </a:rPr>
              <a:t>A</a:t>
            </a:r>
            <a:r>
              <a:rPr lang="zh-CN" altLang="en-US" sz="1600" dirty="0">
                <a:latin typeface="Alibaba PuHuiTi R" pitchFamily="18" charset="-122"/>
                <a:ea typeface="Alibaba PuHuiTi R" pitchFamily="18" charset="-122"/>
                <a:cs typeface="Alibaba PuHuiTi R" pitchFamily="18" charset="-122"/>
              </a:rPr>
              <a:t>卡 </a:t>
            </a:r>
            <a:r>
              <a:rPr lang="en-US" altLang="zh-CN" sz="1600" dirty="0">
                <a:latin typeface="Alibaba PuHuiTi R" pitchFamily="18" charset="-122"/>
                <a:ea typeface="Alibaba PuHuiTi R" pitchFamily="18" charset="-122"/>
                <a:cs typeface="Alibaba PuHuiTi R" pitchFamily="18" charset="-122"/>
              </a:rPr>
              <a:t>0.2</a:t>
            </a:r>
            <a:r>
              <a:rPr lang="zh-CN" altLang="en-US" sz="1600" dirty="0">
                <a:latin typeface="Alibaba PuHuiTi R" pitchFamily="18" charset="-122"/>
                <a:ea typeface="Alibaba PuHuiTi R" pitchFamily="18" charset="-122"/>
                <a:cs typeface="Alibaba PuHuiTi R" pitchFamily="18" charset="-122"/>
              </a:rPr>
              <a:t>是合格的水平</a:t>
            </a:r>
          </a:p>
          <a:p>
            <a:pPr marL="285750" indent="-285750">
              <a:buFont typeface="Wingdings" panose="05000000000000000000" pitchFamily="2" charset="2"/>
              <a:buChar char="l"/>
            </a:pPr>
            <a:r>
              <a:rPr lang="en-GB" altLang="zh-CN" sz="1600" dirty="0">
                <a:latin typeface="Alibaba PuHuiTi R" pitchFamily="18" charset="-122"/>
                <a:ea typeface="Alibaba PuHuiTi R" pitchFamily="18" charset="-122"/>
                <a:cs typeface="Alibaba PuHuiTi R" pitchFamily="18" charset="-122"/>
              </a:rPr>
              <a:t>IV</a:t>
            </a:r>
            <a:r>
              <a:rPr lang="zh-CN" altLang="en-US" sz="1600" dirty="0">
                <a:latin typeface="Alibaba PuHuiTi R" pitchFamily="18" charset="-122"/>
                <a:ea typeface="Alibaba PuHuiTi R" pitchFamily="18" charset="-122"/>
                <a:cs typeface="Alibaba PuHuiTi R" pitchFamily="18" charset="-122"/>
              </a:rPr>
              <a:t>值的波动稍大可以容忍，和分箱相关，每周数据分布情况可能不同，对</a:t>
            </a:r>
            <a:r>
              <a:rPr lang="en-GB" altLang="zh-CN" sz="1600" dirty="0">
                <a:latin typeface="Alibaba PuHuiTi R" pitchFamily="18" charset="-122"/>
                <a:ea typeface="Alibaba PuHuiTi R" pitchFamily="18" charset="-122"/>
                <a:cs typeface="Alibaba PuHuiTi R" pitchFamily="18" charset="-122"/>
              </a:rPr>
              <a:t>IV</a:t>
            </a:r>
            <a:r>
              <a:rPr lang="zh-CN" altLang="en-US" sz="1600" dirty="0">
                <a:latin typeface="Alibaba PuHuiTi R" pitchFamily="18" charset="-122"/>
                <a:ea typeface="Alibaba PuHuiTi R" pitchFamily="18" charset="-122"/>
                <a:cs typeface="Alibaba PuHuiTi R" pitchFamily="18" charset="-122"/>
              </a:rPr>
              <a:t>影响大一些</a:t>
            </a: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graphicFrame>
        <p:nvGraphicFramePr>
          <p:cNvPr id="2" name="表格 1"/>
          <p:cNvGraphicFramePr>
            <a:graphicFrameLocks noGrp="1"/>
          </p:cNvGraphicFramePr>
          <p:nvPr/>
        </p:nvGraphicFramePr>
        <p:xfrm>
          <a:off x="890016" y="2689061"/>
          <a:ext cx="9182100" cy="1828800"/>
        </p:xfrm>
        <a:graphic>
          <a:graphicData uri="http://schemas.openxmlformats.org/drawingml/2006/table">
            <a:tbl>
              <a:tblPr/>
              <a:tblGrid>
                <a:gridCol w="1836420">
                  <a:extLst>
                    <a:ext uri="{9D8B030D-6E8A-4147-A177-3AD203B41FA5}">
                      <a16:colId xmlns:a16="http://schemas.microsoft.com/office/drawing/2014/main" val="20000"/>
                    </a:ext>
                  </a:extLst>
                </a:gridCol>
                <a:gridCol w="1836420">
                  <a:extLst>
                    <a:ext uri="{9D8B030D-6E8A-4147-A177-3AD203B41FA5}">
                      <a16:colId xmlns:a16="http://schemas.microsoft.com/office/drawing/2014/main" val="20001"/>
                    </a:ext>
                  </a:extLst>
                </a:gridCol>
                <a:gridCol w="1836420">
                  <a:extLst>
                    <a:ext uri="{9D8B030D-6E8A-4147-A177-3AD203B41FA5}">
                      <a16:colId xmlns:a16="http://schemas.microsoft.com/office/drawing/2014/main" val="20002"/>
                    </a:ext>
                  </a:extLst>
                </a:gridCol>
                <a:gridCol w="1836420">
                  <a:extLst>
                    <a:ext uri="{9D8B030D-6E8A-4147-A177-3AD203B41FA5}">
                      <a16:colId xmlns:a16="http://schemas.microsoft.com/office/drawing/2014/main" val="20003"/>
                    </a:ext>
                  </a:extLst>
                </a:gridCol>
                <a:gridCol w="1836420">
                  <a:extLst>
                    <a:ext uri="{9D8B030D-6E8A-4147-A177-3AD203B41FA5}">
                      <a16:colId xmlns:a16="http://schemas.microsoft.com/office/drawing/2014/main" val="20004"/>
                    </a:ext>
                  </a:extLst>
                </a:gridCol>
              </a:tblGrid>
              <a:tr h="0">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特征名称</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GB" sz="1800" b="1" i="0" dirty="0">
                          <a:solidFill>
                            <a:schemeClr val="bg1"/>
                          </a:solidFill>
                          <a:effectLst/>
                          <a:latin typeface="Alibaba PuHuiTi R" pitchFamily="18" charset="-122"/>
                          <a:ea typeface="Alibaba PuHuiTi R" pitchFamily="18" charset="-122"/>
                          <a:cs typeface="Alibaba PuHuiTi R" pitchFamily="18" charset="-122"/>
                        </a:rPr>
                        <a:t>Week 1</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GB" sz="1800" b="1" i="0" dirty="0">
                          <a:solidFill>
                            <a:schemeClr val="bg1"/>
                          </a:solidFill>
                          <a:effectLst/>
                          <a:latin typeface="Alibaba PuHuiTi R" pitchFamily="18" charset="-122"/>
                          <a:ea typeface="Alibaba PuHuiTi R" pitchFamily="18" charset="-122"/>
                          <a:cs typeface="Alibaba PuHuiTi R" pitchFamily="18" charset="-122"/>
                        </a:rPr>
                        <a:t>Week 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GB" sz="1800" b="1" i="0" dirty="0">
                          <a:solidFill>
                            <a:schemeClr val="bg1"/>
                          </a:solidFill>
                          <a:effectLst/>
                          <a:latin typeface="Alibaba PuHuiTi R" pitchFamily="18" charset="-122"/>
                          <a:ea typeface="Alibaba PuHuiTi R" pitchFamily="18" charset="-122"/>
                          <a:cs typeface="Alibaba PuHuiTi R" pitchFamily="18" charset="-122"/>
                        </a:rPr>
                        <a:t>Week 3</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US" altLang="zh-CN" sz="1800" b="1" i="0" dirty="0">
                          <a:solidFill>
                            <a:schemeClr val="bg1"/>
                          </a:solidFill>
                          <a:effectLst/>
                          <a:latin typeface="Alibaba PuHuiTi R" pitchFamily="18" charset="-122"/>
                          <a:ea typeface="Alibaba PuHuiTi R" pitchFamily="18" charset="-122"/>
                          <a:cs typeface="Alibaba PuHuiTi R" pitchFamily="18" charset="-122"/>
                        </a:rPr>
                        <a: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0">
                <a:tc>
                  <a:txBody>
                    <a:bodyPr/>
                    <a:lstStyle/>
                    <a:p>
                      <a:r>
                        <a:rPr lang="en-GB" sz="1600" b="0" i="0" dirty="0">
                          <a:effectLst/>
                          <a:latin typeface="Alibaba PuHuiTi R" pitchFamily="18" charset="-122"/>
                          <a:ea typeface="Alibaba PuHuiTi R" pitchFamily="18" charset="-122"/>
                          <a:cs typeface="Alibaba PuHuiTi R" pitchFamily="18" charset="-122"/>
                        </a:rPr>
                        <a:t>AUC</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0.64</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0.66</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0.62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GB" sz="1600" b="0" i="0" dirty="0">
                          <a:effectLst/>
                          <a:latin typeface="Alibaba PuHuiTi R" pitchFamily="18" charset="-122"/>
                          <a:ea typeface="Alibaba PuHuiTi R" pitchFamily="18" charset="-122"/>
                          <a:cs typeface="Alibaba PuHuiTi R" pitchFamily="18" charset="-122"/>
                        </a:rPr>
                        <a:t>KS</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22%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23%</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20%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0">
                <a:tc>
                  <a:txBody>
                    <a:bodyPr/>
                    <a:lstStyle/>
                    <a:p>
                      <a:r>
                        <a:rPr lang="en-GB" sz="1600" b="0" i="0">
                          <a:effectLst/>
                          <a:latin typeface="Alibaba PuHuiTi R" pitchFamily="18" charset="-122"/>
                          <a:ea typeface="Alibaba PuHuiTi R" pitchFamily="18" charset="-122"/>
                          <a:cs typeface="Alibaba PuHuiTi R" pitchFamily="18" charset="-122"/>
                        </a:rPr>
                        <a:t>IV</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0.05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0.07</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0.04</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Rectangle 1"/>
          <p:cNvSpPr>
            <a:spLocks noChangeArrowheads="1"/>
          </p:cNvSpPr>
          <p:nvPr/>
        </p:nvSpPr>
        <p:spPr bwMode="auto">
          <a:xfrm>
            <a:off x="1504950" y="3041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分箱样本比例：</a:t>
            </a:r>
          </a:p>
        </p:txBody>
      </p:sp>
      <p:graphicFrame>
        <p:nvGraphicFramePr>
          <p:cNvPr id="2" name="表格 1"/>
          <p:cNvGraphicFramePr>
            <a:graphicFrameLocks noGrp="1"/>
          </p:cNvGraphicFramePr>
          <p:nvPr/>
        </p:nvGraphicFramePr>
        <p:xfrm>
          <a:off x="958842" y="1457271"/>
          <a:ext cx="9182100" cy="1828800"/>
        </p:xfrm>
        <a:graphic>
          <a:graphicData uri="http://schemas.openxmlformats.org/drawingml/2006/table">
            <a:tbl>
              <a:tblPr/>
              <a:tblGrid>
                <a:gridCol w="1836420">
                  <a:extLst>
                    <a:ext uri="{9D8B030D-6E8A-4147-A177-3AD203B41FA5}">
                      <a16:colId xmlns:a16="http://schemas.microsoft.com/office/drawing/2014/main" val="20000"/>
                    </a:ext>
                  </a:extLst>
                </a:gridCol>
                <a:gridCol w="1836420">
                  <a:extLst>
                    <a:ext uri="{9D8B030D-6E8A-4147-A177-3AD203B41FA5}">
                      <a16:colId xmlns:a16="http://schemas.microsoft.com/office/drawing/2014/main" val="20001"/>
                    </a:ext>
                  </a:extLst>
                </a:gridCol>
                <a:gridCol w="1836420">
                  <a:extLst>
                    <a:ext uri="{9D8B030D-6E8A-4147-A177-3AD203B41FA5}">
                      <a16:colId xmlns:a16="http://schemas.microsoft.com/office/drawing/2014/main" val="20002"/>
                    </a:ext>
                  </a:extLst>
                </a:gridCol>
                <a:gridCol w="1836420">
                  <a:extLst>
                    <a:ext uri="{9D8B030D-6E8A-4147-A177-3AD203B41FA5}">
                      <a16:colId xmlns:a16="http://schemas.microsoft.com/office/drawing/2014/main" val="20003"/>
                    </a:ext>
                  </a:extLst>
                </a:gridCol>
                <a:gridCol w="1836420">
                  <a:extLst>
                    <a:ext uri="{9D8B030D-6E8A-4147-A177-3AD203B41FA5}">
                      <a16:colId xmlns:a16="http://schemas.microsoft.com/office/drawing/2014/main" val="20004"/>
                    </a:ext>
                  </a:extLst>
                </a:gridCol>
              </a:tblGrid>
              <a:tr h="0">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特征名称</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GB" sz="1800" b="1" i="0" dirty="0">
                          <a:solidFill>
                            <a:schemeClr val="bg1"/>
                          </a:solidFill>
                          <a:effectLst/>
                          <a:latin typeface="Alibaba PuHuiTi R" pitchFamily="18" charset="-122"/>
                          <a:ea typeface="Alibaba PuHuiTi R" pitchFamily="18" charset="-122"/>
                          <a:cs typeface="Alibaba PuHuiTi R" pitchFamily="18" charset="-122"/>
                        </a:rPr>
                        <a:t>Week 1</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GB" sz="1800" b="1" i="0" dirty="0">
                          <a:solidFill>
                            <a:schemeClr val="bg1"/>
                          </a:solidFill>
                          <a:effectLst/>
                          <a:latin typeface="Alibaba PuHuiTi R" pitchFamily="18" charset="-122"/>
                          <a:ea typeface="Alibaba PuHuiTi R" pitchFamily="18" charset="-122"/>
                          <a:cs typeface="Alibaba PuHuiTi R" pitchFamily="18" charset="-122"/>
                        </a:rPr>
                        <a:t>Week 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GB" sz="1800" b="1" i="0" dirty="0">
                          <a:solidFill>
                            <a:schemeClr val="bg1"/>
                          </a:solidFill>
                          <a:effectLst/>
                          <a:latin typeface="Alibaba PuHuiTi R" pitchFamily="18" charset="-122"/>
                          <a:ea typeface="Alibaba PuHuiTi R" pitchFamily="18" charset="-122"/>
                          <a:cs typeface="Alibaba PuHuiTi R" pitchFamily="18" charset="-122"/>
                        </a:rPr>
                        <a:t>Week 3</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US" altLang="zh-CN" sz="1800" b="1" i="0" dirty="0">
                          <a:solidFill>
                            <a:schemeClr val="bg1"/>
                          </a:solidFill>
                          <a:effectLst/>
                          <a:latin typeface="Alibaba PuHuiTi R" pitchFamily="18" charset="-122"/>
                          <a:ea typeface="Alibaba PuHuiTi R" pitchFamily="18" charset="-122"/>
                          <a:cs typeface="Alibaba PuHuiTi R" pitchFamily="18" charset="-122"/>
                        </a:rPr>
                        <a: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0">
                <a:tc>
                  <a:txBody>
                    <a:bodyPr/>
                    <a:lstStyle/>
                    <a:p>
                      <a:r>
                        <a:rPr lang="zh-CN" altLang="en-US" sz="1600" b="0" i="0" dirty="0">
                          <a:effectLst/>
                          <a:latin typeface="Alibaba PuHuiTi R" pitchFamily="18" charset="-122"/>
                          <a:ea typeface="Alibaba PuHuiTi R" pitchFamily="18" charset="-122"/>
                          <a:cs typeface="Alibaba PuHuiTi R" pitchFamily="18" charset="-122"/>
                        </a:rPr>
                        <a:t>分箱</a:t>
                      </a:r>
                      <a:r>
                        <a:rPr lang="en-US" altLang="zh-CN" sz="1600" b="0" i="0" dirty="0">
                          <a:effectLst/>
                          <a:latin typeface="Alibaba PuHuiTi R" pitchFamily="18" charset="-122"/>
                          <a:ea typeface="Alibaba PuHuiTi R" pitchFamily="18" charset="-122"/>
                          <a:cs typeface="Alibaba PuHuiTi R" pitchFamily="18" charset="-122"/>
                        </a:rPr>
                        <a:t>1</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10%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20%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15%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zh-CN" altLang="en-US" sz="1600" b="0" i="0">
                          <a:effectLst/>
                          <a:latin typeface="Alibaba PuHuiTi R" pitchFamily="18" charset="-122"/>
                          <a:ea typeface="Alibaba PuHuiTi R" pitchFamily="18" charset="-122"/>
                          <a:cs typeface="Alibaba PuHuiTi R" pitchFamily="18" charset="-122"/>
                        </a:rPr>
                        <a:t>分箱</a:t>
                      </a:r>
                      <a:r>
                        <a:rPr lang="en-US" altLang="zh-CN" sz="1600" b="0" i="0">
                          <a:effectLst/>
                          <a:latin typeface="Alibaba PuHuiTi R" pitchFamily="18" charset="-122"/>
                          <a:ea typeface="Alibaba PuHuiTi R" pitchFamily="18" charset="-122"/>
                          <a:cs typeface="Alibaba PuHuiTi R" pitchFamily="18" charset="-122"/>
                        </a:rPr>
                        <a:t>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50%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60%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75%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0">
                <a:tc>
                  <a:txBody>
                    <a:bodyPr/>
                    <a:lstStyle/>
                    <a:p>
                      <a:r>
                        <a:rPr lang="zh-CN" altLang="en-US" sz="1600" b="0" i="0">
                          <a:effectLst/>
                          <a:latin typeface="Alibaba PuHuiTi R" pitchFamily="18" charset="-122"/>
                          <a:ea typeface="Alibaba PuHuiTi R" pitchFamily="18" charset="-122"/>
                          <a:cs typeface="Alibaba PuHuiTi R" pitchFamily="18" charset="-122"/>
                        </a:rPr>
                        <a:t>分箱</a:t>
                      </a:r>
                      <a:r>
                        <a:rPr lang="en-US" altLang="zh-CN" sz="1600" b="0" i="0">
                          <a:effectLst/>
                          <a:latin typeface="Alibaba PuHuiTi R" pitchFamily="18" charset="-122"/>
                          <a:ea typeface="Alibaba PuHuiTi R" pitchFamily="18" charset="-122"/>
                          <a:cs typeface="Alibaba PuHuiTi R" pitchFamily="18" charset="-122"/>
                        </a:rPr>
                        <a:t>3</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40%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20%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10%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Rectangle 1"/>
          <p:cNvSpPr>
            <a:spLocks noChangeArrowheads="1"/>
          </p:cNvSpPr>
          <p:nvPr/>
        </p:nvSpPr>
        <p:spPr bwMode="auto">
          <a:xfrm>
            <a:off x="1504950" y="3041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WNlNmI0ZGEwNWNmMmY4MDJmOGRmZTc2NmU0ZmZjNjc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2</TotalTime>
  <Words>9588</Words>
  <Application>Microsoft Office PowerPoint</Application>
  <PresentationFormat>宽屏</PresentationFormat>
  <Paragraphs>1367</Paragraphs>
  <Slides>109</Slides>
  <Notes>41</Notes>
  <HiddenSlides>0</HiddenSlides>
  <MMClips>0</MMClips>
  <ScaleCrop>false</ScaleCrop>
  <HeadingPairs>
    <vt:vector size="6" baseType="variant">
      <vt:variant>
        <vt:lpstr>已用的字体</vt:lpstr>
      </vt:variant>
      <vt:variant>
        <vt:i4>19</vt:i4>
      </vt:variant>
      <vt:variant>
        <vt:lpstr>主题</vt:lpstr>
      </vt:variant>
      <vt:variant>
        <vt:i4>7</vt:i4>
      </vt:variant>
      <vt:variant>
        <vt:lpstr>幻灯片标题</vt:lpstr>
      </vt:variant>
      <vt:variant>
        <vt:i4>109</vt:i4>
      </vt:variant>
    </vt:vector>
  </HeadingPairs>
  <TitlesOfParts>
    <vt:vector size="135" baseType="lpstr">
      <vt:lpstr>Alibaba PuHuiTi B</vt:lpstr>
      <vt:lpstr>Alibaba PuHuiTi H</vt:lpstr>
      <vt:lpstr>Alibaba PuHuiTi R</vt:lpstr>
      <vt:lpstr>Menlo</vt:lpstr>
      <vt:lpstr>MicrosoftYaHei-Bold</vt:lpstr>
      <vt:lpstr>Söhne</vt:lpstr>
      <vt:lpstr>阿里巴巴普惠体</vt:lpstr>
      <vt:lpstr>阿里巴巴普惠体 B</vt:lpstr>
      <vt:lpstr>阿里巴巴普惠体 M</vt:lpstr>
      <vt:lpstr>阿里巴巴普惠体 R</vt:lpstr>
      <vt:lpstr>等线</vt:lpstr>
      <vt:lpstr>黑体</vt:lpstr>
      <vt:lpstr>华文楷体</vt:lpstr>
      <vt:lpstr>微软雅黑</vt:lpstr>
      <vt:lpstr>Arial</vt:lpstr>
      <vt:lpstr>Calibri</vt:lpstr>
      <vt:lpstr>Segoe UI</vt:lpstr>
      <vt:lpstr>Verdana</vt:lpstr>
      <vt:lpstr>Wingdings</vt:lpstr>
      <vt:lpstr>封面2</vt:lpstr>
      <vt:lpstr>目录</vt:lpstr>
      <vt:lpstr>学习目标</vt:lpstr>
      <vt:lpstr>章节页版式（一级+二级标题）</vt:lpstr>
      <vt:lpstr>章节页版式（一级标题）</vt:lpstr>
      <vt:lpstr>1_正文设计方案</vt:lpstr>
      <vt:lpstr>5_结束页设计方案</vt:lpstr>
      <vt:lpstr>金融风控</vt:lpstr>
      <vt:lpstr>PowerPoint 演示文稿</vt:lpstr>
      <vt:lpstr>PowerPoint 演示文稿</vt:lpstr>
      <vt:lpstr>数据准备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特征构造-未来信息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特征构造-时序数据特征衍生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特征构造-用户关联特征</vt:lpstr>
      <vt:lpstr>PowerPoint 演示文稿</vt:lpstr>
      <vt:lpstr>PowerPoint 演示文稿</vt:lpstr>
      <vt:lpstr>PowerPoint 演示文稿</vt:lpstr>
      <vt:lpstr>特征变换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缺失值处理</vt:lpstr>
      <vt:lpstr>PowerPoint 演示文稿</vt:lpstr>
      <vt:lpstr>PowerPoint 演示文稿</vt:lpstr>
      <vt:lpstr>PowerPoint 演示文稿</vt:lpstr>
      <vt:lpstr>PowerPoint 演示文稿</vt:lpstr>
      <vt:lpstr>PowerPoint 演示文稿</vt:lpstr>
      <vt:lpstr>PowerPoint 演示文稿</vt:lpstr>
      <vt:lpstr>单特征分析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多特征筛选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内部特征监控</vt:lpstr>
      <vt:lpstr>PowerPoint 演示文稿</vt:lpstr>
      <vt:lpstr>PowerPoint 演示文稿</vt:lpstr>
      <vt:lpstr>PowerPoint 演示文稿</vt:lpstr>
      <vt:lpstr>PowerPoint 演示文稿</vt:lpstr>
      <vt:lpstr>PowerPoint 演示文稿</vt:lpstr>
      <vt:lpstr>PowerPoint 演示文稿</vt:lpstr>
      <vt:lpstr>外部特征评估</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Full Circle</cp:lastModifiedBy>
  <cp:revision>303</cp:revision>
  <dcterms:created xsi:type="dcterms:W3CDTF">2020-03-31T02:23:00Z</dcterms:created>
  <dcterms:modified xsi:type="dcterms:W3CDTF">2023-09-27T03:30:39Z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DDFDA25460764DC7B36CB826828B0174_12</vt:lpwstr>
  </property>
  <property fmtid="{D5CDD505-2E9C-101B-9397-08002B2CF9AE}" pid="3" name="KSOProductBuildVer">
    <vt:lpwstr>2052-12.1.0.15374</vt:lpwstr>
  </property>
</Properties>
</file>